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Inter"/>
      <p:regular r:id="rId59"/>
      <p:bold r:id="rId60"/>
      <p:italic r:id="rId61"/>
      <p:boldItalic r:id="rId62"/>
    </p:embeddedFont>
    <p:embeddedFont>
      <p:font typeface="Fira Sans Extra Condensed Medium"/>
      <p:regular r:id="rId63"/>
      <p:bold r:id="rId64"/>
      <p:italic r:id="rId65"/>
      <p:boldItalic r:id="rId66"/>
    </p:embeddedFont>
    <p:embeddedFont>
      <p:font typeface="Fira Sans Medium"/>
      <p:regular r:id="rId67"/>
      <p:bold r:id="rId68"/>
      <p:italic r:id="rId69"/>
      <p:boldItalic r:id="rId70"/>
    </p:embeddedFont>
    <p:embeddedFont>
      <p:font typeface="Fira Sans SemiBold"/>
      <p:regular r:id="rId71"/>
      <p:bold r:id="rId72"/>
      <p:italic r:id="rId73"/>
      <p:boldItalic r:id="rId74"/>
    </p:embeddedFont>
    <p:embeddedFont>
      <p:font typeface="Fira Sans"/>
      <p:regular r:id="rId75"/>
      <p:bold r:id="rId76"/>
      <p:italic r:id="rId77"/>
      <p:boldItalic r:id="rId78"/>
    </p:embeddedFont>
    <p:embeddedFont>
      <p:font typeface="Fira Sans Extra Condensed SemiBold"/>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 uri="GoogleSlidesCustomDataVersion2">
      <go:slidesCustomData xmlns:go="http://customooxmlschemas.google.com/" r:id="rId83" roundtripDataSignature="AMtx7mhRc8EqpSsFKdGErS5vMNAkAYIR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07BC42-0E85-468C-8B5E-62D1DB756094}">
  <a:tblStyle styleId="{FA07BC42-0E85-468C-8B5E-62D1DB7560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288"/>
        <p:guide pos="5472"/>
        <p:guide pos="2984"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FiraSansExtraCondensedSemiBold-bold.fntdata"/><Relationship Id="rId82" Type="http://schemas.openxmlformats.org/officeDocument/2006/relationships/font" Target="fonts/FiraSansExtraCondensedSemiBold-boldItalic.fntdata"/><Relationship Id="rId81" Type="http://schemas.openxmlformats.org/officeDocument/2006/relationships/font" Target="fonts/FiraSansExtraCondensed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SemiBold-italic.fntdata"/><Relationship Id="rId72" Type="http://schemas.openxmlformats.org/officeDocument/2006/relationships/font" Target="fonts/FiraSansSemiBold-bold.fntdata"/><Relationship Id="rId31" Type="http://schemas.openxmlformats.org/officeDocument/2006/relationships/slide" Target="slides/slide25.xml"/><Relationship Id="rId75" Type="http://schemas.openxmlformats.org/officeDocument/2006/relationships/font" Target="fonts/FiraSans-regular.fntdata"/><Relationship Id="rId30" Type="http://schemas.openxmlformats.org/officeDocument/2006/relationships/slide" Target="slides/slide24.xml"/><Relationship Id="rId74" Type="http://schemas.openxmlformats.org/officeDocument/2006/relationships/font" Target="fonts/FiraSansSemiBold-boldItalic.fntdata"/><Relationship Id="rId33" Type="http://schemas.openxmlformats.org/officeDocument/2006/relationships/slide" Target="slides/slide27.xml"/><Relationship Id="rId77" Type="http://schemas.openxmlformats.org/officeDocument/2006/relationships/font" Target="fonts/FiraSans-italic.fntdata"/><Relationship Id="rId32" Type="http://schemas.openxmlformats.org/officeDocument/2006/relationships/slide" Target="slides/slide26.xml"/><Relationship Id="rId76" Type="http://schemas.openxmlformats.org/officeDocument/2006/relationships/font" Target="fonts/FiraSans-bold.fntdata"/><Relationship Id="rId35" Type="http://schemas.openxmlformats.org/officeDocument/2006/relationships/slide" Target="slides/slide29.xml"/><Relationship Id="rId79" Type="http://schemas.openxmlformats.org/officeDocument/2006/relationships/font" Target="fonts/FiraSansExtraCondensedSemiBold-regular.fntdata"/><Relationship Id="rId34" Type="http://schemas.openxmlformats.org/officeDocument/2006/relationships/slide" Target="slides/slide28.xml"/><Relationship Id="rId78" Type="http://schemas.openxmlformats.org/officeDocument/2006/relationships/font" Target="fonts/FiraSans-boldItalic.fntdata"/><Relationship Id="rId71" Type="http://schemas.openxmlformats.org/officeDocument/2006/relationships/font" Target="fonts/FiraSansSemiBold-regular.fntdata"/><Relationship Id="rId70" Type="http://schemas.openxmlformats.org/officeDocument/2006/relationships/font" Target="fonts/FiraSans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boldItalic.fntdata"/><Relationship Id="rId61" Type="http://schemas.openxmlformats.org/officeDocument/2006/relationships/font" Target="fonts/Inter-italic.fntdata"/><Relationship Id="rId20" Type="http://schemas.openxmlformats.org/officeDocument/2006/relationships/slide" Target="slides/slide14.xml"/><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22" Type="http://schemas.openxmlformats.org/officeDocument/2006/relationships/slide" Target="slides/slide16.xml"/><Relationship Id="rId66" Type="http://schemas.openxmlformats.org/officeDocument/2006/relationships/font" Target="fonts/FiraSansExtraCondensedMedium-boldItalic.fntdata"/><Relationship Id="rId21" Type="http://schemas.openxmlformats.org/officeDocument/2006/relationships/slide" Target="slides/slide15.xml"/><Relationship Id="rId65" Type="http://schemas.openxmlformats.org/officeDocument/2006/relationships/font" Target="fonts/FiraSansExtraCondensedMedium-italic.fntdata"/><Relationship Id="rId24" Type="http://schemas.openxmlformats.org/officeDocument/2006/relationships/slide" Target="slides/slide18.xml"/><Relationship Id="rId68" Type="http://schemas.openxmlformats.org/officeDocument/2006/relationships/font" Target="fonts/FiraSansMedium-bold.fntdata"/><Relationship Id="rId23" Type="http://schemas.openxmlformats.org/officeDocument/2006/relationships/slide" Target="slides/slide17.xml"/><Relationship Id="rId67" Type="http://schemas.openxmlformats.org/officeDocument/2006/relationships/font" Target="fonts/FiraSansMedium-regular.fntdata"/><Relationship Id="rId60" Type="http://schemas.openxmlformats.org/officeDocument/2006/relationships/font" Target="fonts/Inter-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Inter-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5ba99c1b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5ba99c1b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5ba99c1ba6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7" name="Google Shape;1647;g35ba99c1ba6_1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35bf837f2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35bf837f2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35bf837f29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g35bf837f29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5bf837f29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g35bf837f295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35bf837f29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35bf837f29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5bf837f29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35bf837f29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5bf837f29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35bf837f29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35bf837f29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35bf837f29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35bf837f29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35bf837f29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35bf837f29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35bf837f29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35bf837f29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35bf837f29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35bf837f295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35bf837f295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5bf837f29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5bf837f29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35bf837f295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35bf837f29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35bf837f29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35bf837f29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35bf837f295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35bf837f295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35bf837f29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35bf837f29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35bf837f295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35bf837f295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35bf837f29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35bf837f29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ba99c1b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ba99c1b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35bf837f295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35bf837f295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35bf837f295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35bf837f295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35ceb0409b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6" name="Google Shape;2276;g35ceb0409b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35d9eb28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9" name="Google Shape;2329;g35d9eb282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35d9eb2828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35d9eb2828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35d9eb282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35d9eb282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5d9eb2828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5d9eb2828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35d9eb2828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35d9eb2828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5d9eb2828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5d9eb2828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35d9eb2828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35d9eb2828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ba99c1ba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5ba99c1ba6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35d9eb2828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35d9eb2828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35d9eb2828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35d9eb2828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35d9eb2828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35d9eb2828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35d9eb2828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35d9eb2828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35d9eb2828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35d9eb2828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35ed3272d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35ed3272d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35ed3272d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35ed3272d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35d9eb2828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6" name="Google Shape;2486;g35d9eb2828e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35d9eb2828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35d9eb2828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5ba99c1ba6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35ba99c1ba6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5ba99c1ba6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35ba99c1ba6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5ba99c1ba6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5ba99c1ba6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5ba99c1ba6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5ba99c1ba6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5ba99c1ba6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35ba99c1ba6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4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4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4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unscrambl.com/blog/reduce-customer-churn-for-telcos-data-driven-approach/"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telkomsel.com/indihome" TargetMode="External"/><Relationship Id="rId4" Type="http://schemas.openxmlformats.org/officeDocument/2006/relationships/hyperlink" Target="https://www.telkomsel.com/indihome/addon/upgradespe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businessdasher.com/customer-acquisition-vs-retention-cost/" TargetMode="External"/><Relationship Id="rId4" Type="http://schemas.openxmlformats.org/officeDocument/2006/relationships/hyperlink" Target="https://www.mckinsey.com/industries/technology-media-and-telecommunications/our-insights/reducing-churn-in-telecom-through-advanced-analytic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www.telkomsel.com/indihome" TargetMode="External"/><Relationship Id="rId4" Type="http://schemas.openxmlformats.org/officeDocument/2006/relationships/hyperlink" Target="https://www.telkomsel.com/indihome/addon/upgradespe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drive.google.com/drive/u/0/folders/1jKiNJJ42dq4DXmffiRUILL20NP3-icM_"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braze.com/resources/articles/churn-predicti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finprogammajcds0508strimlit-npqm3st5yq6zpttzyebnfq.streamlit.app/" TargetMode="External"/><Relationship Id="rId4" Type="http://schemas.openxmlformats.org/officeDocument/2006/relationships/image" Target="../media/image3.png"/><Relationship Id="rId5"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academia.edu/77123614/Customer_Churn_Analysis_Analyzing_Customer_Churn_Determinants_on_an_ISP_Company_in_Indonesi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academia.edu/77123614/Customer_Churn_Analysis_Analyzing_Customer_Churn_Determinants_on_an_ISP_Company_in_Indonesi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
          <p:cNvGrpSpPr/>
          <p:nvPr/>
        </p:nvGrpSpPr>
        <p:grpSpPr>
          <a:xfrm>
            <a:off x="4493231" y="1088670"/>
            <a:ext cx="4207415" cy="2966160"/>
            <a:chOff x="2523825" y="1354400"/>
            <a:chExt cx="4476450" cy="3155825"/>
          </a:xfrm>
        </p:grpSpPr>
        <p:sp>
          <p:nvSpPr>
            <p:cNvPr id="55" name="Google Shape;55;p1"/>
            <p:cNvSpPr/>
            <p:nvPr/>
          </p:nvSpPr>
          <p:spPr>
            <a:xfrm>
              <a:off x="5135725" y="2136600"/>
              <a:ext cx="424400" cy="668250"/>
            </a:xfrm>
            <a:custGeom>
              <a:rect b="b" l="l" r="r" t="t"/>
              <a:pathLst>
                <a:path extrusionOk="0" h="26730" w="16976">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5908450" y="1686925"/>
              <a:ext cx="424400" cy="544725"/>
            </a:xfrm>
            <a:custGeom>
              <a:rect b="b" l="l" r="r" t="t"/>
              <a:pathLst>
                <a:path extrusionOk="0" h="21789" w="16976">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5649575" y="1566175"/>
              <a:ext cx="265250" cy="530875"/>
            </a:xfrm>
            <a:custGeom>
              <a:rect b="b" l="l" r="r" t="t"/>
              <a:pathLst>
                <a:path extrusionOk="0" h="21235" w="1061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5423925" y="1354400"/>
              <a:ext cx="266825" cy="266825"/>
            </a:xfrm>
            <a:custGeom>
              <a:rect b="b" l="l" r="r" t="t"/>
              <a:pathLst>
                <a:path extrusionOk="0" h="10673" w="10673">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5454000" y="1392975"/>
              <a:ext cx="206675" cy="188875"/>
            </a:xfrm>
            <a:custGeom>
              <a:rect b="b" l="l" r="r" t="t"/>
              <a:pathLst>
                <a:path extrusionOk="0" h="7555" w="8267">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2750250" y="4349475"/>
              <a:ext cx="4052875" cy="160750"/>
            </a:xfrm>
            <a:custGeom>
              <a:rect b="b" l="l" r="r" t="t"/>
              <a:pathLst>
                <a:path extrusionOk="0" h="6430" w="162115">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2523825" y="3132600"/>
              <a:ext cx="443400" cy="216175"/>
            </a:xfrm>
            <a:custGeom>
              <a:rect b="b" l="l" r="r" t="t"/>
              <a:pathLst>
                <a:path extrusionOk="0" h="8647" w="17736">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2632300" y="3202275"/>
              <a:ext cx="124325" cy="24575"/>
            </a:xfrm>
            <a:custGeom>
              <a:rect b="b" l="l" r="r" t="t"/>
              <a:pathLst>
                <a:path extrusionOk="0" h="983" w="4973">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2788275" y="3202275"/>
              <a:ext cx="68900" cy="24575"/>
            </a:xfrm>
            <a:custGeom>
              <a:rect b="b" l="l" r="r" t="t"/>
              <a:pathLst>
                <a:path extrusionOk="0" h="983" w="2756">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2703550" y="3253725"/>
              <a:ext cx="153625" cy="25375"/>
            </a:xfrm>
            <a:custGeom>
              <a:rect b="b" l="l" r="r" t="t"/>
              <a:pathLst>
                <a:path extrusionOk="0" h="1015" w="6145">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5697075" y="2062200"/>
              <a:ext cx="443375" cy="215375"/>
            </a:xfrm>
            <a:custGeom>
              <a:rect b="b" l="l" r="r" t="t"/>
              <a:pathLst>
                <a:path extrusionOk="0" h="8615" w="17735">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5754075" y="2127100"/>
              <a:ext cx="99775" cy="25375"/>
            </a:xfrm>
            <a:custGeom>
              <a:rect b="b" l="l" r="r" t="t"/>
              <a:pathLst>
                <a:path extrusionOk="0" h="1015" w="3991">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5879175" y="2127100"/>
              <a:ext cx="63350" cy="25375"/>
            </a:xfrm>
            <a:custGeom>
              <a:rect b="b" l="l" r="r" t="t"/>
              <a:pathLst>
                <a:path extrusionOk="0" h="1015" w="2534">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6028800" y="2127100"/>
              <a:ext cx="53875" cy="25375"/>
            </a:xfrm>
            <a:custGeom>
              <a:rect b="b" l="l" r="r" t="t"/>
              <a:pathLst>
                <a:path extrusionOk="0" h="1015" w="2155">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5879175" y="2186500"/>
              <a:ext cx="136200" cy="25350"/>
            </a:xfrm>
            <a:custGeom>
              <a:rect b="b" l="l" r="r" t="t"/>
              <a:pathLst>
                <a:path extrusionOk="0" h="1014" w="5448">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3475475" y="2363050"/>
              <a:ext cx="443400" cy="215375"/>
            </a:xfrm>
            <a:custGeom>
              <a:rect b="b" l="l" r="r" t="t"/>
              <a:pathLst>
                <a:path extrusionOk="0" h="8615" w="17736">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3568125" y="2419250"/>
              <a:ext cx="64150" cy="25375"/>
            </a:xfrm>
            <a:custGeom>
              <a:rect b="b" l="l" r="r" t="t"/>
              <a:pathLst>
                <a:path extrusionOk="0" h="1015" w="2566">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3671050" y="2419250"/>
              <a:ext cx="45925" cy="25375"/>
            </a:xfrm>
            <a:custGeom>
              <a:rect b="b" l="l" r="r" t="t"/>
              <a:pathLst>
                <a:path extrusionOk="0" h="1015" w="1837">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3663125" y="2476250"/>
              <a:ext cx="119575" cy="25375"/>
            </a:xfrm>
            <a:custGeom>
              <a:rect b="b" l="l" r="r" t="t"/>
              <a:pathLst>
                <a:path extrusionOk="0" h="1015" w="4783">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3815925" y="2476250"/>
              <a:ext cx="52275" cy="25375"/>
            </a:xfrm>
            <a:custGeom>
              <a:rect b="b" l="l" r="r" t="t"/>
              <a:pathLst>
                <a:path extrusionOk="0" h="1015" w="2091">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5309925" y="2437475"/>
              <a:ext cx="1383150" cy="1963475"/>
            </a:xfrm>
            <a:custGeom>
              <a:rect b="b" l="l" r="r" t="t"/>
              <a:pathLst>
                <a:path extrusionOk="0" h="78539" w="55326">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5408875" y="2618775"/>
              <a:ext cx="1170200" cy="1618300"/>
            </a:xfrm>
            <a:custGeom>
              <a:rect b="b" l="l" r="r" t="t"/>
              <a:pathLst>
                <a:path extrusionOk="0" h="64732" w="46808">
                  <a:moveTo>
                    <a:pt x="1" y="0"/>
                  </a:moveTo>
                  <a:lnTo>
                    <a:pt x="1" y="64732"/>
                  </a:lnTo>
                  <a:lnTo>
                    <a:pt x="46808" y="64732"/>
                  </a:lnTo>
                  <a:lnTo>
                    <a:pt x="468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5484100" y="2655975"/>
              <a:ext cx="1052225" cy="1524900"/>
            </a:xfrm>
            <a:custGeom>
              <a:rect b="b" l="l" r="r" t="t"/>
              <a:pathLst>
                <a:path extrusionOk="0" h="60996" w="42089">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5488050" y="3919575"/>
              <a:ext cx="1043525" cy="8725"/>
            </a:xfrm>
            <a:custGeom>
              <a:rect b="b" l="l" r="r" t="t"/>
              <a:pathLst>
                <a:path extrusionOk="0" h="349" w="41741">
                  <a:moveTo>
                    <a:pt x="1" y="0"/>
                  </a:moveTo>
                  <a:lnTo>
                    <a:pt x="1" y="349"/>
                  </a:lnTo>
                  <a:lnTo>
                    <a:pt x="41740" y="349"/>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5488050" y="3667000"/>
              <a:ext cx="1043525" cy="7950"/>
            </a:xfrm>
            <a:custGeom>
              <a:rect b="b" l="l" r="r" t="t"/>
              <a:pathLst>
                <a:path extrusionOk="0" h="318" w="41741">
                  <a:moveTo>
                    <a:pt x="1" y="1"/>
                  </a:moveTo>
                  <a:lnTo>
                    <a:pt x="1" y="318"/>
                  </a:lnTo>
                  <a:lnTo>
                    <a:pt x="41740" y="318"/>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5488050" y="3413650"/>
              <a:ext cx="1043525" cy="8750"/>
            </a:xfrm>
            <a:custGeom>
              <a:rect b="b" l="l" r="r" t="t"/>
              <a:pathLst>
                <a:path extrusionOk="0" h="350"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5488050" y="3161100"/>
              <a:ext cx="1043525" cy="8725"/>
            </a:xfrm>
            <a:custGeom>
              <a:rect b="b" l="l" r="r" t="t"/>
              <a:pathLst>
                <a:path extrusionOk="0" h="349"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5488050" y="2908550"/>
              <a:ext cx="1043525" cy="7925"/>
            </a:xfrm>
            <a:custGeom>
              <a:rect b="b" l="l" r="r" t="t"/>
              <a:pathLst>
                <a:path extrusionOk="0" h="317" w="41741">
                  <a:moveTo>
                    <a:pt x="1" y="0"/>
                  </a:moveTo>
                  <a:lnTo>
                    <a:pt x="1" y="317"/>
                  </a:lnTo>
                  <a:lnTo>
                    <a:pt x="41740" y="317"/>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635340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617922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6005850" y="2659950"/>
              <a:ext cx="8725" cy="1516950"/>
            </a:xfrm>
            <a:custGeom>
              <a:rect b="b" l="l" r="r" t="t"/>
              <a:pathLst>
                <a:path extrusionOk="0" h="60678" w="349">
                  <a:moveTo>
                    <a:pt x="0" y="0"/>
                  </a:moveTo>
                  <a:lnTo>
                    <a:pt x="0"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583165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565747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5665400" y="3611600"/>
              <a:ext cx="104525" cy="212200"/>
            </a:xfrm>
            <a:custGeom>
              <a:rect b="b" l="l" r="r" t="t"/>
              <a:pathLst>
                <a:path extrusionOk="0" h="8488" w="4181">
                  <a:moveTo>
                    <a:pt x="0" y="0"/>
                  </a:moveTo>
                  <a:lnTo>
                    <a:pt x="0" y="8487"/>
                  </a:lnTo>
                  <a:lnTo>
                    <a:pt x="4181" y="8487"/>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5814250" y="3442950"/>
              <a:ext cx="104525" cy="380850"/>
            </a:xfrm>
            <a:custGeom>
              <a:rect b="b" l="l" r="r" t="t"/>
              <a:pathLst>
                <a:path extrusionOk="0" h="15234" w="4181">
                  <a:moveTo>
                    <a:pt x="0" y="1"/>
                  </a:moveTo>
                  <a:lnTo>
                    <a:pt x="0" y="15233"/>
                  </a:lnTo>
                  <a:lnTo>
                    <a:pt x="4181" y="15233"/>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5962300" y="3735900"/>
              <a:ext cx="104525" cy="87900"/>
            </a:xfrm>
            <a:custGeom>
              <a:rect b="b" l="l" r="r" t="t"/>
              <a:pathLst>
                <a:path extrusionOk="0" h="3516" w="4181">
                  <a:moveTo>
                    <a:pt x="0" y="0"/>
                  </a:moveTo>
                  <a:lnTo>
                    <a:pt x="0" y="3515"/>
                  </a:lnTo>
                  <a:lnTo>
                    <a:pt x="4181" y="3515"/>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6110350" y="3544300"/>
              <a:ext cx="104525" cy="279500"/>
            </a:xfrm>
            <a:custGeom>
              <a:rect b="b" l="l" r="r" t="t"/>
              <a:pathLst>
                <a:path extrusionOk="0" h="11180" w="4181">
                  <a:moveTo>
                    <a:pt x="0" y="0"/>
                  </a:moveTo>
                  <a:lnTo>
                    <a:pt x="0" y="11179"/>
                  </a:lnTo>
                  <a:lnTo>
                    <a:pt x="4181" y="11179"/>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6259200" y="3648800"/>
              <a:ext cx="104525" cy="175000"/>
            </a:xfrm>
            <a:custGeom>
              <a:rect b="b" l="l" r="r" t="t"/>
              <a:pathLst>
                <a:path extrusionOk="0" h="7000" w="4181">
                  <a:moveTo>
                    <a:pt x="0" y="1"/>
                  </a:moveTo>
                  <a:lnTo>
                    <a:pt x="0" y="6999"/>
                  </a:lnTo>
                  <a:lnTo>
                    <a:pt x="4181" y="6999"/>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6089775" y="3891850"/>
              <a:ext cx="138575" cy="24575"/>
            </a:xfrm>
            <a:custGeom>
              <a:rect b="b" l="l" r="r" t="t"/>
              <a:pathLst>
                <a:path extrusionOk="0" h="983" w="5543">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6324125" y="3891850"/>
              <a:ext cx="53050" cy="24575"/>
            </a:xfrm>
            <a:custGeom>
              <a:rect b="b" l="l" r="r" t="t"/>
              <a:pathLst>
                <a:path extrusionOk="0" h="983" w="2122">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6146775" y="3936200"/>
              <a:ext cx="60200" cy="25350"/>
            </a:xfrm>
            <a:custGeom>
              <a:rect b="b" l="l" r="r" t="t"/>
              <a:pathLst>
                <a:path extrusionOk="0" h="1014" w="2408">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6243350" y="3936200"/>
              <a:ext cx="106125" cy="25350"/>
            </a:xfrm>
            <a:custGeom>
              <a:rect b="b" l="l" r="r" t="t"/>
              <a:pathLst>
                <a:path extrusionOk="0" h="1014" w="4245">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6271850" y="3225225"/>
              <a:ext cx="137800" cy="25375"/>
            </a:xfrm>
            <a:custGeom>
              <a:rect b="b" l="l" r="r" t="t"/>
              <a:pathLst>
                <a:path extrusionOk="0" h="1015" w="5512">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6328075" y="3270350"/>
              <a:ext cx="60975" cy="25375"/>
            </a:xfrm>
            <a:custGeom>
              <a:rect b="b" l="l" r="r" t="t"/>
              <a:pathLst>
                <a:path extrusionOk="0" h="1015" w="2439">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5649575" y="3891850"/>
              <a:ext cx="113225" cy="24575"/>
            </a:xfrm>
            <a:custGeom>
              <a:rect b="b" l="l" r="r" t="t"/>
              <a:pathLst>
                <a:path extrusionOk="0" h="983" w="4529">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5794450" y="3891850"/>
              <a:ext cx="58625" cy="24575"/>
            </a:xfrm>
            <a:custGeom>
              <a:rect b="b" l="l" r="r" t="t"/>
              <a:pathLst>
                <a:path extrusionOk="0" h="983" w="2345">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5746150" y="3936200"/>
              <a:ext cx="121950" cy="25350"/>
            </a:xfrm>
            <a:custGeom>
              <a:rect b="b" l="l" r="r" t="t"/>
              <a:pathLst>
                <a:path extrusionOk="0" h="1014" w="4878">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5552175" y="2762075"/>
              <a:ext cx="113250" cy="24575"/>
            </a:xfrm>
            <a:custGeom>
              <a:rect b="b" l="l" r="r" t="t"/>
              <a:pathLst>
                <a:path extrusionOk="0" h="983" w="453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5697075" y="2762075"/>
              <a:ext cx="58600" cy="24575"/>
            </a:xfrm>
            <a:custGeom>
              <a:rect b="b" l="l" r="r" t="t"/>
              <a:pathLst>
                <a:path extrusionOk="0" h="983" w="2344">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5647975" y="2806400"/>
              <a:ext cx="122750" cy="25375"/>
            </a:xfrm>
            <a:custGeom>
              <a:rect b="b" l="l" r="r" t="t"/>
              <a:pathLst>
                <a:path extrusionOk="0" h="1015" w="491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5753275" y="2773150"/>
              <a:ext cx="547125" cy="547100"/>
            </a:xfrm>
            <a:custGeom>
              <a:rect b="b" l="l" r="r" t="t"/>
              <a:pathLst>
                <a:path extrusionOk="0" h="21884" w="21885">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6012975" y="2804200"/>
              <a:ext cx="202700" cy="448775"/>
            </a:xfrm>
            <a:custGeom>
              <a:rect b="b" l="l" r="r" t="t"/>
              <a:pathLst>
                <a:path extrusionOk="0" h="17951" w="8108">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5752500" y="3033625"/>
              <a:ext cx="287400" cy="38025"/>
            </a:xfrm>
            <a:custGeom>
              <a:rect b="b" l="l" r="r" t="t"/>
              <a:pathLst>
                <a:path extrusionOk="0" h="1521" w="11496">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5476175" y="4097700"/>
              <a:ext cx="1068075" cy="25375"/>
            </a:xfrm>
            <a:custGeom>
              <a:rect b="b" l="l" r="r" t="t"/>
              <a:pathLst>
                <a:path extrusionOk="0" h="1015" w="42723">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6432575" y="2697950"/>
              <a:ext cx="70500" cy="69700"/>
            </a:xfrm>
            <a:custGeom>
              <a:rect b="b" l="l" r="r" t="t"/>
              <a:pathLst>
                <a:path extrusionOk="0" h="2788" w="282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5565650" y="3215725"/>
              <a:ext cx="68100" cy="68125"/>
            </a:xfrm>
            <a:custGeom>
              <a:rect b="b" l="l" r="r" t="t"/>
              <a:pathLst>
                <a:path extrusionOk="0" h="2725" w="2724">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6265525" y="3410500"/>
              <a:ext cx="182125" cy="75225"/>
            </a:xfrm>
            <a:custGeom>
              <a:rect b="b" l="l" r="r" t="t"/>
              <a:pathLst>
                <a:path extrusionOk="0" h="3009" w="7285">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5517350" y="4004275"/>
              <a:ext cx="148875" cy="74450"/>
            </a:xfrm>
            <a:custGeom>
              <a:rect b="b" l="l" r="r" t="t"/>
              <a:pathLst>
                <a:path extrusionOk="0" h="2978" w="5955">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5697850" y="4004275"/>
              <a:ext cx="87125" cy="74450"/>
            </a:xfrm>
            <a:custGeom>
              <a:rect b="b" l="l" r="r" t="t"/>
              <a:pathLst>
                <a:path extrusionOk="0" h="2978" w="3485">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6430200" y="4004275"/>
              <a:ext cx="57825" cy="57050"/>
            </a:xfrm>
            <a:custGeom>
              <a:rect b="b" l="l" r="r" t="t"/>
              <a:pathLst>
                <a:path extrusionOk="0" h="2282" w="2313">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4313125" y="4066050"/>
              <a:ext cx="437850" cy="106900"/>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4098575" y="4344725"/>
              <a:ext cx="850325" cy="71275"/>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2780350" y="3284150"/>
              <a:ext cx="666650" cy="397925"/>
            </a:xfrm>
            <a:custGeom>
              <a:rect b="b" l="l" r="r" t="t"/>
              <a:pathLst>
                <a:path extrusionOk="0" h="15917" w="26666">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2823100" y="3373275"/>
              <a:ext cx="950100" cy="969100"/>
            </a:xfrm>
            <a:custGeom>
              <a:rect b="b" l="l" r="r" t="t"/>
              <a:pathLst>
                <a:path extrusionOk="0" h="38764" w="38004">
                  <a:moveTo>
                    <a:pt x="24956" y="1"/>
                  </a:moveTo>
                  <a:lnTo>
                    <a:pt x="1" y="12352"/>
                  </a:lnTo>
                  <a:lnTo>
                    <a:pt x="13048" y="38764"/>
                  </a:lnTo>
                  <a:lnTo>
                    <a:pt x="38003" y="26413"/>
                  </a:lnTo>
                  <a:lnTo>
                    <a:pt x="24956"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3149300" y="4032775"/>
              <a:ext cx="674575" cy="414925"/>
            </a:xfrm>
            <a:custGeom>
              <a:rect b="b" l="l" r="r" t="t"/>
              <a:pathLst>
                <a:path extrusionOk="0" h="16597" w="26983">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3043200" y="3436475"/>
              <a:ext cx="129075" cy="73150"/>
            </a:xfrm>
            <a:custGeom>
              <a:rect b="b" l="l" r="r" t="t"/>
              <a:pathLst>
                <a:path extrusionOk="0" h="2926" w="5163">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3424825" y="4200850"/>
              <a:ext cx="148075" cy="97975"/>
            </a:xfrm>
            <a:custGeom>
              <a:rect b="b" l="l" r="r" t="t"/>
              <a:pathLst>
                <a:path extrusionOk="0" h="3919" w="5923">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3085150" y="3823775"/>
              <a:ext cx="149675" cy="126700"/>
            </a:xfrm>
            <a:custGeom>
              <a:rect b="b" l="l" r="r" t="t"/>
              <a:pathLst>
                <a:path extrusionOk="0" h="5068" w="5987">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3259350" y="3683625"/>
              <a:ext cx="58600" cy="311975"/>
            </a:xfrm>
            <a:custGeom>
              <a:rect b="b" l="l" r="r" t="t"/>
              <a:pathLst>
                <a:path extrusionOk="0" h="12479" w="2344">
                  <a:moveTo>
                    <a:pt x="1330" y="1"/>
                  </a:moveTo>
                  <a:lnTo>
                    <a:pt x="0" y="666"/>
                  </a:lnTo>
                  <a:lnTo>
                    <a:pt x="982" y="12479"/>
                  </a:lnTo>
                  <a:lnTo>
                    <a:pt x="2344" y="11813"/>
                  </a:lnTo>
                  <a:lnTo>
                    <a:pt x="1330"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3342475" y="3728775"/>
              <a:ext cx="149650" cy="126700"/>
            </a:xfrm>
            <a:custGeom>
              <a:rect b="b" l="l" r="r" t="t"/>
              <a:pathLst>
                <a:path extrusionOk="0" h="5068" w="5986">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3644925" y="3248200"/>
              <a:ext cx="1771100" cy="341250"/>
            </a:xfrm>
            <a:custGeom>
              <a:rect b="b" l="l" r="r" t="t"/>
              <a:pathLst>
                <a:path extrusionOk="0" h="13650" w="70844">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4161125" y="3203850"/>
              <a:ext cx="114025" cy="114025"/>
            </a:xfrm>
            <a:custGeom>
              <a:rect b="b" l="l" r="r" t="t"/>
              <a:pathLst>
                <a:path extrusionOk="0" h="4561" w="4561">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4571225" y="3445325"/>
              <a:ext cx="75250" cy="76025"/>
            </a:xfrm>
            <a:custGeom>
              <a:rect b="b" l="l" r="r" t="t"/>
              <a:pathLst>
                <a:path extrusionOk="0" h="3041" w="301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5119100" y="3445325"/>
              <a:ext cx="105325" cy="105325"/>
            </a:xfrm>
            <a:custGeom>
              <a:rect b="b" l="l" r="r" t="t"/>
              <a:pathLst>
                <a:path extrusionOk="0" h="4213" w="4213">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5355050" y="3305975"/>
              <a:ext cx="105325" cy="105325"/>
            </a:xfrm>
            <a:custGeom>
              <a:rect b="b" l="l" r="r" t="t"/>
              <a:pathLst>
                <a:path extrusionOk="0" h="4213" w="4213">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5377200" y="3328150"/>
              <a:ext cx="61000" cy="61000"/>
            </a:xfrm>
            <a:custGeom>
              <a:rect b="b" l="l" r="r" t="t"/>
              <a:pathLst>
                <a:path extrusionOk="0" h="2440" w="244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3592650" y="3524500"/>
              <a:ext cx="104550" cy="105325"/>
            </a:xfrm>
            <a:custGeom>
              <a:rect b="b" l="l" r="r" t="t"/>
              <a:pathLst>
                <a:path extrusionOk="0" h="4213" w="4182">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3614825" y="3546675"/>
              <a:ext cx="61000" cy="60975"/>
            </a:xfrm>
            <a:custGeom>
              <a:rect b="b" l="l" r="r" t="t"/>
              <a:pathLst>
                <a:path extrusionOk="0" h="2439" w="244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4880000" y="2948925"/>
              <a:ext cx="173425" cy="24550"/>
            </a:xfrm>
            <a:custGeom>
              <a:rect b="b" l="l" r="r" t="t"/>
              <a:pathLst>
                <a:path extrusionOk="0" h="982" w="6937">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5108025" y="2948925"/>
              <a:ext cx="81575" cy="24550"/>
            </a:xfrm>
            <a:custGeom>
              <a:rect b="b" l="l" r="r" t="t"/>
              <a:pathLst>
                <a:path extrusionOk="0" h="982" w="3263">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5300425" y="2948925"/>
              <a:ext cx="58600" cy="24550"/>
            </a:xfrm>
            <a:custGeom>
              <a:rect b="b" l="l" r="r" t="t"/>
              <a:pathLst>
                <a:path extrusionOk="0" h="982" w="2344">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5127025" y="3021750"/>
              <a:ext cx="197950" cy="25375"/>
            </a:xfrm>
            <a:custGeom>
              <a:rect b="b" l="l" r="r" t="t"/>
              <a:pathLst>
                <a:path extrusionOk="0" h="1015" w="7918">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3979025" y="3617125"/>
              <a:ext cx="119575" cy="24575"/>
            </a:xfrm>
            <a:custGeom>
              <a:rect b="b" l="l" r="r" t="t"/>
              <a:pathLst>
                <a:path extrusionOk="0" h="983" w="4783">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4148450" y="3617125"/>
              <a:ext cx="50700" cy="24575"/>
            </a:xfrm>
            <a:custGeom>
              <a:rect b="b" l="l" r="r" t="t"/>
              <a:pathLst>
                <a:path extrusionOk="0" h="983" w="2028">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4750175" y="3617125"/>
              <a:ext cx="136975" cy="24575"/>
            </a:xfrm>
            <a:custGeom>
              <a:rect b="b" l="l" r="r" t="t"/>
              <a:pathLst>
                <a:path extrusionOk="0" h="983" w="5479">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4933850" y="3617125"/>
              <a:ext cx="58600" cy="24575"/>
            </a:xfrm>
            <a:custGeom>
              <a:rect b="b" l="l" r="r" t="t"/>
              <a:pathLst>
                <a:path extrusionOk="0" h="983" w="2344">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5163450" y="3617125"/>
              <a:ext cx="73650" cy="24575"/>
            </a:xfrm>
            <a:custGeom>
              <a:rect b="b" l="l" r="r" t="t"/>
              <a:pathLst>
                <a:path extrusionOk="0" h="983" w="2946">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3676575" y="2937825"/>
              <a:ext cx="139375" cy="25375"/>
            </a:xfrm>
            <a:custGeom>
              <a:rect b="b" l="l" r="r" t="t"/>
              <a:pathLst>
                <a:path extrusionOk="0" h="1015" w="5575">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3852350" y="2937825"/>
              <a:ext cx="68100" cy="25375"/>
            </a:xfrm>
            <a:custGeom>
              <a:rect b="b" l="l" r="r" t="t"/>
              <a:pathLst>
                <a:path extrusionOk="0" h="1015" w="2724">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2966400" y="2846400"/>
              <a:ext cx="266050" cy="531650"/>
            </a:xfrm>
            <a:custGeom>
              <a:rect b="b" l="l" r="r" t="t"/>
              <a:pathLst>
                <a:path extrusionOk="0" h="21266" w="10642">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2741550" y="2634600"/>
              <a:ext cx="266850" cy="266850"/>
            </a:xfrm>
            <a:custGeom>
              <a:rect b="b" l="l" r="r" t="t"/>
              <a:pathLst>
                <a:path extrusionOk="0" h="10674" w="10674">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2770850" y="2673800"/>
              <a:ext cx="207450" cy="188450"/>
            </a:xfrm>
            <a:custGeom>
              <a:rect b="b" l="l" r="r" t="t"/>
              <a:pathLst>
                <a:path extrusionOk="0" h="7538" w="8298">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3700325" y="2547525"/>
              <a:ext cx="8750" cy="292150"/>
            </a:xfrm>
            <a:custGeom>
              <a:rect b="b" l="l" r="r" t="t"/>
              <a:pathLst>
                <a:path extrusionOk="0" h="11686" w="35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2598250" y="3306775"/>
              <a:ext cx="424400" cy="669025"/>
            </a:xfrm>
            <a:custGeom>
              <a:rect b="b" l="l" r="r" t="t"/>
              <a:pathLst>
                <a:path extrusionOk="0" h="26761" w="16976">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5914000" y="2241900"/>
              <a:ext cx="8725" cy="249425"/>
            </a:xfrm>
            <a:custGeom>
              <a:rect b="b" l="l" r="r" t="t"/>
              <a:pathLst>
                <a:path extrusionOk="0" h="9977" w="349">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4192800" y="2458050"/>
              <a:ext cx="240700" cy="240700"/>
            </a:xfrm>
            <a:custGeom>
              <a:rect b="b" l="l" r="r" t="t"/>
              <a:pathLst>
                <a:path extrusionOk="0" h="9628" w="9628">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4135000" y="1664750"/>
              <a:ext cx="438625" cy="438625"/>
            </a:xfrm>
            <a:custGeom>
              <a:rect b="b" l="l" r="r" t="t"/>
              <a:pathLst>
                <a:path extrusionOk="0" h="17545" w="17545">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3285475" y="2764450"/>
              <a:ext cx="172625" cy="172625"/>
            </a:xfrm>
            <a:custGeom>
              <a:rect b="b" l="l" r="r" t="t"/>
              <a:pathLst>
                <a:path extrusionOk="0" h="6905" w="6905">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5016975" y="1886425"/>
              <a:ext cx="254950" cy="254950"/>
            </a:xfrm>
            <a:custGeom>
              <a:rect b="b" l="l" r="r" t="t"/>
              <a:pathLst>
                <a:path extrusionOk="0" h="10198" w="10198">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6183975" y="1449400"/>
              <a:ext cx="254975" cy="254950"/>
            </a:xfrm>
            <a:custGeom>
              <a:rect b="b" l="l" r="r" t="t"/>
              <a:pathLst>
                <a:path extrusionOk="0" h="10198" w="10199">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6605975" y="3315475"/>
              <a:ext cx="394300" cy="394325"/>
            </a:xfrm>
            <a:custGeom>
              <a:rect b="b" l="l" r="r" t="t"/>
              <a:pathLst>
                <a:path extrusionOk="0" h="15773" w="15772">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6647150" y="2157200"/>
              <a:ext cx="178150" cy="178150"/>
            </a:xfrm>
            <a:custGeom>
              <a:rect b="b" l="l" r="r" t="t"/>
              <a:pathLst>
                <a:path extrusionOk="0" h="7126" w="7126">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4713750" y="2228450"/>
              <a:ext cx="91850" cy="91075"/>
            </a:xfrm>
            <a:custGeom>
              <a:rect b="b" l="l" r="r" t="t"/>
              <a:pathLst>
                <a:path extrusionOk="0" h="3643" w="3674">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3606900" y="2093075"/>
              <a:ext cx="152850" cy="153600"/>
            </a:xfrm>
            <a:custGeom>
              <a:rect b="b" l="l" r="r" t="t"/>
              <a:pathLst>
                <a:path extrusionOk="0" h="6144" w="6114">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4774700" y="1416150"/>
              <a:ext cx="152825" cy="152825"/>
            </a:xfrm>
            <a:custGeom>
              <a:rect b="b" l="l" r="r" t="t"/>
              <a:pathLst>
                <a:path extrusionOk="0" h="6113" w="6113">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2681375" y="4073950"/>
              <a:ext cx="197975" cy="197175"/>
            </a:xfrm>
            <a:custGeom>
              <a:rect b="b" l="l" r="r" t="t"/>
              <a:pathLst>
                <a:path extrusionOk="0" h="7887" w="7919">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
          <p:cNvSpPr txBox="1"/>
          <p:nvPr/>
        </p:nvSpPr>
        <p:spPr>
          <a:xfrm>
            <a:off x="457200" y="1488113"/>
            <a:ext cx="3231000" cy="15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lang="en" sz="4000">
                <a:latin typeface="Fira Sans Extra Condensed SemiBold"/>
                <a:ea typeface="Fira Sans Extra Condensed SemiBold"/>
                <a:cs typeface="Fira Sans Extra Condensed SemiBold"/>
                <a:sym typeface="Fira Sans Extra Condensed SemiBold"/>
              </a:rPr>
              <a:t>New</a:t>
            </a:r>
            <a:r>
              <a:rPr lang="en" sz="5000">
                <a:latin typeface="Fira Sans Extra Condensed SemiBold"/>
                <a:ea typeface="Fira Sans Extra Condensed SemiBold"/>
                <a:cs typeface="Fira Sans Extra Condensed SemiBold"/>
                <a:sym typeface="Fira Sans Extra Condensed SemiBold"/>
              </a:rPr>
              <a:t> </a:t>
            </a:r>
            <a:r>
              <a:rPr lang="en" sz="3000">
                <a:latin typeface="Fira Sans Extra Condensed SemiBold"/>
                <a:ea typeface="Fira Sans Extra Condensed SemiBold"/>
                <a:cs typeface="Fira Sans Extra Condensed SemiBold"/>
                <a:sym typeface="Fira Sans Extra Condensed SemiBold"/>
              </a:rPr>
              <a:t>v.</a:t>
            </a:r>
            <a:r>
              <a:rPr lang="en" sz="2000">
                <a:latin typeface="Fira Sans Extra Condensed SemiBold"/>
                <a:ea typeface="Fira Sans Extra Condensed SemiBold"/>
                <a:cs typeface="Fira Sans Extra Condensed SemiBold"/>
                <a:sym typeface="Fira Sans Extra Condensed SemiBold"/>
              </a:rPr>
              <a:t>s </a:t>
            </a:r>
            <a:r>
              <a:rPr lang="en" sz="4000">
                <a:latin typeface="Fira Sans Extra Condensed SemiBold"/>
                <a:ea typeface="Fira Sans Extra Condensed SemiBold"/>
                <a:cs typeface="Fira Sans Extra Condensed SemiBold"/>
                <a:sym typeface="Fira Sans Extra Condensed SemiBold"/>
              </a:rPr>
              <a:t>Existing</a:t>
            </a:r>
            <a:endParaRPr sz="4000">
              <a:latin typeface="Fira Sans Extra Condensed SemiBold"/>
              <a:ea typeface="Fira Sans Extra Condensed SemiBold"/>
              <a:cs typeface="Fira Sans Extra Condensed SemiBold"/>
              <a:sym typeface="Fira Sans Extra Condensed SemiBold"/>
            </a:endParaRPr>
          </a:p>
          <a:p>
            <a:pPr indent="0" lvl="0" marL="0" marR="0" rtl="0" algn="l">
              <a:lnSpc>
                <a:spcPct val="100000"/>
              </a:lnSpc>
              <a:spcBef>
                <a:spcPts val="0"/>
              </a:spcBef>
              <a:spcAft>
                <a:spcPts val="0"/>
              </a:spcAft>
              <a:buClr>
                <a:srgbClr val="000000"/>
              </a:buClr>
              <a:buSzPts val="5000"/>
              <a:buFont typeface="Arial"/>
              <a:buNone/>
            </a:pPr>
            <a:r>
              <a:rPr lang="en" sz="4000">
                <a:latin typeface="Fira Sans Extra Condensed SemiBold"/>
                <a:ea typeface="Fira Sans Extra Condensed SemiBold"/>
                <a:cs typeface="Fira Sans Extra Condensed SemiBold"/>
                <a:sym typeface="Fira Sans Extra Condensed SemiBold"/>
              </a:rPr>
              <a:t>Customer</a:t>
            </a:r>
            <a:endParaRPr sz="4000">
              <a:latin typeface="Fira Sans Extra Condensed SemiBold"/>
              <a:ea typeface="Fira Sans Extra Condensed SemiBold"/>
              <a:cs typeface="Fira Sans Extra Condensed SemiBold"/>
              <a:sym typeface="Fira Sans Extra Condensed SemiBold"/>
            </a:endParaRPr>
          </a:p>
        </p:txBody>
      </p:sp>
      <p:sp>
        <p:nvSpPr>
          <p:cNvPr id="165" name="Google Shape;165;p1"/>
          <p:cNvSpPr txBox="1"/>
          <p:nvPr/>
        </p:nvSpPr>
        <p:spPr>
          <a:xfrm>
            <a:off x="457200" y="3122600"/>
            <a:ext cx="3295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latin typeface="Roboto"/>
                <a:ea typeface="Roboto"/>
                <a:cs typeface="Roboto"/>
                <a:sym typeface="Roboto"/>
              </a:rPr>
              <a:t>Predicting Customer Churn with Data Driven Approach using MML</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g35ba99c1ba6_0_0"/>
          <p:cNvGrpSpPr/>
          <p:nvPr/>
        </p:nvGrpSpPr>
        <p:grpSpPr>
          <a:xfrm>
            <a:off x="457204" y="878382"/>
            <a:ext cx="8230888" cy="3858239"/>
            <a:chOff x="595975" y="1532525"/>
            <a:chExt cx="6409850" cy="3004625"/>
          </a:xfrm>
        </p:grpSpPr>
        <p:sp>
          <p:nvSpPr>
            <p:cNvPr id="606" name="Google Shape;606;g35ba99c1ba6_0_0"/>
            <p:cNvSpPr/>
            <p:nvPr/>
          </p:nvSpPr>
          <p:spPr>
            <a:xfrm>
              <a:off x="3743875" y="2501600"/>
              <a:ext cx="3261950" cy="581925"/>
            </a:xfrm>
            <a:custGeom>
              <a:rect b="b" l="l" r="r" t="t"/>
              <a:pathLst>
                <a:path extrusionOk="0" h="23277" w="130478">
                  <a:moveTo>
                    <a:pt x="37655" y="0"/>
                  </a:moveTo>
                  <a:cubicBezTo>
                    <a:pt x="35755" y="0"/>
                    <a:pt x="34235" y="1552"/>
                    <a:pt x="34235" y="3452"/>
                  </a:cubicBezTo>
                  <a:lnTo>
                    <a:pt x="34235" y="7886"/>
                  </a:lnTo>
                  <a:cubicBezTo>
                    <a:pt x="34184" y="10056"/>
                    <a:pt x="32677" y="11243"/>
                    <a:pt x="31005" y="11243"/>
                  </a:cubicBezTo>
                  <a:cubicBezTo>
                    <a:pt x="29529" y="11243"/>
                    <a:pt x="27924" y="10319"/>
                    <a:pt x="27078" y="8329"/>
                  </a:cubicBezTo>
                  <a:cubicBezTo>
                    <a:pt x="25811" y="5384"/>
                    <a:pt x="22866" y="3326"/>
                    <a:pt x="19445" y="3326"/>
                  </a:cubicBezTo>
                  <a:cubicBezTo>
                    <a:pt x="16089" y="3326"/>
                    <a:pt x="13207" y="5289"/>
                    <a:pt x="11877" y="8139"/>
                  </a:cubicBezTo>
                  <a:cubicBezTo>
                    <a:pt x="10666" y="10420"/>
                    <a:pt x="8789" y="11316"/>
                    <a:pt x="7111" y="11316"/>
                  </a:cubicBezTo>
                  <a:cubicBezTo>
                    <a:pt x="6507" y="11316"/>
                    <a:pt x="5928" y="11199"/>
                    <a:pt x="5416" y="10989"/>
                  </a:cubicBezTo>
                  <a:cubicBezTo>
                    <a:pt x="5353" y="10958"/>
                    <a:pt x="5289" y="10926"/>
                    <a:pt x="5226" y="10894"/>
                  </a:cubicBezTo>
                  <a:cubicBezTo>
                    <a:pt x="5163" y="10894"/>
                    <a:pt x="5099" y="10863"/>
                    <a:pt x="5068" y="10831"/>
                  </a:cubicBezTo>
                  <a:cubicBezTo>
                    <a:pt x="5004" y="10799"/>
                    <a:pt x="4909" y="10768"/>
                    <a:pt x="4846" y="10704"/>
                  </a:cubicBezTo>
                  <a:cubicBezTo>
                    <a:pt x="4339" y="10388"/>
                    <a:pt x="4086" y="10039"/>
                    <a:pt x="3833" y="9849"/>
                  </a:cubicBezTo>
                  <a:cubicBezTo>
                    <a:pt x="3421" y="9501"/>
                    <a:pt x="2914" y="9311"/>
                    <a:pt x="2344" y="9311"/>
                  </a:cubicBezTo>
                  <a:cubicBezTo>
                    <a:pt x="1046" y="9311"/>
                    <a:pt x="1" y="10356"/>
                    <a:pt x="1" y="11654"/>
                  </a:cubicBezTo>
                  <a:cubicBezTo>
                    <a:pt x="1" y="12921"/>
                    <a:pt x="1046" y="13966"/>
                    <a:pt x="2344" y="13966"/>
                  </a:cubicBezTo>
                  <a:cubicBezTo>
                    <a:pt x="2914" y="13966"/>
                    <a:pt x="3421" y="13776"/>
                    <a:pt x="3833" y="13428"/>
                  </a:cubicBezTo>
                  <a:cubicBezTo>
                    <a:pt x="4086" y="13238"/>
                    <a:pt x="4339" y="12890"/>
                    <a:pt x="4846" y="12573"/>
                  </a:cubicBezTo>
                  <a:cubicBezTo>
                    <a:pt x="4909" y="12541"/>
                    <a:pt x="4973" y="12478"/>
                    <a:pt x="5068" y="12446"/>
                  </a:cubicBezTo>
                  <a:cubicBezTo>
                    <a:pt x="5099" y="12415"/>
                    <a:pt x="5163" y="12383"/>
                    <a:pt x="5226" y="12383"/>
                  </a:cubicBezTo>
                  <a:cubicBezTo>
                    <a:pt x="5289" y="12351"/>
                    <a:pt x="5353" y="12320"/>
                    <a:pt x="5416" y="12288"/>
                  </a:cubicBezTo>
                  <a:cubicBezTo>
                    <a:pt x="5928" y="12078"/>
                    <a:pt x="6507" y="11962"/>
                    <a:pt x="7111" y="11962"/>
                  </a:cubicBezTo>
                  <a:cubicBezTo>
                    <a:pt x="8789" y="11962"/>
                    <a:pt x="10666" y="12857"/>
                    <a:pt x="11877" y="15138"/>
                  </a:cubicBezTo>
                  <a:cubicBezTo>
                    <a:pt x="13207" y="17988"/>
                    <a:pt x="16089" y="19983"/>
                    <a:pt x="19445" y="19983"/>
                  </a:cubicBezTo>
                  <a:cubicBezTo>
                    <a:pt x="22866" y="19983"/>
                    <a:pt x="25811" y="17893"/>
                    <a:pt x="27078" y="14948"/>
                  </a:cubicBezTo>
                  <a:cubicBezTo>
                    <a:pt x="27924" y="12959"/>
                    <a:pt x="29522" y="12034"/>
                    <a:pt x="30994" y="12034"/>
                  </a:cubicBezTo>
                  <a:cubicBezTo>
                    <a:pt x="32662" y="12034"/>
                    <a:pt x="34168" y="13221"/>
                    <a:pt x="34235" y="15391"/>
                  </a:cubicBezTo>
                  <a:lnTo>
                    <a:pt x="34235" y="19825"/>
                  </a:lnTo>
                  <a:cubicBezTo>
                    <a:pt x="34235" y="21725"/>
                    <a:pt x="35755" y="23277"/>
                    <a:pt x="37655" y="23277"/>
                  </a:cubicBezTo>
                  <a:lnTo>
                    <a:pt x="127025" y="23277"/>
                  </a:lnTo>
                  <a:cubicBezTo>
                    <a:pt x="128925" y="23277"/>
                    <a:pt x="130477" y="21725"/>
                    <a:pt x="130477" y="19825"/>
                  </a:cubicBezTo>
                  <a:lnTo>
                    <a:pt x="130477" y="3452"/>
                  </a:lnTo>
                  <a:cubicBezTo>
                    <a:pt x="130477" y="1552"/>
                    <a:pt x="128925" y="0"/>
                    <a:pt x="12702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35ba99c1ba6_0_0"/>
            <p:cNvSpPr/>
            <p:nvPr/>
          </p:nvSpPr>
          <p:spPr>
            <a:xfrm>
              <a:off x="4059775" y="2621950"/>
              <a:ext cx="340475" cy="341250"/>
            </a:xfrm>
            <a:custGeom>
              <a:rect b="b" l="l" r="r" t="t"/>
              <a:pathLst>
                <a:path extrusionOk="0" h="13650" w="13619">
                  <a:moveTo>
                    <a:pt x="6809" y="0"/>
                  </a:moveTo>
                  <a:cubicBezTo>
                    <a:pt x="3041" y="0"/>
                    <a:pt x="1" y="3040"/>
                    <a:pt x="1" y="6809"/>
                  </a:cubicBezTo>
                  <a:cubicBezTo>
                    <a:pt x="1" y="10577"/>
                    <a:pt x="3041" y="13649"/>
                    <a:pt x="6809" y="13649"/>
                  </a:cubicBezTo>
                  <a:cubicBezTo>
                    <a:pt x="10578" y="13649"/>
                    <a:pt x="13618" y="10577"/>
                    <a:pt x="13618" y="6809"/>
                  </a:cubicBezTo>
                  <a:cubicBezTo>
                    <a:pt x="13618" y="3040"/>
                    <a:pt x="10578" y="0"/>
                    <a:pt x="68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35ba99c1ba6_0_0"/>
            <p:cNvSpPr/>
            <p:nvPr/>
          </p:nvSpPr>
          <p:spPr>
            <a:xfrm>
              <a:off x="3771600" y="2762075"/>
              <a:ext cx="60975" cy="60975"/>
            </a:xfrm>
            <a:custGeom>
              <a:rect b="b" l="l" r="r" t="t"/>
              <a:pathLst>
                <a:path extrusionOk="0" h="2439" w="2439">
                  <a:moveTo>
                    <a:pt x="2439" y="1204"/>
                  </a:moveTo>
                  <a:cubicBezTo>
                    <a:pt x="2439" y="1901"/>
                    <a:pt x="1900" y="2439"/>
                    <a:pt x="1235" y="2439"/>
                  </a:cubicBezTo>
                  <a:cubicBezTo>
                    <a:pt x="538" y="2439"/>
                    <a:pt x="0" y="1901"/>
                    <a:pt x="0" y="1204"/>
                  </a:cubicBezTo>
                  <a:cubicBezTo>
                    <a:pt x="0" y="539"/>
                    <a:pt x="538" y="0"/>
                    <a:pt x="1235" y="0"/>
                  </a:cubicBezTo>
                  <a:cubicBezTo>
                    <a:pt x="1900" y="0"/>
                    <a:pt x="2439" y="539"/>
                    <a:pt x="2439" y="120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35ba99c1ba6_0_0"/>
            <p:cNvSpPr/>
            <p:nvPr/>
          </p:nvSpPr>
          <p:spPr>
            <a:xfrm>
              <a:off x="4631400" y="2534050"/>
              <a:ext cx="2341950" cy="517025"/>
            </a:xfrm>
            <a:custGeom>
              <a:rect b="b" l="l" r="r" t="t"/>
              <a:pathLst>
                <a:path extrusionOk="0" h="20681" w="93678">
                  <a:moveTo>
                    <a:pt x="2154" y="1"/>
                  </a:moveTo>
                  <a:cubicBezTo>
                    <a:pt x="982" y="1"/>
                    <a:pt x="1" y="951"/>
                    <a:pt x="1" y="2154"/>
                  </a:cubicBezTo>
                  <a:lnTo>
                    <a:pt x="1" y="18527"/>
                  </a:lnTo>
                  <a:cubicBezTo>
                    <a:pt x="1" y="19730"/>
                    <a:pt x="982" y="20681"/>
                    <a:pt x="2154" y="20681"/>
                  </a:cubicBezTo>
                  <a:lnTo>
                    <a:pt x="91524" y="20681"/>
                  </a:lnTo>
                  <a:cubicBezTo>
                    <a:pt x="92728" y="20681"/>
                    <a:pt x="93678" y="19730"/>
                    <a:pt x="93678" y="18527"/>
                  </a:cubicBezTo>
                  <a:lnTo>
                    <a:pt x="93678" y="2154"/>
                  </a:lnTo>
                  <a:cubicBezTo>
                    <a:pt x="93678" y="951"/>
                    <a:pt x="92728" y="1"/>
                    <a:pt x="915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35ba99c1ba6_0_0"/>
            <p:cNvSpPr/>
            <p:nvPr/>
          </p:nvSpPr>
          <p:spPr>
            <a:xfrm>
              <a:off x="595975" y="2017050"/>
              <a:ext cx="3262725" cy="581950"/>
            </a:xfrm>
            <a:custGeom>
              <a:rect b="b" l="l" r="r" t="t"/>
              <a:pathLst>
                <a:path extrusionOk="0" h="23278" w="130509">
                  <a:moveTo>
                    <a:pt x="3421" y="1"/>
                  </a:moveTo>
                  <a:cubicBezTo>
                    <a:pt x="1521" y="1"/>
                    <a:pt x="0" y="1521"/>
                    <a:pt x="0" y="3421"/>
                  </a:cubicBezTo>
                  <a:lnTo>
                    <a:pt x="0" y="19826"/>
                  </a:lnTo>
                  <a:cubicBezTo>
                    <a:pt x="0" y="21726"/>
                    <a:pt x="1521" y="23278"/>
                    <a:pt x="3421" y="23278"/>
                  </a:cubicBezTo>
                  <a:lnTo>
                    <a:pt x="92822" y="23278"/>
                  </a:lnTo>
                  <a:cubicBezTo>
                    <a:pt x="94723" y="23278"/>
                    <a:pt x="96274" y="21726"/>
                    <a:pt x="96274" y="19826"/>
                  </a:cubicBezTo>
                  <a:lnTo>
                    <a:pt x="96274" y="15392"/>
                  </a:lnTo>
                  <a:cubicBezTo>
                    <a:pt x="96325" y="13222"/>
                    <a:pt x="97823" y="12035"/>
                    <a:pt x="99487" y="12035"/>
                  </a:cubicBezTo>
                  <a:cubicBezTo>
                    <a:pt x="100956" y="12035"/>
                    <a:pt x="102554" y="12959"/>
                    <a:pt x="103400" y="14949"/>
                  </a:cubicBezTo>
                  <a:lnTo>
                    <a:pt x="103400" y="14917"/>
                  </a:lnTo>
                  <a:cubicBezTo>
                    <a:pt x="104667" y="17894"/>
                    <a:pt x="107612" y="19952"/>
                    <a:pt x="111032" y="19952"/>
                  </a:cubicBezTo>
                  <a:cubicBezTo>
                    <a:pt x="114389" y="19952"/>
                    <a:pt x="117271" y="17989"/>
                    <a:pt x="118601" y="15139"/>
                  </a:cubicBezTo>
                  <a:cubicBezTo>
                    <a:pt x="119811" y="12858"/>
                    <a:pt x="121689" y="11962"/>
                    <a:pt x="123366" y="11962"/>
                  </a:cubicBezTo>
                  <a:cubicBezTo>
                    <a:pt x="123971" y="11962"/>
                    <a:pt x="124550" y="12079"/>
                    <a:pt x="125062" y="12289"/>
                  </a:cubicBezTo>
                  <a:cubicBezTo>
                    <a:pt x="125125" y="12289"/>
                    <a:pt x="125188" y="12320"/>
                    <a:pt x="125252" y="12352"/>
                  </a:cubicBezTo>
                  <a:cubicBezTo>
                    <a:pt x="125315" y="12384"/>
                    <a:pt x="125378" y="12415"/>
                    <a:pt x="125410" y="12447"/>
                  </a:cubicBezTo>
                  <a:cubicBezTo>
                    <a:pt x="125505" y="12479"/>
                    <a:pt x="125568" y="12510"/>
                    <a:pt x="125632" y="12542"/>
                  </a:cubicBezTo>
                  <a:cubicBezTo>
                    <a:pt x="125632" y="12542"/>
                    <a:pt x="125632" y="12542"/>
                    <a:pt x="125632" y="12574"/>
                  </a:cubicBezTo>
                  <a:cubicBezTo>
                    <a:pt x="126138" y="12890"/>
                    <a:pt x="126392" y="13239"/>
                    <a:pt x="126645" y="13429"/>
                  </a:cubicBezTo>
                  <a:cubicBezTo>
                    <a:pt x="127057" y="13777"/>
                    <a:pt x="127563" y="13967"/>
                    <a:pt x="128165" y="13967"/>
                  </a:cubicBezTo>
                  <a:cubicBezTo>
                    <a:pt x="129432" y="13967"/>
                    <a:pt x="130509" y="12922"/>
                    <a:pt x="130509" y="11623"/>
                  </a:cubicBezTo>
                  <a:cubicBezTo>
                    <a:pt x="130509" y="10325"/>
                    <a:pt x="129432" y="9280"/>
                    <a:pt x="128165" y="9280"/>
                  </a:cubicBezTo>
                  <a:cubicBezTo>
                    <a:pt x="127563" y="9280"/>
                    <a:pt x="127057" y="9502"/>
                    <a:pt x="126645" y="9850"/>
                  </a:cubicBezTo>
                  <a:cubicBezTo>
                    <a:pt x="126392" y="10008"/>
                    <a:pt x="126138" y="10388"/>
                    <a:pt x="125632" y="10705"/>
                  </a:cubicBezTo>
                  <a:cubicBezTo>
                    <a:pt x="125568" y="10737"/>
                    <a:pt x="125505" y="10768"/>
                    <a:pt x="125410" y="10832"/>
                  </a:cubicBezTo>
                  <a:cubicBezTo>
                    <a:pt x="125378" y="10863"/>
                    <a:pt x="125315" y="10863"/>
                    <a:pt x="125283" y="10895"/>
                  </a:cubicBezTo>
                  <a:cubicBezTo>
                    <a:pt x="125188" y="10927"/>
                    <a:pt x="125157" y="10958"/>
                    <a:pt x="125062" y="10990"/>
                  </a:cubicBezTo>
                  <a:cubicBezTo>
                    <a:pt x="124554" y="11190"/>
                    <a:pt x="123980" y="11302"/>
                    <a:pt x="123381" y="11302"/>
                  </a:cubicBezTo>
                  <a:cubicBezTo>
                    <a:pt x="121700" y="11302"/>
                    <a:pt x="119815" y="10419"/>
                    <a:pt x="118601" y="8108"/>
                  </a:cubicBezTo>
                  <a:lnTo>
                    <a:pt x="118601" y="8140"/>
                  </a:lnTo>
                  <a:cubicBezTo>
                    <a:pt x="117271" y="5290"/>
                    <a:pt x="114389" y="3295"/>
                    <a:pt x="111032" y="3295"/>
                  </a:cubicBezTo>
                  <a:cubicBezTo>
                    <a:pt x="107612" y="3295"/>
                    <a:pt x="104667" y="5385"/>
                    <a:pt x="103400" y="8330"/>
                  </a:cubicBezTo>
                  <a:cubicBezTo>
                    <a:pt x="102569" y="10319"/>
                    <a:pt x="100972" y="11244"/>
                    <a:pt x="99500" y="11244"/>
                  </a:cubicBezTo>
                  <a:cubicBezTo>
                    <a:pt x="97832" y="11244"/>
                    <a:pt x="96325" y="10057"/>
                    <a:pt x="96274" y="7887"/>
                  </a:cubicBezTo>
                  <a:lnTo>
                    <a:pt x="96274" y="3421"/>
                  </a:lnTo>
                  <a:cubicBezTo>
                    <a:pt x="96274" y="1521"/>
                    <a:pt x="94723" y="1"/>
                    <a:pt x="92822"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35ba99c1ba6_0_0"/>
            <p:cNvSpPr/>
            <p:nvPr/>
          </p:nvSpPr>
          <p:spPr>
            <a:xfrm>
              <a:off x="3178575" y="2137375"/>
              <a:ext cx="386400" cy="341300"/>
            </a:xfrm>
            <a:custGeom>
              <a:rect b="b" l="l" r="r" t="t"/>
              <a:pathLst>
                <a:path extrusionOk="0" h="13652" w="15456">
                  <a:moveTo>
                    <a:pt x="7736" y="1"/>
                  </a:moveTo>
                  <a:cubicBezTo>
                    <a:pt x="6877" y="1"/>
                    <a:pt x="6005" y="164"/>
                    <a:pt x="5163" y="508"/>
                  </a:cubicBezTo>
                  <a:cubicBezTo>
                    <a:pt x="1679" y="1933"/>
                    <a:pt x="1" y="5924"/>
                    <a:pt x="1426" y="9407"/>
                  </a:cubicBezTo>
                  <a:cubicBezTo>
                    <a:pt x="2507" y="12048"/>
                    <a:pt x="5062" y="13652"/>
                    <a:pt x="7752" y="13652"/>
                  </a:cubicBezTo>
                  <a:cubicBezTo>
                    <a:pt x="8611" y="13652"/>
                    <a:pt x="9483" y="13489"/>
                    <a:pt x="10325" y="13144"/>
                  </a:cubicBezTo>
                  <a:cubicBezTo>
                    <a:pt x="13809" y="11719"/>
                    <a:pt x="15455" y="7729"/>
                    <a:pt x="14062" y="4245"/>
                  </a:cubicBezTo>
                  <a:cubicBezTo>
                    <a:pt x="12982" y="1604"/>
                    <a:pt x="10426" y="1"/>
                    <a:pt x="77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35ba99c1ba6_0_0"/>
            <p:cNvSpPr/>
            <p:nvPr/>
          </p:nvSpPr>
          <p:spPr>
            <a:xfrm>
              <a:off x="3769225" y="2277550"/>
              <a:ext cx="60975" cy="60975"/>
            </a:xfrm>
            <a:custGeom>
              <a:rect b="b" l="l" r="r" t="t"/>
              <a:pathLst>
                <a:path extrusionOk="0" h="2439" w="2439">
                  <a:moveTo>
                    <a:pt x="2439" y="1203"/>
                  </a:moveTo>
                  <a:cubicBezTo>
                    <a:pt x="2439" y="1900"/>
                    <a:pt x="1900" y="2439"/>
                    <a:pt x="1203" y="2439"/>
                  </a:cubicBezTo>
                  <a:cubicBezTo>
                    <a:pt x="538" y="2439"/>
                    <a:pt x="0" y="1900"/>
                    <a:pt x="0" y="1203"/>
                  </a:cubicBezTo>
                  <a:cubicBezTo>
                    <a:pt x="0" y="538"/>
                    <a:pt x="538" y="0"/>
                    <a:pt x="1203" y="0"/>
                  </a:cubicBezTo>
                  <a:cubicBezTo>
                    <a:pt x="1900" y="0"/>
                    <a:pt x="2439" y="538"/>
                    <a:pt x="2439" y="1203"/>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35ba99c1ba6_0_0"/>
            <p:cNvSpPr/>
            <p:nvPr/>
          </p:nvSpPr>
          <p:spPr>
            <a:xfrm>
              <a:off x="627650" y="2049525"/>
              <a:ext cx="2342725" cy="517025"/>
            </a:xfrm>
            <a:custGeom>
              <a:rect b="b" l="l" r="r" t="t"/>
              <a:pathLst>
                <a:path extrusionOk="0" h="20681" w="93709">
                  <a:moveTo>
                    <a:pt x="2154" y="0"/>
                  </a:moveTo>
                  <a:cubicBezTo>
                    <a:pt x="982" y="0"/>
                    <a:pt x="0" y="950"/>
                    <a:pt x="0" y="2154"/>
                  </a:cubicBezTo>
                  <a:lnTo>
                    <a:pt x="0" y="18527"/>
                  </a:lnTo>
                  <a:cubicBezTo>
                    <a:pt x="0" y="19730"/>
                    <a:pt x="982" y="20680"/>
                    <a:pt x="2154" y="20680"/>
                  </a:cubicBezTo>
                  <a:lnTo>
                    <a:pt x="91555" y="20680"/>
                  </a:lnTo>
                  <a:cubicBezTo>
                    <a:pt x="92759" y="20680"/>
                    <a:pt x="93709" y="19730"/>
                    <a:pt x="93709" y="18527"/>
                  </a:cubicBezTo>
                  <a:lnTo>
                    <a:pt x="93709" y="2154"/>
                  </a:lnTo>
                  <a:cubicBezTo>
                    <a:pt x="93709" y="950"/>
                    <a:pt x="92727" y="0"/>
                    <a:pt x="915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35ba99c1ba6_0_0"/>
            <p:cNvSpPr/>
            <p:nvPr/>
          </p:nvSpPr>
          <p:spPr>
            <a:xfrm>
              <a:off x="3256975" y="2195200"/>
              <a:ext cx="224875" cy="224875"/>
            </a:xfrm>
            <a:custGeom>
              <a:rect b="b" l="l" r="r" t="t"/>
              <a:pathLst>
                <a:path extrusionOk="0" h="8995" w="8995">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35ba99c1ba6_0_0"/>
            <p:cNvSpPr/>
            <p:nvPr/>
          </p:nvSpPr>
          <p:spPr>
            <a:xfrm>
              <a:off x="3365425" y="2215000"/>
              <a:ext cx="8750" cy="9525"/>
            </a:xfrm>
            <a:custGeom>
              <a:rect b="b" l="l" r="r" t="t"/>
              <a:pathLst>
                <a:path extrusionOk="0" h="381" w="350">
                  <a:moveTo>
                    <a:pt x="159" y="0"/>
                  </a:moveTo>
                  <a:cubicBezTo>
                    <a:pt x="64" y="0"/>
                    <a:pt x="1" y="95"/>
                    <a:pt x="1" y="190"/>
                  </a:cubicBezTo>
                  <a:cubicBezTo>
                    <a:pt x="1" y="285"/>
                    <a:pt x="64" y="380"/>
                    <a:pt x="159" y="380"/>
                  </a:cubicBezTo>
                  <a:cubicBezTo>
                    <a:pt x="286" y="380"/>
                    <a:pt x="349" y="285"/>
                    <a:pt x="349" y="190"/>
                  </a:cubicBezTo>
                  <a:cubicBezTo>
                    <a:pt x="349" y="95"/>
                    <a:pt x="286" y="0"/>
                    <a:pt x="159"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35ba99c1ba6_0_0"/>
            <p:cNvSpPr/>
            <p:nvPr/>
          </p:nvSpPr>
          <p:spPr>
            <a:xfrm>
              <a:off x="3366225" y="2215000"/>
              <a:ext cx="825" cy="9525"/>
            </a:xfrm>
            <a:custGeom>
              <a:rect b="b" l="l" r="r" t="t"/>
              <a:pathLst>
                <a:path extrusionOk="0" h="381" w="33">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35ba99c1ba6_0_0"/>
            <p:cNvSpPr/>
            <p:nvPr/>
          </p:nvSpPr>
          <p:spPr>
            <a:xfrm>
              <a:off x="3367800" y="2215000"/>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35ba99c1ba6_0_0"/>
            <p:cNvSpPr/>
            <p:nvPr/>
          </p:nvSpPr>
          <p:spPr>
            <a:xfrm>
              <a:off x="336860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35ba99c1ba6_0_0"/>
            <p:cNvSpPr/>
            <p:nvPr/>
          </p:nvSpPr>
          <p:spPr>
            <a:xfrm>
              <a:off x="336860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35ba99c1ba6_0_0"/>
            <p:cNvSpPr/>
            <p:nvPr/>
          </p:nvSpPr>
          <p:spPr>
            <a:xfrm>
              <a:off x="3368600" y="2215000"/>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35ba99c1ba6_0_0"/>
            <p:cNvSpPr/>
            <p:nvPr/>
          </p:nvSpPr>
          <p:spPr>
            <a:xfrm>
              <a:off x="3369400"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35ba99c1ba6_0_0"/>
            <p:cNvSpPr/>
            <p:nvPr/>
          </p:nvSpPr>
          <p:spPr>
            <a:xfrm>
              <a:off x="3369400"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35ba99c1ba6_0_0"/>
            <p:cNvSpPr/>
            <p:nvPr/>
          </p:nvSpPr>
          <p:spPr>
            <a:xfrm>
              <a:off x="3369400" y="2215000"/>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35ba99c1ba6_0_0"/>
            <p:cNvSpPr/>
            <p:nvPr/>
          </p:nvSpPr>
          <p:spPr>
            <a:xfrm>
              <a:off x="3370175" y="2215000"/>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35ba99c1ba6_0_0"/>
            <p:cNvSpPr/>
            <p:nvPr/>
          </p:nvSpPr>
          <p:spPr>
            <a:xfrm>
              <a:off x="3371775" y="2215000"/>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35ba99c1ba6_0_0"/>
            <p:cNvSpPr/>
            <p:nvPr/>
          </p:nvSpPr>
          <p:spPr>
            <a:xfrm>
              <a:off x="337255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35ba99c1ba6_0_0"/>
            <p:cNvSpPr/>
            <p:nvPr/>
          </p:nvSpPr>
          <p:spPr>
            <a:xfrm>
              <a:off x="337255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35ba99c1ba6_0_0"/>
            <p:cNvSpPr/>
            <p:nvPr/>
          </p:nvSpPr>
          <p:spPr>
            <a:xfrm>
              <a:off x="3372550" y="2215000"/>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35ba99c1ba6_0_0"/>
            <p:cNvSpPr/>
            <p:nvPr/>
          </p:nvSpPr>
          <p:spPr>
            <a:xfrm>
              <a:off x="337335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35ba99c1ba6_0_0"/>
            <p:cNvSpPr/>
            <p:nvPr/>
          </p:nvSpPr>
          <p:spPr>
            <a:xfrm>
              <a:off x="3373350" y="2215000"/>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35ba99c1ba6_0_0"/>
            <p:cNvSpPr/>
            <p:nvPr/>
          </p:nvSpPr>
          <p:spPr>
            <a:xfrm>
              <a:off x="3373350" y="2215000"/>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35ba99c1ba6_0_0"/>
            <p:cNvSpPr/>
            <p:nvPr/>
          </p:nvSpPr>
          <p:spPr>
            <a:xfrm>
              <a:off x="3373350" y="2215000"/>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35ba99c1ba6_0_0"/>
            <p:cNvSpPr/>
            <p:nvPr/>
          </p:nvSpPr>
          <p:spPr>
            <a:xfrm>
              <a:off x="3374150" y="2215000"/>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35ba99c1ba6_0_0"/>
            <p:cNvSpPr/>
            <p:nvPr/>
          </p:nvSpPr>
          <p:spPr>
            <a:xfrm>
              <a:off x="3427200" y="2240925"/>
              <a:ext cx="9525" cy="9325"/>
            </a:xfrm>
            <a:custGeom>
              <a:rect b="b" l="l" r="r" t="t"/>
              <a:pathLst>
                <a:path extrusionOk="0" h="373" w="381">
                  <a:moveTo>
                    <a:pt x="190" y="0"/>
                  </a:moveTo>
                  <a:cubicBezTo>
                    <a:pt x="143" y="0"/>
                    <a:pt x="95" y="24"/>
                    <a:pt x="63" y="72"/>
                  </a:cubicBezTo>
                  <a:cubicBezTo>
                    <a:pt x="0" y="135"/>
                    <a:pt x="0" y="230"/>
                    <a:pt x="63" y="325"/>
                  </a:cubicBezTo>
                  <a:cubicBezTo>
                    <a:pt x="95" y="357"/>
                    <a:pt x="143" y="372"/>
                    <a:pt x="190" y="372"/>
                  </a:cubicBezTo>
                  <a:cubicBezTo>
                    <a:pt x="238" y="372"/>
                    <a:pt x="285" y="357"/>
                    <a:pt x="317" y="325"/>
                  </a:cubicBezTo>
                  <a:cubicBezTo>
                    <a:pt x="380" y="262"/>
                    <a:pt x="380" y="135"/>
                    <a:pt x="317" y="72"/>
                  </a:cubicBezTo>
                  <a:cubicBezTo>
                    <a:pt x="285" y="24"/>
                    <a:pt x="238" y="0"/>
                    <a:pt x="190"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35ba99c1ba6_0_0"/>
            <p:cNvSpPr/>
            <p:nvPr/>
          </p:nvSpPr>
          <p:spPr>
            <a:xfrm>
              <a:off x="3427200" y="2240325"/>
              <a:ext cx="0" cy="10325"/>
            </a:xfrm>
            <a:custGeom>
              <a:rect b="b" l="l" r="r" t="t"/>
              <a:pathLst>
                <a:path extrusionOk="0" h="413" w="120000">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35ba99c1ba6_0_0"/>
            <p:cNvSpPr/>
            <p:nvPr/>
          </p:nvSpPr>
          <p:spPr>
            <a:xfrm>
              <a:off x="3427200"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35ba99c1ba6_0_0"/>
            <p:cNvSpPr/>
            <p:nvPr/>
          </p:nvSpPr>
          <p:spPr>
            <a:xfrm>
              <a:off x="3427200"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35ba99c1ba6_0_0"/>
            <p:cNvSpPr/>
            <p:nvPr/>
          </p:nvSpPr>
          <p:spPr>
            <a:xfrm>
              <a:off x="34279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35ba99c1ba6_0_0"/>
            <p:cNvSpPr/>
            <p:nvPr/>
          </p:nvSpPr>
          <p:spPr>
            <a:xfrm>
              <a:off x="34279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35ba99c1ba6_0_0"/>
            <p:cNvSpPr/>
            <p:nvPr/>
          </p:nvSpPr>
          <p:spPr>
            <a:xfrm>
              <a:off x="3427975"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35ba99c1ba6_0_0"/>
            <p:cNvSpPr/>
            <p:nvPr/>
          </p:nvSpPr>
          <p:spPr>
            <a:xfrm>
              <a:off x="34287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35ba99c1ba6_0_0"/>
            <p:cNvSpPr/>
            <p:nvPr/>
          </p:nvSpPr>
          <p:spPr>
            <a:xfrm>
              <a:off x="34287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35ba99c1ba6_0_0"/>
            <p:cNvSpPr/>
            <p:nvPr/>
          </p:nvSpPr>
          <p:spPr>
            <a:xfrm>
              <a:off x="3428775" y="22403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35ba99c1ba6_0_0"/>
            <p:cNvSpPr/>
            <p:nvPr/>
          </p:nvSpPr>
          <p:spPr>
            <a:xfrm>
              <a:off x="3429575"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35ba99c1ba6_0_0"/>
            <p:cNvSpPr/>
            <p:nvPr/>
          </p:nvSpPr>
          <p:spPr>
            <a:xfrm>
              <a:off x="34303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35ba99c1ba6_0_0"/>
            <p:cNvSpPr/>
            <p:nvPr/>
          </p:nvSpPr>
          <p:spPr>
            <a:xfrm>
              <a:off x="34303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35ba99c1ba6_0_0"/>
            <p:cNvSpPr/>
            <p:nvPr/>
          </p:nvSpPr>
          <p:spPr>
            <a:xfrm>
              <a:off x="3430350"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35ba99c1ba6_0_0"/>
            <p:cNvSpPr/>
            <p:nvPr/>
          </p:nvSpPr>
          <p:spPr>
            <a:xfrm>
              <a:off x="34311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35ba99c1ba6_0_0"/>
            <p:cNvSpPr/>
            <p:nvPr/>
          </p:nvSpPr>
          <p:spPr>
            <a:xfrm>
              <a:off x="34311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35ba99c1ba6_0_0"/>
            <p:cNvSpPr/>
            <p:nvPr/>
          </p:nvSpPr>
          <p:spPr>
            <a:xfrm>
              <a:off x="3431150" y="22403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35ba99c1ba6_0_0"/>
            <p:cNvSpPr/>
            <p:nvPr/>
          </p:nvSpPr>
          <p:spPr>
            <a:xfrm>
              <a:off x="3431150" y="22403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35ba99c1ba6_0_0"/>
            <p:cNvSpPr/>
            <p:nvPr/>
          </p:nvSpPr>
          <p:spPr>
            <a:xfrm>
              <a:off x="34319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35ba99c1ba6_0_0"/>
            <p:cNvSpPr/>
            <p:nvPr/>
          </p:nvSpPr>
          <p:spPr>
            <a:xfrm>
              <a:off x="34319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35ba99c1ba6_0_0"/>
            <p:cNvSpPr/>
            <p:nvPr/>
          </p:nvSpPr>
          <p:spPr>
            <a:xfrm>
              <a:off x="3431950"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35ba99c1ba6_0_0"/>
            <p:cNvSpPr/>
            <p:nvPr/>
          </p:nvSpPr>
          <p:spPr>
            <a:xfrm>
              <a:off x="34327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35ba99c1ba6_0_0"/>
            <p:cNvSpPr/>
            <p:nvPr/>
          </p:nvSpPr>
          <p:spPr>
            <a:xfrm>
              <a:off x="34327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35ba99c1ba6_0_0"/>
            <p:cNvSpPr/>
            <p:nvPr/>
          </p:nvSpPr>
          <p:spPr>
            <a:xfrm>
              <a:off x="3432725"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35ba99c1ba6_0_0"/>
            <p:cNvSpPr/>
            <p:nvPr/>
          </p:nvSpPr>
          <p:spPr>
            <a:xfrm>
              <a:off x="3434325"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35ba99c1ba6_0_0"/>
            <p:cNvSpPr/>
            <p:nvPr/>
          </p:nvSpPr>
          <p:spPr>
            <a:xfrm>
              <a:off x="34367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35ba99c1ba6_0_0"/>
            <p:cNvSpPr/>
            <p:nvPr/>
          </p:nvSpPr>
          <p:spPr>
            <a:xfrm>
              <a:off x="34367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35ba99c1ba6_0_0"/>
            <p:cNvSpPr/>
            <p:nvPr/>
          </p:nvSpPr>
          <p:spPr>
            <a:xfrm>
              <a:off x="3453325" y="2302875"/>
              <a:ext cx="8725" cy="9525"/>
            </a:xfrm>
            <a:custGeom>
              <a:rect b="b" l="l" r="r" t="t"/>
              <a:pathLst>
                <a:path extrusionOk="0" h="381" w="349">
                  <a:moveTo>
                    <a:pt x="190" y="0"/>
                  </a:moveTo>
                  <a:cubicBezTo>
                    <a:pt x="63" y="0"/>
                    <a:pt x="0" y="95"/>
                    <a:pt x="0" y="190"/>
                  </a:cubicBezTo>
                  <a:cubicBezTo>
                    <a:pt x="0" y="285"/>
                    <a:pt x="63" y="380"/>
                    <a:pt x="190" y="380"/>
                  </a:cubicBezTo>
                  <a:cubicBezTo>
                    <a:pt x="285" y="380"/>
                    <a:pt x="348" y="285"/>
                    <a:pt x="348" y="190"/>
                  </a:cubicBezTo>
                  <a:cubicBezTo>
                    <a:pt x="348" y="95"/>
                    <a:pt x="285" y="0"/>
                    <a:pt x="190"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35ba99c1ba6_0_0"/>
            <p:cNvSpPr/>
            <p:nvPr/>
          </p:nvSpPr>
          <p:spPr>
            <a:xfrm>
              <a:off x="34533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35ba99c1ba6_0_0"/>
            <p:cNvSpPr/>
            <p:nvPr/>
          </p:nvSpPr>
          <p:spPr>
            <a:xfrm>
              <a:off x="34533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35ba99c1ba6_0_0"/>
            <p:cNvSpPr/>
            <p:nvPr/>
          </p:nvSpPr>
          <p:spPr>
            <a:xfrm>
              <a:off x="3453325"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35ba99c1ba6_0_0"/>
            <p:cNvSpPr/>
            <p:nvPr/>
          </p:nvSpPr>
          <p:spPr>
            <a:xfrm>
              <a:off x="34541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35ba99c1ba6_0_0"/>
            <p:cNvSpPr/>
            <p:nvPr/>
          </p:nvSpPr>
          <p:spPr>
            <a:xfrm>
              <a:off x="34541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35ba99c1ba6_0_0"/>
            <p:cNvSpPr/>
            <p:nvPr/>
          </p:nvSpPr>
          <p:spPr>
            <a:xfrm>
              <a:off x="3454100"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35ba99c1ba6_0_0"/>
            <p:cNvSpPr/>
            <p:nvPr/>
          </p:nvSpPr>
          <p:spPr>
            <a:xfrm>
              <a:off x="3454900" y="2302875"/>
              <a:ext cx="825" cy="9525"/>
            </a:xfrm>
            <a:custGeom>
              <a:rect b="b" l="l" r="r" t="t"/>
              <a:pathLst>
                <a:path extrusionOk="0" h="381" w="33">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35ba99c1ba6_0_0"/>
            <p:cNvSpPr/>
            <p:nvPr/>
          </p:nvSpPr>
          <p:spPr>
            <a:xfrm>
              <a:off x="34557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35ba99c1ba6_0_0"/>
            <p:cNvSpPr/>
            <p:nvPr/>
          </p:nvSpPr>
          <p:spPr>
            <a:xfrm>
              <a:off x="34557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35ba99c1ba6_0_0"/>
            <p:cNvSpPr/>
            <p:nvPr/>
          </p:nvSpPr>
          <p:spPr>
            <a:xfrm>
              <a:off x="3455700"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35ba99c1ba6_0_0"/>
            <p:cNvSpPr/>
            <p:nvPr/>
          </p:nvSpPr>
          <p:spPr>
            <a:xfrm>
              <a:off x="34564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35ba99c1ba6_0_0"/>
            <p:cNvSpPr/>
            <p:nvPr/>
          </p:nvSpPr>
          <p:spPr>
            <a:xfrm>
              <a:off x="34564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35ba99c1ba6_0_0"/>
            <p:cNvSpPr/>
            <p:nvPr/>
          </p:nvSpPr>
          <p:spPr>
            <a:xfrm>
              <a:off x="3456475"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35ba99c1ba6_0_0"/>
            <p:cNvSpPr/>
            <p:nvPr/>
          </p:nvSpPr>
          <p:spPr>
            <a:xfrm>
              <a:off x="3456475"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35ba99c1ba6_0_0"/>
            <p:cNvSpPr/>
            <p:nvPr/>
          </p:nvSpPr>
          <p:spPr>
            <a:xfrm>
              <a:off x="34572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35ba99c1ba6_0_0"/>
            <p:cNvSpPr/>
            <p:nvPr/>
          </p:nvSpPr>
          <p:spPr>
            <a:xfrm>
              <a:off x="34572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35ba99c1ba6_0_0"/>
            <p:cNvSpPr/>
            <p:nvPr/>
          </p:nvSpPr>
          <p:spPr>
            <a:xfrm>
              <a:off x="3457275" y="2302875"/>
              <a:ext cx="825" cy="9525"/>
            </a:xfrm>
            <a:custGeom>
              <a:rect b="b" l="l" r="r" t="t"/>
              <a:pathLst>
                <a:path extrusionOk="0" h="381" w="33">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35ba99c1ba6_0_0"/>
            <p:cNvSpPr/>
            <p:nvPr/>
          </p:nvSpPr>
          <p:spPr>
            <a:xfrm>
              <a:off x="34580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35ba99c1ba6_0_0"/>
            <p:cNvSpPr/>
            <p:nvPr/>
          </p:nvSpPr>
          <p:spPr>
            <a:xfrm>
              <a:off x="34580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35ba99c1ba6_0_0"/>
            <p:cNvSpPr/>
            <p:nvPr/>
          </p:nvSpPr>
          <p:spPr>
            <a:xfrm>
              <a:off x="3458075"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35ba99c1ba6_0_0"/>
            <p:cNvSpPr/>
            <p:nvPr/>
          </p:nvSpPr>
          <p:spPr>
            <a:xfrm>
              <a:off x="3459650" y="2302875"/>
              <a:ext cx="825" cy="9525"/>
            </a:xfrm>
            <a:custGeom>
              <a:rect b="b" l="l" r="r" t="t"/>
              <a:pathLst>
                <a:path extrusionOk="0" h="381" w="33">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35ba99c1ba6_0_0"/>
            <p:cNvSpPr/>
            <p:nvPr/>
          </p:nvSpPr>
          <p:spPr>
            <a:xfrm>
              <a:off x="3427200" y="2365425"/>
              <a:ext cx="9525" cy="9525"/>
            </a:xfrm>
            <a:custGeom>
              <a:rect b="b" l="l" r="r" t="t"/>
              <a:pathLst>
                <a:path extrusionOk="0" h="381" w="381">
                  <a:moveTo>
                    <a:pt x="190" y="0"/>
                  </a:moveTo>
                  <a:cubicBezTo>
                    <a:pt x="95" y="0"/>
                    <a:pt x="0" y="95"/>
                    <a:pt x="0" y="190"/>
                  </a:cubicBezTo>
                  <a:cubicBezTo>
                    <a:pt x="0" y="285"/>
                    <a:pt x="95" y="380"/>
                    <a:pt x="190" y="380"/>
                  </a:cubicBezTo>
                  <a:cubicBezTo>
                    <a:pt x="285" y="380"/>
                    <a:pt x="380" y="285"/>
                    <a:pt x="380" y="190"/>
                  </a:cubicBezTo>
                  <a:cubicBezTo>
                    <a:pt x="380" y="95"/>
                    <a:pt x="285" y="0"/>
                    <a:pt x="190"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35ba99c1ba6_0_0"/>
            <p:cNvSpPr/>
            <p:nvPr/>
          </p:nvSpPr>
          <p:spPr>
            <a:xfrm>
              <a:off x="3427200" y="2364625"/>
              <a:ext cx="0" cy="10325"/>
            </a:xfrm>
            <a:custGeom>
              <a:rect b="b" l="l" r="r" t="t"/>
              <a:pathLst>
                <a:path extrusionOk="0" h="413" w="120000">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35ba99c1ba6_0_0"/>
            <p:cNvSpPr/>
            <p:nvPr/>
          </p:nvSpPr>
          <p:spPr>
            <a:xfrm>
              <a:off x="3427200"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35ba99c1ba6_0_0"/>
            <p:cNvSpPr/>
            <p:nvPr/>
          </p:nvSpPr>
          <p:spPr>
            <a:xfrm>
              <a:off x="3427200"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35ba99c1ba6_0_0"/>
            <p:cNvSpPr/>
            <p:nvPr/>
          </p:nvSpPr>
          <p:spPr>
            <a:xfrm>
              <a:off x="34279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35ba99c1ba6_0_0"/>
            <p:cNvSpPr/>
            <p:nvPr/>
          </p:nvSpPr>
          <p:spPr>
            <a:xfrm>
              <a:off x="34279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35ba99c1ba6_0_0"/>
            <p:cNvSpPr/>
            <p:nvPr/>
          </p:nvSpPr>
          <p:spPr>
            <a:xfrm>
              <a:off x="3427975"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35ba99c1ba6_0_0"/>
            <p:cNvSpPr/>
            <p:nvPr/>
          </p:nvSpPr>
          <p:spPr>
            <a:xfrm>
              <a:off x="34287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35ba99c1ba6_0_0"/>
            <p:cNvSpPr/>
            <p:nvPr/>
          </p:nvSpPr>
          <p:spPr>
            <a:xfrm>
              <a:off x="34287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35ba99c1ba6_0_0"/>
            <p:cNvSpPr/>
            <p:nvPr/>
          </p:nvSpPr>
          <p:spPr>
            <a:xfrm>
              <a:off x="3428775" y="23646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35ba99c1ba6_0_0"/>
            <p:cNvSpPr/>
            <p:nvPr/>
          </p:nvSpPr>
          <p:spPr>
            <a:xfrm>
              <a:off x="3429575"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35ba99c1ba6_0_0"/>
            <p:cNvSpPr/>
            <p:nvPr/>
          </p:nvSpPr>
          <p:spPr>
            <a:xfrm>
              <a:off x="34303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35ba99c1ba6_0_0"/>
            <p:cNvSpPr/>
            <p:nvPr/>
          </p:nvSpPr>
          <p:spPr>
            <a:xfrm>
              <a:off x="34303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5ba99c1ba6_0_0"/>
            <p:cNvSpPr/>
            <p:nvPr/>
          </p:nvSpPr>
          <p:spPr>
            <a:xfrm>
              <a:off x="3430350"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35ba99c1ba6_0_0"/>
            <p:cNvSpPr/>
            <p:nvPr/>
          </p:nvSpPr>
          <p:spPr>
            <a:xfrm>
              <a:off x="34311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35ba99c1ba6_0_0"/>
            <p:cNvSpPr/>
            <p:nvPr/>
          </p:nvSpPr>
          <p:spPr>
            <a:xfrm>
              <a:off x="34311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35ba99c1ba6_0_0"/>
            <p:cNvSpPr/>
            <p:nvPr/>
          </p:nvSpPr>
          <p:spPr>
            <a:xfrm>
              <a:off x="3431150" y="23646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35ba99c1ba6_0_0"/>
            <p:cNvSpPr/>
            <p:nvPr/>
          </p:nvSpPr>
          <p:spPr>
            <a:xfrm>
              <a:off x="3431150" y="2364625"/>
              <a:ext cx="825" cy="10325"/>
            </a:xfrm>
            <a:custGeom>
              <a:rect b="b" l="l" r="r" t="t"/>
              <a:pathLst>
                <a:path extrusionOk="0" h="413" w="33">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35ba99c1ba6_0_0"/>
            <p:cNvSpPr/>
            <p:nvPr/>
          </p:nvSpPr>
          <p:spPr>
            <a:xfrm>
              <a:off x="34319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35ba99c1ba6_0_0"/>
            <p:cNvSpPr/>
            <p:nvPr/>
          </p:nvSpPr>
          <p:spPr>
            <a:xfrm>
              <a:off x="34319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35ba99c1ba6_0_0"/>
            <p:cNvSpPr/>
            <p:nvPr/>
          </p:nvSpPr>
          <p:spPr>
            <a:xfrm>
              <a:off x="3431950"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35ba99c1ba6_0_0"/>
            <p:cNvSpPr/>
            <p:nvPr/>
          </p:nvSpPr>
          <p:spPr>
            <a:xfrm>
              <a:off x="34327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35ba99c1ba6_0_0"/>
            <p:cNvSpPr/>
            <p:nvPr/>
          </p:nvSpPr>
          <p:spPr>
            <a:xfrm>
              <a:off x="34327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35ba99c1ba6_0_0"/>
            <p:cNvSpPr/>
            <p:nvPr/>
          </p:nvSpPr>
          <p:spPr>
            <a:xfrm>
              <a:off x="3432725"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35ba99c1ba6_0_0"/>
            <p:cNvSpPr/>
            <p:nvPr/>
          </p:nvSpPr>
          <p:spPr>
            <a:xfrm>
              <a:off x="3434325"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35ba99c1ba6_0_0"/>
            <p:cNvSpPr/>
            <p:nvPr/>
          </p:nvSpPr>
          <p:spPr>
            <a:xfrm>
              <a:off x="34367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35ba99c1ba6_0_0"/>
            <p:cNvSpPr/>
            <p:nvPr/>
          </p:nvSpPr>
          <p:spPr>
            <a:xfrm>
              <a:off x="34367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35ba99c1ba6_0_0"/>
            <p:cNvSpPr/>
            <p:nvPr/>
          </p:nvSpPr>
          <p:spPr>
            <a:xfrm>
              <a:off x="3365425" y="2391550"/>
              <a:ext cx="8750" cy="8725"/>
            </a:xfrm>
            <a:custGeom>
              <a:rect b="b" l="l" r="r" t="t"/>
              <a:pathLst>
                <a:path extrusionOk="0" h="349" w="350">
                  <a:moveTo>
                    <a:pt x="159" y="0"/>
                  </a:moveTo>
                  <a:cubicBezTo>
                    <a:pt x="64" y="0"/>
                    <a:pt x="1" y="64"/>
                    <a:pt x="1" y="159"/>
                  </a:cubicBezTo>
                  <a:cubicBezTo>
                    <a:pt x="1" y="285"/>
                    <a:pt x="64" y="349"/>
                    <a:pt x="159" y="349"/>
                  </a:cubicBezTo>
                  <a:cubicBezTo>
                    <a:pt x="286" y="349"/>
                    <a:pt x="349" y="285"/>
                    <a:pt x="349" y="159"/>
                  </a:cubicBezTo>
                  <a:cubicBezTo>
                    <a:pt x="349" y="64"/>
                    <a:pt x="286" y="0"/>
                    <a:pt x="159"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35ba99c1ba6_0_0"/>
            <p:cNvSpPr/>
            <p:nvPr/>
          </p:nvSpPr>
          <p:spPr>
            <a:xfrm>
              <a:off x="3366225" y="2391550"/>
              <a:ext cx="825" cy="8725"/>
            </a:xfrm>
            <a:custGeom>
              <a:rect b="b" l="l" r="r" t="t"/>
              <a:pathLst>
                <a:path extrusionOk="0" h="349" w="33">
                  <a:moveTo>
                    <a:pt x="0" y="0"/>
                  </a:moveTo>
                  <a:lnTo>
                    <a:pt x="0"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35ba99c1ba6_0_0"/>
            <p:cNvSpPr/>
            <p:nvPr/>
          </p:nvSpPr>
          <p:spPr>
            <a:xfrm>
              <a:off x="3367800" y="2391550"/>
              <a:ext cx="825" cy="8725"/>
            </a:xfrm>
            <a:custGeom>
              <a:rect b="b" l="l" r="r" t="t"/>
              <a:pathLst>
                <a:path extrusionOk="0" h="349" w="33">
                  <a:moveTo>
                    <a:pt x="1" y="0"/>
                  </a:moveTo>
                  <a:lnTo>
                    <a:pt x="1" y="349"/>
                  </a:lnTo>
                  <a:lnTo>
                    <a:pt x="33" y="349"/>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35ba99c1ba6_0_0"/>
            <p:cNvSpPr/>
            <p:nvPr/>
          </p:nvSpPr>
          <p:spPr>
            <a:xfrm>
              <a:off x="336860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35ba99c1ba6_0_0"/>
            <p:cNvSpPr/>
            <p:nvPr/>
          </p:nvSpPr>
          <p:spPr>
            <a:xfrm>
              <a:off x="336860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35ba99c1ba6_0_0"/>
            <p:cNvSpPr/>
            <p:nvPr/>
          </p:nvSpPr>
          <p:spPr>
            <a:xfrm>
              <a:off x="3368600" y="2391550"/>
              <a:ext cx="825" cy="8725"/>
            </a:xfrm>
            <a:custGeom>
              <a:rect b="b" l="l" r="r" t="t"/>
              <a:pathLst>
                <a:path extrusionOk="0" h="349" w="33">
                  <a:moveTo>
                    <a:pt x="1" y="0"/>
                  </a:moveTo>
                  <a:lnTo>
                    <a:pt x="1"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35ba99c1ba6_0_0"/>
            <p:cNvSpPr/>
            <p:nvPr/>
          </p:nvSpPr>
          <p:spPr>
            <a:xfrm>
              <a:off x="3369400"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35ba99c1ba6_0_0"/>
            <p:cNvSpPr/>
            <p:nvPr/>
          </p:nvSpPr>
          <p:spPr>
            <a:xfrm>
              <a:off x="3369400"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35ba99c1ba6_0_0"/>
            <p:cNvSpPr/>
            <p:nvPr/>
          </p:nvSpPr>
          <p:spPr>
            <a:xfrm>
              <a:off x="3369400" y="2391550"/>
              <a:ext cx="800" cy="8725"/>
            </a:xfrm>
            <a:custGeom>
              <a:rect b="b" l="l" r="r" t="t"/>
              <a:pathLst>
                <a:path extrusionOk="0" h="349" w="32">
                  <a:moveTo>
                    <a:pt x="0" y="0"/>
                  </a:moveTo>
                  <a:lnTo>
                    <a:pt x="0"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35ba99c1ba6_0_0"/>
            <p:cNvSpPr/>
            <p:nvPr/>
          </p:nvSpPr>
          <p:spPr>
            <a:xfrm>
              <a:off x="3370175" y="2391550"/>
              <a:ext cx="825" cy="8725"/>
            </a:xfrm>
            <a:custGeom>
              <a:rect b="b" l="l" r="r" t="t"/>
              <a:pathLst>
                <a:path extrusionOk="0" h="349" w="33">
                  <a:moveTo>
                    <a:pt x="1" y="0"/>
                  </a:moveTo>
                  <a:lnTo>
                    <a:pt x="1" y="349"/>
                  </a:lnTo>
                  <a:lnTo>
                    <a:pt x="33" y="349"/>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35ba99c1ba6_0_0"/>
            <p:cNvSpPr/>
            <p:nvPr/>
          </p:nvSpPr>
          <p:spPr>
            <a:xfrm>
              <a:off x="3371775" y="2391550"/>
              <a:ext cx="800" cy="8725"/>
            </a:xfrm>
            <a:custGeom>
              <a:rect b="b" l="l" r="r" t="t"/>
              <a:pathLst>
                <a:path extrusionOk="0" h="349" w="32">
                  <a:moveTo>
                    <a:pt x="0" y="0"/>
                  </a:moveTo>
                  <a:lnTo>
                    <a:pt x="0"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35ba99c1ba6_0_0"/>
            <p:cNvSpPr/>
            <p:nvPr/>
          </p:nvSpPr>
          <p:spPr>
            <a:xfrm>
              <a:off x="337255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35ba99c1ba6_0_0"/>
            <p:cNvSpPr/>
            <p:nvPr/>
          </p:nvSpPr>
          <p:spPr>
            <a:xfrm>
              <a:off x="337255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35ba99c1ba6_0_0"/>
            <p:cNvSpPr/>
            <p:nvPr/>
          </p:nvSpPr>
          <p:spPr>
            <a:xfrm>
              <a:off x="3372550" y="2391550"/>
              <a:ext cx="825" cy="8725"/>
            </a:xfrm>
            <a:custGeom>
              <a:rect b="b" l="l" r="r" t="t"/>
              <a:pathLst>
                <a:path extrusionOk="0" h="349" w="33">
                  <a:moveTo>
                    <a:pt x="1" y="0"/>
                  </a:moveTo>
                  <a:lnTo>
                    <a:pt x="1" y="349"/>
                  </a:lnTo>
                  <a:lnTo>
                    <a:pt x="33" y="349"/>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35ba99c1ba6_0_0"/>
            <p:cNvSpPr/>
            <p:nvPr/>
          </p:nvSpPr>
          <p:spPr>
            <a:xfrm>
              <a:off x="337335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35ba99c1ba6_0_0"/>
            <p:cNvSpPr/>
            <p:nvPr/>
          </p:nvSpPr>
          <p:spPr>
            <a:xfrm>
              <a:off x="3373350" y="2391550"/>
              <a:ext cx="25" cy="8725"/>
            </a:xfrm>
            <a:custGeom>
              <a:rect b="b" l="l" r="r" t="t"/>
              <a:pathLst>
                <a:path extrusionOk="0" h="349" w="1">
                  <a:moveTo>
                    <a:pt x="1" y="0"/>
                  </a:moveTo>
                  <a:lnTo>
                    <a:pt x="1" y="0"/>
                  </a:lnTo>
                  <a:lnTo>
                    <a:pt x="1" y="349"/>
                  </a:lnTo>
                  <a:lnTo>
                    <a:pt x="1"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35ba99c1ba6_0_0"/>
            <p:cNvSpPr/>
            <p:nvPr/>
          </p:nvSpPr>
          <p:spPr>
            <a:xfrm>
              <a:off x="3373350" y="2391550"/>
              <a:ext cx="825" cy="8725"/>
            </a:xfrm>
            <a:custGeom>
              <a:rect b="b" l="l" r="r" t="t"/>
              <a:pathLst>
                <a:path extrusionOk="0" h="349" w="33">
                  <a:moveTo>
                    <a:pt x="1" y="0"/>
                  </a:moveTo>
                  <a:lnTo>
                    <a:pt x="1"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35ba99c1ba6_0_0"/>
            <p:cNvSpPr/>
            <p:nvPr/>
          </p:nvSpPr>
          <p:spPr>
            <a:xfrm>
              <a:off x="3373350" y="2391550"/>
              <a:ext cx="825" cy="8725"/>
            </a:xfrm>
            <a:custGeom>
              <a:rect b="b" l="l" r="r" t="t"/>
              <a:pathLst>
                <a:path extrusionOk="0" h="349" w="33">
                  <a:moveTo>
                    <a:pt x="1" y="0"/>
                  </a:moveTo>
                  <a:lnTo>
                    <a:pt x="1" y="349"/>
                  </a:lnTo>
                  <a:lnTo>
                    <a:pt x="32" y="349"/>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35ba99c1ba6_0_0"/>
            <p:cNvSpPr/>
            <p:nvPr/>
          </p:nvSpPr>
          <p:spPr>
            <a:xfrm>
              <a:off x="3374150" y="2391550"/>
              <a:ext cx="25" cy="8725"/>
            </a:xfrm>
            <a:custGeom>
              <a:rect b="b" l="l" r="r" t="t"/>
              <a:pathLst>
                <a:path extrusionOk="0" h="349" w="1">
                  <a:moveTo>
                    <a:pt x="0" y="0"/>
                  </a:moveTo>
                  <a:lnTo>
                    <a:pt x="0" y="0"/>
                  </a:lnTo>
                  <a:lnTo>
                    <a:pt x="0" y="349"/>
                  </a:lnTo>
                  <a:lnTo>
                    <a:pt x="0" y="349"/>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35ba99c1ba6_0_0"/>
            <p:cNvSpPr/>
            <p:nvPr/>
          </p:nvSpPr>
          <p:spPr>
            <a:xfrm>
              <a:off x="3302100" y="2365825"/>
              <a:ext cx="10300" cy="8725"/>
            </a:xfrm>
            <a:custGeom>
              <a:rect b="b" l="l" r="r" t="t"/>
              <a:pathLst>
                <a:path extrusionOk="0" h="349" w="412">
                  <a:moveTo>
                    <a:pt x="222" y="0"/>
                  </a:moveTo>
                  <a:cubicBezTo>
                    <a:pt x="174" y="0"/>
                    <a:pt x="127" y="16"/>
                    <a:pt x="95" y="48"/>
                  </a:cubicBezTo>
                  <a:cubicBezTo>
                    <a:pt x="0" y="111"/>
                    <a:pt x="0" y="238"/>
                    <a:pt x="95" y="301"/>
                  </a:cubicBezTo>
                  <a:cubicBezTo>
                    <a:pt x="127" y="333"/>
                    <a:pt x="167" y="348"/>
                    <a:pt x="210" y="348"/>
                  </a:cubicBezTo>
                  <a:cubicBezTo>
                    <a:pt x="254" y="348"/>
                    <a:pt x="301" y="333"/>
                    <a:pt x="349" y="301"/>
                  </a:cubicBezTo>
                  <a:cubicBezTo>
                    <a:pt x="412" y="238"/>
                    <a:pt x="412" y="111"/>
                    <a:pt x="349" y="48"/>
                  </a:cubicBezTo>
                  <a:cubicBezTo>
                    <a:pt x="317" y="16"/>
                    <a:pt x="269" y="0"/>
                    <a:pt x="222"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35ba99c1ba6_0_0"/>
            <p:cNvSpPr/>
            <p:nvPr/>
          </p:nvSpPr>
          <p:spPr>
            <a:xfrm>
              <a:off x="3302100"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35ba99c1ba6_0_0"/>
            <p:cNvSpPr/>
            <p:nvPr/>
          </p:nvSpPr>
          <p:spPr>
            <a:xfrm>
              <a:off x="33028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35ba99c1ba6_0_0"/>
            <p:cNvSpPr/>
            <p:nvPr/>
          </p:nvSpPr>
          <p:spPr>
            <a:xfrm>
              <a:off x="3302875" y="23646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35ba99c1ba6_0_0"/>
            <p:cNvSpPr/>
            <p:nvPr/>
          </p:nvSpPr>
          <p:spPr>
            <a:xfrm>
              <a:off x="3303675"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35ba99c1ba6_0_0"/>
            <p:cNvSpPr/>
            <p:nvPr/>
          </p:nvSpPr>
          <p:spPr>
            <a:xfrm>
              <a:off x="33052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35ba99c1ba6_0_0"/>
            <p:cNvSpPr/>
            <p:nvPr/>
          </p:nvSpPr>
          <p:spPr>
            <a:xfrm>
              <a:off x="33052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35ba99c1ba6_0_0"/>
            <p:cNvSpPr/>
            <p:nvPr/>
          </p:nvSpPr>
          <p:spPr>
            <a:xfrm>
              <a:off x="3305250" y="23646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35ba99c1ba6_0_0"/>
            <p:cNvSpPr/>
            <p:nvPr/>
          </p:nvSpPr>
          <p:spPr>
            <a:xfrm>
              <a:off x="3305250" y="23646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35ba99c1ba6_0_0"/>
            <p:cNvSpPr/>
            <p:nvPr/>
          </p:nvSpPr>
          <p:spPr>
            <a:xfrm>
              <a:off x="33060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35ba99c1ba6_0_0"/>
            <p:cNvSpPr/>
            <p:nvPr/>
          </p:nvSpPr>
          <p:spPr>
            <a:xfrm>
              <a:off x="330605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35ba99c1ba6_0_0"/>
            <p:cNvSpPr/>
            <p:nvPr/>
          </p:nvSpPr>
          <p:spPr>
            <a:xfrm>
              <a:off x="3306050"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35ba99c1ba6_0_0"/>
            <p:cNvSpPr/>
            <p:nvPr/>
          </p:nvSpPr>
          <p:spPr>
            <a:xfrm>
              <a:off x="33068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35ba99c1ba6_0_0"/>
            <p:cNvSpPr/>
            <p:nvPr/>
          </p:nvSpPr>
          <p:spPr>
            <a:xfrm>
              <a:off x="330685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35ba99c1ba6_0_0"/>
            <p:cNvSpPr/>
            <p:nvPr/>
          </p:nvSpPr>
          <p:spPr>
            <a:xfrm>
              <a:off x="3306850"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35ba99c1ba6_0_0"/>
            <p:cNvSpPr/>
            <p:nvPr/>
          </p:nvSpPr>
          <p:spPr>
            <a:xfrm>
              <a:off x="3308425"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35ba99c1ba6_0_0"/>
            <p:cNvSpPr/>
            <p:nvPr/>
          </p:nvSpPr>
          <p:spPr>
            <a:xfrm>
              <a:off x="3309225" y="23646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35ba99c1ba6_0_0"/>
            <p:cNvSpPr/>
            <p:nvPr/>
          </p:nvSpPr>
          <p:spPr>
            <a:xfrm>
              <a:off x="33100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35ba99c1ba6_0_0"/>
            <p:cNvSpPr/>
            <p:nvPr/>
          </p:nvSpPr>
          <p:spPr>
            <a:xfrm>
              <a:off x="33100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35ba99c1ba6_0_0"/>
            <p:cNvSpPr/>
            <p:nvPr/>
          </p:nvSpPr>
          <p:spPr>
            <a:xfrm>
              <a:off x="3310000" y="23646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35ba99c1ba6_0_0"/>
            <p:cNvSpPr/>
            <p:nvPr/>
          </p:nvSpPr>
          <p:spPr>
            <a:xfrm>
              <a:off x="33108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35ba99c1ba6_0_0"/>
            <p:cNvSpPr/>
            <p:nvPr/>
          </p:nvSpPr>
          <p:spPr>
            <a:xfrm>
              <a:off x="3310800"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35ba99c1ba6_0_0"/>
            <p:cNvSpPr/>
            <p:nvPr/>
          </p:nvSpPr>
          <p:spPr>
            <a:xfrm>
              <a:off x="3310800" y="23646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35ba99c1ba6_0_0"/>
            <p:cNvSpPr/>
            <p:nvPr/>
          </p:nvSpPr>
          <p:spPr>
            <a:xfrm>
              <a:off x="3312375" y="23646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35ba99c1ba6_0_0"/>
            <p:cNvSpPr/>
            <p:nvPr/>
          </p:nvSpPr>
          <p:spPr>
            <a:xfrm>
              <a:off x="3276750" y="2303675"/>
              <a:ext cx="9525" cy="8725"/>
            </a:xfrm>
            <a:custGeom>
              <a:rect b="b" l="l" r="r" t="t"/>
              <a:pathLst>
                <a:path extrusionOk="0" h="349" w="381">
                  <a:moveTo>
                    <a:pt x="191" y="0"/>
                  </a:moveTo>
                  <a:cubicBezTo>
                    <a:pt x="96" y="0"/>
                    <a:pt x="1" y="63"/>
                    <a:pt x="1" y="158"/>
                  </a:cubicBezTo>
                  <a:cubicBezTo>
                    <a:pt x="1" y="253"/>
                    <a:pt x="96" y="348"/>
                    <a:pt x="191" y="348"/>
                  </a:cubicBezTo>
                  <a:cubicBezTo>
                    <a:pt x="286" y="348"/>
                    <a:pt x="381" y="285"/>
                    <a:pt x="381" y="158"/>
                  </a:cubicBezTo>
                  <a:cubicBezTo>
                    <a:pt x="381" y="63"/>
                    <a:pt x="286" y="0"/>
                    <a:pt x="191"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35ba99c1ba6_0_0"/>
            <p:cNvSpPr/>
            <p:nvPr/>
          </p:nvSpPr>
          <p:spPr>
            <a:xfrm>
              <a:off x="3276750" y="2302875"/>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35ba99c1ba6_0_0"/>
            <p:cNvSpPr/>
            <p:nvPr/>
          </p:nvSpPr>
          <p:spPr>
            <a:xfrm>
              <a:off x="32775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35ba99c1ba6_0_0"/>
            <p:cNvSpPr/>
            <p:nvPr/>
          </p:nvSpPr>
          <p:spPr>
            <a:xfrm>
              <a:off x="32775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35ba99c1ba6_0_0"/>
            <p:cNvSpPr/>
            <p:nvPr/>
          </p:nvSpPr>
          <p:spPr>
            <a:xfrm>
              <a:off x="3277550"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35ba99c1ba6_0_0"/>
            <p:cNvSpPr/>
            <p:nvPr/>
          </p:nvSpPr>
          <p:spPr>
            <a:xfrm>
              <a:off x="3278350"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35ba99c1ba6_0_0"/>
            <p:cNvSpPr/>
            <p:nvPr/>
          </p:nvSpPr>
          <p:spPr>
            <a:xfrm>
              <a:off x="32791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35ba99c1ba6_0_0"/>
            <p:cNvSpPr/>
            <p:nvPr/>
          </p:nvSpPr>
          <p:spPr>
            <a:xfrm>
              <a:off x="32791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35ba99c1ba6_0_0"/>
            <p:cNvSpPr/>
            <p:nvPr/>
          </p:nvSpPr>
          <p:spPr>
            <a:xfrm>
              <a:off x="3279125" y="2302875"/>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35ba99c1ba6_0_0"/>
            <p:cNvSpPr/>
            <p:nvPr/>
          </p:nvSpPr>
          <p:spPr>
            <a:xfrm>
              <a:off x="32799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35ba99c1ba6_0_0"/>
            <p:cNvSpPr/>
            <p:nvPr/>
          </p:nvSpPr>
          <p:spPr>
            <a:xfrm>
              <a:off x="327992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35ba99c1ba6_0_0"/>
            <p:cNvSpPr/>
            <p:nvPr/>
          </p:nvSpPr>
          <p:spPr>
            <a:xfrm>
              <a:off x="3279925"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35ba99c1ba6_0_0"/>
            <p:cNvSpPr/>
            <p:nvPr/>
          </p:nvSpPr>
          <p:spPr>
            <a:xfrm>
              <a:off x="3279925" y="2302875"/>
              <a:ext cx="825" cy="9525"/>
            </a:xfrm>
            <a:custGeom>
              <a:rect b="b" l="l" r="r" t="t"/>
              <a:pathLst>
                <a:path extrusionOk="0" h="381" w="33">
                  <a:moveTo>
                    <a:pt x="1" y="0"/>
                  </a:moveTo>
                  <a:lnTo>
                    <a:pt x="1"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35ba99c1ba6_0_0"/>
            <p:cNvSpPr/>
            <p:nvPr/>
          </p:nvSpPr>
          <p:spPr>
            <a:xfrm>
              <a:off x="32807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35ba99c1ba6_0_0"/>
            <p:cNvSpPr/>
            <p:nvPr/>
          </p:nvSpPr>
          <p:spPr>
            <a:xfrm>
              <a:off x="328072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35ba99c1ba6_0_0"/>
            <p:cNvSpPr/>
            <p:nvPr/>
          </p:nvSpPr>
          <p:spPr>
            <a:xfrm>
              <a:off x="3280725"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35ba99c1ba6_0_0"/>
            <p:cNvSpPr/>
            <p:nvPr/>
          </p:nvSpPr>
          <p:spPr>
            <a:xfrm>
              <a:off x="32815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35ba99c1ba6_0_0"/>
            <p:cNvSpPr/>
            <p:nvPr/>
          </p:nvSpPr>
          <p:spPr>
            <a:xfrm>
              <a:off x="32815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35ba99c1ba6_0_0"/>
            <p:cNvSpPr/>
            <p:nvPr/>
          </p:nvSpPr>
          <p:spPr>
            <a:xfrm>
              <a:off x="3281500" y="2302875"/>
              <a:ext cx="825" cy="9525"/>
            </a:xfrm>
            <a:custGeom>
              <a:rect b="b" l="l" r="r" t="t"/>
              <a:pathLst>
                <a:path extrusionOk="0" h="381" w="33">
                  <a:moveTo>
                    <a:pt x="1" y="0"/>
                  </a:moveTo>
                  <a:lnTo>
                    <a:pt x="1" y="380"/>
                  </a:lnTo>
                  <a:lnTo>
                    <a:pt x="33" y="380"/>
                  </a:lnTo>
                  <a:lnTo>
                    <a:pt x="33"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35ba99c1ba6_0_0"/>
            <p:cNvSpPr/>
            <p:nvPr/>
          </p:nvSpPr>
          <p:spPr>
            <a:xfrm>
              <a:off x="3283100"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35ba99c1ba6_0_0"/>
            <p:cNvSpPr/>
            <p:nvPr/>
          </p:nvSpPr>
          <p:spPr>
            <a:xfrm>
              <a:off x="3285475" y="2302875"/>
              <a:ext cx="800" cy="9525"/>
            </a:xfrm>
            <a:custGeom>
              <a:rect b="b" l="l" r="r" t="t"/>
              <a:pathLst>
                <a:path extrusionOk="0" h="381" w="32">
                  <a:moveTo>
                    <a:pt x="0" y="0"/>
                  </a:moveTo>
                  <a:lnTo>
                    <a:pt x="0" y="380"/>
                  </a:lnTo>
                  <a:lnTo>
                    <a:pt x="32" y="380"/>
                  </a:lnTo>
                  <a:lnTo>
                    <a:pt x="32" y="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35ba99c1ba6_0_0"/>
            <p:cNvSpPr/>
            <p:nvPr/>
          </p:nvSpPr>
          <p:spPr>
            <a:xfrm>
              <a:off x="3286250" y="2302875"/>
              <a:ext cx="25" cy="9525"/>
            </a:xfrm>
            <a:custGeom>
              <a:rect b="b" l="l" r="r" t="t"/>
              <a:pathLst>
                <a:path extrusionOk="0" h="381" w="1">
                  <a:moveTo>
                    <a:pt x="1" y="0"/>
                  </a:moveTo>
                  <a:lnTo>
                    <a:pt x="1" y="0"/>
                  </a:lnTo>
                  <a:lnTo>
                    <a:pt x="1" y="380"/>
                  </a:lnTo>
                  <a:lnTo>
                    <a:pt x="1" y="380"/>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35ba99c1ba6_0_0"/>
            <p:cNvSpPr/>
            <p:nvPr/>
          </p:nvSpPr>
          <p:spPr>
            <a:xfrm>
              <a:off x="3302875" y="2241125"/>
              <a:ext cx="9525" cy="8725"/>
            </a:xfrm>
            <a:custGeom>
              <a:rect b="b" l="l" r="r" t="t"/>
              <a:pathLst>
                <a:path extrusionOk="0" h="349" w="381">
                  <a:moveTo>
                    <a:pt x="191" y="0"/>
                  </a:moveTo>
                  <a:cubicBezTo>
                    <a:pt x="96" y="0"/>
                    <a:pt x="1" y="64"/>
                    <a:pt x="1" y="190"/>
                  </a:cubicBezTo>
                  <a:cubicBezTo>
                    <a:pt x="1" y="285"/>
                    <a:pt x="96" y="349"/>
                    <a:pt x="191" y="349"/>
                  </a:cubicBezTo>
                  <a:cubicBezTo>
                    <a:pt x="286" y="349"/>
                    <a:pt x="381" y="285"/>
                    <a:pt x="381" y="190"/>
                  </a:cubicBezTo>
                  <a:cubicBezTo>
                    <a:pt x="381" y="64"/>
                    <a:pt x="286" y="0"/>
                    <a:pt x="191"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35ba99c1ba6_0_0"/>
            <p:cNvSpPr/>
            <p:nvPr/>
          </p:nvSpPr>
          <p:spPr>
            <a:xfrm>
              <a:off x="3302100"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35ba99c1ba6_0_0"/>
            <p:cNvSpPr/>
            <p:nvPr/>
          </p:nvSpPr>
          <p:spPr>
            <a:xfrm>
              <a:off x="33028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35ba99c1ba6_0_0"/>
            <p:cNvSpPr/>
            <p:nvPr/>
          </p:nvSpPr>
          <p:spPr>
            <a:xfrm>
              <a:off x="3302875" y="22403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35ba99c1ba6_0_0"/>
            <p:cNvSpPr/>
            <p:nvPr/>
          </p:nvSpPr>
          <p:spPr>
            <a:xfrm>
              <a:off x="3303675"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35ba99c1ba6_0_0"/>
            <p:cNvSpPr/>
            <p:nvPr/>
          </p:nvSpPr>
          <p:spPr>
            <a:xfrm>
              <a:off x="33052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35ba99c1ba6_0_0"/>
            <p:cNvSpPr/>
            <p:nvPr/>
          </p:nvSpPr>
          <p:spPr>
            <a:xfrm>
              <a:off x="33052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35ba99c1ba6_0_0"/>
            <p:cNvSpPr/>
            <p:nvPr/>
          </p:nvSpPr>
          <p:spPr>
            <a:xfrm>
              <a:off x="3305250" y="22403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35ba99c1ba6_0_0"/>
            <p:cNvSpPr/>
            <p:nvPr/>
          </p:nvSpPr>
          <p:spPr>
            <a:xfrm>
              <a:off x="3305250" y="22403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35ba99c1ba6_0_0"/>
            <p:cNvSpPr/>
            <p:nvPr/>
          </p:nvSpPr>
          <p:spPr>
            <a:xfrm>
              <a:off x="33060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35ba99c1ba6_0_0"/>
            <p:cNvSpPr/>
            <p:nvPr/>
          </p:nvSpPr>
          <p:spPr>
            <a:xfrm>
              <a:off x="330605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35ba99c1ba6_0_0"/>
            <p:cNvSpPr/>
            <p:nvPr/>
          </p:nvSpPr>
          <p:spPr>
            <a:xfrm>
              <a:off x="3306050"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35ba99c1ba6_0_0"/>
            <p:cNvSpPr/>
            <p:nvPr/>
          </p:nvSpPr>
          <p:spPr>
            <a:xfrm>
              <a:off x="33068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35ba99c1ba6_0_0"/>
            <p:cNvSpPr/>
            <p:nvPr/>
          </p:nvSpPr>
          <p:spPr>
            <a:xfrm>
              <a:off x="330685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35ba99c1ba6_0_0"/>
            <p:cNvSpPr/>
            <p:nvPr/>
          </p:nvSpPr>
          <p:spPr>
            <a:xfrm>
              <a:off x="3306850"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35ba99c1ba6_0_0"/>
            <p:cNvSpPr/>
            <p:nvPr/>
          </p:nvSpPr>
          <p:spPr>
            <a:xfrm>
              <a:off x="3308425"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35ba99c1ba6_0_0"/>
            <p:cNvSpPr/>
            <p:nvPr/>
          </p:nvSpPr>
          <p:spPr>
            <a:xfrm>
              <a:off x="3309225" y="2240325"/>
              <a:ext cx="800" cy="10325"/>
            </a:xfrm>
            <a:custGeom>
              <a:rect b="b" l="l" r="r" t="t"/>
              <a:pathLst>
                <a:path extrusionOk="0" h="413" w="32">
                  <a:moveTo>
                    <a:pt x="0" y="1"/>
                  </a:moveTo>
                  <a:lnTo>
                    <a:pt x="0"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35ba99c1ba6_0_0"/>
            <p:cNvSpPr/>
            <p:nvPr/>
          </p:nvSpPr>
          <p:spPr>
            <a:xfrm>
              <a:off x="33100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35ba99c1ba6_0_0"/>
            <p:cNvSpPr/>
            <p:nvPr/>
          </p:nvSpPr>
          <p:spPr>
            <a:xfrm>
              <a:off x="33100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35ba99c1ba6_0_0"/>
            <p:cNvSpPr/>
            <p:nvPr/>
          </p:nvSpPr>
          <p:spPr>
            <a:xfrm>
              <a:off x="3310000" y="2240325"/>
              <a:ext cx="825" cy="10325"/>
            </a:xfrm>
            <a:custGeom>
              <a:rect b="b" l="l" r="r" t="t"/>
              <a:pathLst>
                <a:path extrusionOk="0" h="413" w="33">
                  <a:moveTo>
                    <a:pt x="1" y="1"/>
                  </a:moveTo>
                  <a:lnTo>
                    <a:pt x="1" y="412"/>
                  </a:lnTo>
                  <a:lnTo>
                    <a:pt x="33" y="412"/>
                  </a:lnTo>
                  <a:lnTo>
                    <a:pt x="33"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35ba99c1ba6_0_0"/>
            <p:cNvSpPr/>
            <p:nvPr/>
          </p:nvSpPr>
          <p:spPr>
            <a:xfrm>
              <a:off x="33108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35ba99c1ba6_0_0"/>
            <p:cNvSpPr/>
            <p:nvPr/>
          </p:nvSpPr>
          <p:spPr>
            <a:xfrm>
              <a:off x="3310800"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35ba99c1ba6_0_0"/>
            <p:cNvSpPr/>
            <p:nvPr/>
          </p:nvSpPr>
          <p:spPr>
            <a:xfrm>
              <a:off x="3310800" y="2240325"/>
              <a:ext cx="825" cy="10325"/>
            </a:xfrm>
            <a:custGeom>
              <a:rect b="b" l="l" r="r" t="t"/>
              <a:pathLst>
                <a:path extrusionOk="0" h="413" w="33">
                  <a:moveTo>
                    <a:pt x="1" y="1"/>
                  </a:moveTo>
                  <a:lnTo>
                    <a:pt x="1" y="412"/>
                  </a:lnTo>
                  <a:lnTo>
                    <a:pt x="32" y="412"/>
                  </a:lnTo>
                  <a:lnTo>
                    <a:pt x="32" y="1"/>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35ba99c1ba6_0_0"/>
            <p:cNvSpPr/>
            <p:nvPr/>
          </p:nvSpPr>
          <p:spPr>
            <a:xfrm>
              <a:off x="3312375" y="2240325"/>
              <a:ext cx="25" cy="10325"/>
            </a:xfrm>
            <a:custGeom>
              <a:rect b="b" l="l" r="r" t="t"/>
              <a:pathLst>
                <a:path extrusionOk="0" h="413" w="1">
                  <a:moveTo>
                    <a:pt x="1" y="1"/>
                  </a:moveTo>
                  <a:lnTo>
                    <a:pt x="1" y="1"/>
                  </a:lnTo>
                  <a:lnTo>
                    <a:pt x="1" y="412"/>
                  </a:lnTo>
                  <a:lnTo>
                    <a:pt x="1" y="412"/>
                  </a:ln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35ba99c1ba6_0_0"/>
            <p:cNvSpPr/>
            <p:nvPr/>
          </p:nvSpPr>
          <p:spPr>
            <a:xfrm>
              <a:off x="3256975" y="2195200"/>
              <a:ext cx="224875" cy="224875"/>
            </a:xfrm>
            <a:custGeom>
              <a:rect b="b" l="l" r="r" t="t"/>
              <a:pathLst>
                <a:path extrusionOk="0" h="8995" w="8995">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35ba99c1ba6_0_0"/>
            <p:cNvSpPr/>
            <p:nvPr/>
          </p:nvSpPr>
          <p:spPr>
            <a:xfrm>
              <a:off x="336542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35ba99c1ba6_0_0"/>
            <p:cNvSpPr/>
            <p:nvPr/>
          </p:nvSpPr>
          <p:spPr>
            <a:xfrm>
              <a:off x="33662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35ba99c1ba6_0_0"/>
            <p:cNvSpPr/>
            <p:nvPr/>
          </p:nvSpPr>
          <p:spPr>
            <a:xfrm>
              <a:off x="3366225" y="2215000"/>
              <a:ext cx="825" cy="9525"/>
            </a:xfrm>
            <a:custGeom>
              <a:rect b="b" l="l" r="r" t="t"/>
              <a:pathLst>
                <a:path extrusionOk="0" h="381" w="33">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35ba99c1ba6_0_0"/>
            <p:cNvSpPr/>
            <p:nvPr/>
          </p:nvSpPr>
          <p:spPr>
            <a:xfrm>
              <a:off x="336702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35ba99c1ba6_0_0"/>
            <p:cNvSpPr/>
            <p:nvPr/>
          </p:nvSpPr>
          <p:spPr>
            <a:xfrm>
              <a:off x="336780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35ba99c1ba6_0_0"/>
            <p:cNvSpPr/>
            <p:nvPr/>
          </p:nvSpPr>
          <p:spPr>
            <a:xfrm>
              <a:off x="3367800" y="2215000"/>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35ba99c1ba6_0_0"/>
            <p:cNvSpPr/>
            <p:nvPr/>
          </p:nvSpPr>
          <p:spPr>
            <a:xfrm>
              <a:off x="336860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35ba99c1ba6_0_0"/>
            <p:cNvSpPr/>
            <p:nvPr/>
          </p:nvSpPr>
          <p:spPr>
            <a:xfrm>
              <a:off x="336860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35ba99c1ba6_0_0"/>
            <p:cNvSpPr/>
            <p:nvPr/>
          </p:nvSpPr>
          <p:spPr>
            <a:xfrm>
              <a:off x="3368600" y="2215000"/>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35ba99c1ba6_0_0"/>
            <p:cNvSpPr/>
            <p:nvPr/>
          </p:nvSpPr>
          <p:spPr>
            <a:xfrm>
              <a:off x="3369400"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35ba99c1ba6_0_0"/>
            <p:cNvSpPr/>
            <p:nvPr/>
          </p:nvSpPr>
          <p:spPr>
            <a:xfrm>
              <a:off x="3369400"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35ba99c1ba6_0_0"/>
            <p:cNvSpPr/>
            <p:nvPr/>
          </p:nvSpPr>
          <p:spPr>
            <a:xfrm>
              <a:off x="3369400" y="2215000"/>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35ba99c1ba6_0_0"/>
            <p:cNvSpPr/>
            <p:nvPr/>
          </p:nvSpPr>
          <p:spPr>
            <a:xfrm>
              <a:off x="33701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35ba99c1ba6_0_0"/>
            <p:cNvSpPr/>
            <p:nvPr/>
          </p:nvSpPr>
          <p:spPr>
            <a:xfrm>
              <a:off x="3370175" y="2215000"/>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35ba99c1ba6_0_0"/>
            <p:cNvSpPr/>
            <p:nvPr/>
          </p:nvSpPr>
          <p:spPr>
            <a:xfrm>
              <a:off x="3370975"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35ba99c1ba6_0_0"/>
            <p:cNvSpPr/>
            <p:nvPr/>
          </p:nvSpPr>
          <p:spPr>
            <a:xfrm>
              <a:off x="3371775"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35ba99c1ba6_0_0"/>
            <p:cNvSpPr/>
            <p:nvPr/>
          </p:nvSpPr>
          <p:spPr>
            <a:xfrm>
              <a:off x="3371775" y="2215000"/>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35ba99c1ba6_0_0"/>
            <p:cNvSpPr/>
            <p:nvPr/>
          </p:nvSpPr>
          <p:spPr>
            <a:xfrm>
              <a:off x="337255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35ba99c1ba6_0_0"/>
            <p:cNvSpPr/>
            <p:nvPr/>
          </p:nvSpPr>
          <p:spPr>
            <a:xfrm>
              <a:off x="337255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35ba99c1ba6_0_0"/>
            <p:cNvSpPr/>
            <p:nvPr/>
          </p:nvSpPr>
          <p:spPr>
            <a:xfrm>
              <a:off x="3372550" y="2215000"/>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35ba99c1ba6_0_0"/>
            <p:cNvSpPr/>
            <p:nvPr/>
          </p:nvSpPr>
          <p:spPr>
            <a:xfrm>
              <a:off x="337335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35ba99c1ba6_0_0"/>
            <p:cNvSpPr/>
            <p:nvPr/>
          </p:nvSpPr>
          <p:spPr>
            <a:xfrm>
              <a:off x="3373350" y="2215000"/>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35ba99c1ba6_0_0"/>
            <p:cNvSpPr/>
            <p:nvPr/>
          </p:nvSpPr>
          <p:spPr>
            <a:xfrm>
              <a:off x="3373350" y="2215000"/>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35ba99c1ba6_0_0"/>
            <p:cNvSpPr/>
            <p:nvPr/>
          </p:nvSpPr>
          <p:spPr>
            <a:xfrm>
              <a:off x="3373350" y="2215000"/>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35ba99c1ba6_0_0"/>
            <p:cNvSpPr/>
            <p:nvPr/>
          </p:nvSpPr>
          <p:spPr>
            <a:xfrm>
              <a:off x="3374150" y="2215000"/>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35ba99c1ba6_0_0"/>
            <p:cNvSpPr/>
            <p:nvPr/>
          </p:nvSpPr>
          <p:spPr>
            <a:xfrm>
              <a:off x="3427200" y="2240325"/>
              <a:ext cx="0" cy="10325"/>
            </a:xfrm>
            <a:custGeom>
              <a:rect b="b" l="l" r="r" t="t"/>
              <a:pathLst>
                <a:path extrusionOk="0" h="413" w="120000">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35ba99c1ba6_0_0"/>
            <p:cNvSpPr/>
            <p:nvPr/>
          </p:nvSpPr>
          <p:spPr>
            <a:xfrm>
              <a:off x="3427200"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35ba99c1ba6_0_0"/>
            <p:cNvSpPr/>
            <p:nvPr/>
          </p:nvSpPr>
          <p:spPr>
            <a:xfrm>
              <a:off x="3427200"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35ba99c1ba6_0_0"/>
            <p:cNvSpPr/>
            <p:nvPr/>
          </p:nvSpPr>
          <p:spPr>
            <a:xfrm>
              <a:off x="34279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35ba99c1ba6_0_0"/>
            <p:cNvSpPr/>
            <p:nvPr/>
          </p:nvSpPr>
          <p:spPr>
            <a:xfrm>
              <a:off x="34279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35ba99c1ba6_0_0"/>
            <p:cNvSpPr/>
            <p:nvPr/>
          </p:nvSpPr>
          <p:spPr>
            <a:xfrm>
              <a:off x="3427975"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35ba99c1ba6_0_0"/>
            <p:cNvSpPr/>
            <p:nvPr/>
          </p:nvSpPr>
          <p:spPr>
            <a:xfrm>
              <a:off x="34287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35ba99c1ba6_0_0"/>
            <p:cNvSpPr/>
            <p:nvPr/>
          </p:nvSpPr>
          <p:spPr>
            <a:xfrm>
              <a:off x="34287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35ba99c1ba6_0_0"/>
            <p:cNvSpPr/>
            <p:nvPr/>
          </p:nvSpPr>
          <p:spPr>
            <a:xfrm>
              <a:off x="3428775" y="22403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35ba99c1ba6_0_0"/>
            <p:cNvSpPr/>
            <p:nvPr/>
          </p:nvSpPr>
          <p:spPr>
            <a:xfrm>
              <a:off x="34295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35ba99c1ba6_0_0"/>
            <p:cNvSpPr/>
            <p:nvPr/>
          </p:nvSpPr>
          <p:spPr>
            <a:xfrm>
              <a:off x="3429575"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35ba99c1ba6_0_0"/>
            <p:cNvSpPr/>
            <p:nvPr/>
          </p:nvSpPr>
          <p:spPr>
            <a:xfrm>
              <a:off x="34303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35ba99c1ba6_0_0"/>
            <p:cNvSpPr/>
            <p:nvPr/>
          </p:nvSpPr>
          <p:spPr>
            <a:xfrm>
              <a:off x="34303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35ba99c1ba6_0_0"/>
            <p:cNvSpPr/>
            <p:nvPr/>
          </p:nvSpPr>
          <p:spPr>
            <a:xfrm>
              <a:off x="3430350"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35ba99c1ba6_0_0"/>
            <p:cNvSpPr/>
            <p:nvPr/>
          </p:nvSpPr>
          <p:spPr>
            <a:xfrm>
              <a:off x="34311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35ba99c1ba6_0_0"/>
            <p:cNvSpPr/>
            <p:nvPr/>
          </p:nvSpPr>
          <p:spPr>
            <a:xfrm>
              <a:off x="34311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35ba99c1ba6_0_0"/>
            <p:cNvSpPr/>
            <p:nvPr/>
          </p:nvSpPr>
          <p:spPr>
            <a:xfrm>
              <a:off x="3431150" y="22403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35ba99c1ba6_0_0"/>
            <p:cNvSpPr/>
            <p:nvPr/>
          </p:nvSpPr>
          <p:spPr>
            <a:xfrm>
              <a:off x="3431150" y="22403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35ba99c1ba6_0_0"/>
            <p:cNvSpPr/>
            <p:nvPr/>
          </p:nvSpPr>
          <p:spPr>
            <a:xfrm>
              <a:off x="34319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35ba99c1ba6_0_0"/>
            <p:cNvSpPr/>
            <p:nvPr/>
          </p:nvSpPr>
          <p:spPr>
            <a:xfrm>
              <a:off x="34319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35ba99c1ba6_0_0"/>
            <p:cNvSpPr/>
            <p:nvPr/>
          </p:nvSpPr>
          <p:spPr>
            <a:xfrm>
              <a:off x="3431950"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35ba99c1ba6_0_0"/>
            <p:cNvSpPr/>
            <p:nvPr/>
          </p:nvSpPr>
          <p:spPr>
            <a:xfrm>
              <a:off x="34327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35ba99c1ba6_0_0"/>
            <p:cNvSpPr/>
            <p:nvPr/>
          </p:nvSpPr>
          <p:spPr>
            <a:xfrm>
              <a:off x="34327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35ba99c1ba6_0_0"/>
            <p:cNvSpPr/>
            <p:nvPr/>
          </p:nvSpPr>
          <p:spPr>
            <a:xfrm>
              <a:off x="3432725"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35ba99c1ba6_0_0"/>
            <p:cNvSpPr/>
            <p:nvPr/>
          </p:nvSpPr>
          <p:spPr>
            <a:xfrm>
              <a:off x="34335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35ba99c1ba6_0_0"/>
            <p:cNvSpPr/>
            <p:nvPr/>
          </p:nvSpPr>
          <p:spPr>
            <a:xfrm>
              <a:off x="34343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35ba99c1ba6_0_0"/>
            <p:cNvSpPr/>
            <p:nvPr/>
          </p:nvSpPr>
          <p:spPr>
            <a:xfrm>
              <a:off x="3434325"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35ba99c1ba6_0_0"/>
            <p:cNvSpPr/>
            <p:nvPr/>
          </p:nvSpPr>
          <p:spPr>
            <a:xfrm>
              <a:off x="34351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35ba99c1ba6_0_0"/>
            <p:cNvSpPr/>
            <p:nvPr/>
          </p:nvSpPr>
          <p:spPr>
            <a:xfrm>
              <a:off x="34359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35ba99c1ba6_0_0"/>
            <p:cNvSpPr/>
            <p:nvPr/>
          </p:nvSpPr>
          <p:spPr>
            <a:xfrm>
              <a:off x="34367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35ba99c1ba6_0_0"/>
            <p:cNvSpPr/>
            <p:nvPr/>
          </p:nvSpPr>
          <p:spPr>
            <a:xfrm>
              <a:off x="34367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35ba99c1ba6_0_0"/>
            <p:cNvSpPr/>
            <p:nvPr/>
          </p:nvSpPr>
          <p:spPr>
            <a:xfrm>
              <a:off x="34533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35ba99c1ba6_0_0"/>
            <p:cNvSpPr/>
            <p:nvPr/>
          </p:nvSpPr>
          <p:spPr>
            <a:xfrm>
              <a:off x="34533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35ba99c1ba6_0_0"/>
            <p:cNvSpPr/>
            <p:nvPr/>
          </p:nvSpPr>
          <p:spPr>
            <a:xfrm>
              <a:off x="3453325"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35ba99c1ba6_0_0"/>
            <p:cNvSpPr/>
            <p:nvPr/>
          </p:nvSpPr>
          <p:spPr>
            <a:xfrm>
              <a:off x="34541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35ba99c1ba6_0_0"/>
            <p:cNvSpPr/>
            <p:nvPr/>
          </p:nvSpPr>
          <p:spPr>
            <a:xfrm>
              <a:off x="34541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35ba99c1ba6_0_0"/>
            <p:cNvSpPr/>
            <p:nvPr/>
          </p:nvSpPr>
          <p:spPr>
            <a:xfrm>
              <a:off x="3454100"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35ba99c1ba6_0_0"/>
            <p:cNvSpPr/>
            <p:nvPr/>
          </p:nvSpPr>
          <p:spPr>
            <a:xfrm>
              <a:off x="34549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35ba99c1ba6_0_0"/>
            <p:cNvSpPr/>
            <p:nvPr/>
          </p:nvSpPr>
          <p:spPr>
            <a:xfrm>
              <a:off x="3454900" y="2302875"/>
              <a:ext cx="825" cy="9525"/>
            </a:xfrm>
            <a:custGeom>
              <a:rect b="b" l="l" r="r" t="t"/>
              <a:pathLst>
                <a:path extrusionOk="0" h="381" w="33">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35ba99c1ba6_0_0"/>
            <p:cNvSpPr/>
            <p:nvPr/>
          </p:nvSpPr>
          <p:spPr>
            <a:xfrm>
              <a:off x="34557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35ba99c1ba6_0_0"/>
            <p:cNvSpPr/>
            <p:nvPr/>
          </p:nvSpPr>
          <p:spPr>
            <a:xfrm>
              <a:off x="34557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35ba99c1ba6_0_0"/>
            <p:cNvSpPr/>
            <p:nvPr/>
          </p:nvSpPr>
          <p:spPr>
            <a:xfrm>
              <a:off x="3455700"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35ba99c1ba6_0_0"/>
            <p:cNvSpPr/>
            <p:nvPr/>
          </p:nvSpPr>
          <p:spPr>
            <a:xfrm>
              <a:off x="34564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35ba99c1ba6_0_0"/>
            <p:cNvSpPr/>
            <p:nvPr/>
          </p:nvSpPr>
          <p:spPr>
            <a:xfrm>
              <a:off x="34564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35ba99c1ba6_0_0"/>
            <p:cNvSpPr/>
            <p:nvPr/>
          </p:nvSpPr>
          <p:spPr>
            <a:xfrm>
              <a:off x="3456475"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35ba99c1ba6_0_0"/>
            <p:cNvSpPr/>
            <p:nvPr/>
          </p:nvSpPr>
          <p:spPr>
            <a:xfrm>
              <a:off x="3456475"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35ba99c1ba6_0_0"/>
            <p:cNvSpPr/>
            <p:nvPr/>
          </p:nvSpPr>
          <p:spPr>
            <a:xfrm>
              <a:off x="34572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35ba99c1ba6_0_0"/>
            <p:cNvSpPr/>
            <p:nvPr/>
          </p:nvSpPr>
          <p:spPr>
            <a:xfrm>
              <a:off x="34572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35ba99c1ba6_0_0"/>
            <p:cNvSpPr/>
            <p:nvPr/>
          </p:nvSpPr>
          <p:spPr>
            <a:xfrm>
              <a:off x="3457275" y="2302875"/>
              <a:ext cx="825" cy="9525"/>
            </a:xfrm>
            <a:custGeom>
              <a:rect b="b" l="l" r="r" t="t"/>
              <a:pathLst>
                <a:path extrusionOk="0" h="381" w="33">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35ba99c1ba6_0_0"/>
            <p:cNvSpPr/>
            <p:nvPr/>
          </p:nvSpPr>
          <p:spPr>
            <a:xfrm>
              <a:off x="34580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35ba99c1ba6_0_0"/>
            <p:cNvSpPr/>
            <p:nvPr/>
          </p:nvSpPr>
          <p:spPr>
            <a:xfrm>
              <a:off x="34580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35ba99c1ba6_0_0"/>
            <p:cNvSpPr/>
            <p:nvPr/>
          </p:nvSpPr>
          <p:spPr>
            <a:xfrm>
              <a:off x="3458075"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35ba99c1ba6_0_0"/>
            <p:cNvSpPr/>
            <p:nvPr/>
          </p:nvSpPr>
          <p:spPr>
            <a:xfrm>
              <a:off x="34588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35ba99c1ba6_0_0"/>
            <p:cNvSpPr/>
            <p:nvPr/>
          </p:nvSpPr>
          <p:spPr>
            <a:xfrm>
              <a:off x="34596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35ba99c1ba6_0_0"/>
            <p:cNvSpPr/>
            <p:nvPr/>
          </p:nvSpPr>
          <p:spPr>
            <a:xfrm>
              <a:off x="3459650" y="2302875"/>
              <a:ext cx="825" cy="9525"/>
            </a:xfrm>
            <a:custGeom>
              <a:rect b="b" l="l" r="r" t="t"/>
              <a:pathLst>
                <a:path extrusionOk="0" h="381" w="33">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35ba99c1ba6_0_0"/>
            <p:cNvSpPr/>
            <p:nvPr/>
          </p:nvSpPr>
          <p:spPr>
            <a:xfrm>
              <a:off x="34604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35ba99c1ba6_0_0"/>
            <p:cNvSpPr/>
            <p:nvPr/>
          </p:nvSpPr>
          <p:spPr>
            <a:xfrm>
              <a:off x="34612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35ba99c1ba6_0_0"/>
            <p:cNvSpPr/>
            <p:nvPr/>
          </p:nvSpPr>
          <p:spPr>
            <a:xfrm>
              <a:off x="34620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35ba99c1ba6_0_0"/>
            <p:cNvSpPr/>
            <p:nvPr/>
          </p:nvSpPr>
          <p:spPr>
            <a:xfrm>
              <a:off x="3427200" y="2364625"/>
              <a:ext cx="0" cy="10325"/>
            </a:xfrm>
            <a:custGeom>
              <a:rect b="b" l="l" r="r" t="t"/>
              <a:pathLst>
                <a:path extrusionOk="0" h="413" w="120000">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35ba99c1ba6_0_0"/>
            <p:cNvSpPr/>
            <p:nvPr/>
          </p:nvSpPr>
          <p:spPr>
            <a:xfrm>
              <a:off x="3427200"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35ba99c1ba6_0_0"/>
            <p:cNvSpPr/>
            <p:nvPr/>
          </p:nvSpPr>
          <p:spPr>
            <a:xfrm>
              <a:off x="3427200"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35ba99c1ba6_0_0"/>
            <p:cNvSpPr/>
            <p:nvPr/>
          </p:nvSpPr>
          <p:spPr>
            <a:xfrm>
              <a:off x="34279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35ba99c1ba6_0_0"/>
            <p:cNvSpPr/>
            <p:nvPr/>
          </p:nvSpPr>
          <p:spPr>
            <a:xfrm>
              <a:off x="34279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35ba99c1ba6_0_0"/>
            <p:cNvSpPr/>
            <p:nvPr/>
          </p:nvSpPr>
          <p:spPr>
            <a:xfrm>
              <a:off x="3427975"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35ba99c1ba6_0_0"/>
            <p:cNvSpPr/>
            <p:nvPr/>
          </p:nvSpPr>
          <p:spPr>
            <a:xfrm>
              <a:off x="34287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35ba99c1ba6_0_0"/>
            <p:cNvSpPr/>
            <p:nvPr/>
          </p:nvSpPr>
          <p:spPr>
            <a:xfrm>
              <a:off x="34287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35ba99c1ba6_0_0"/>
            <p:cNvSpPr/>
            <p:nvPr/>
          </p:nvSpPr>
          <p:spPr>
            <a:xfrm>
              <a:off x="3428775" y="23646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35ba99c1ba6_0_0"/>
            <p:cNvSpPr/>
            <p:nvPr/>
          </p:nvSpPr>
          <p:spPr>
            <a:xfrm>
              <a:off x="34295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35ba99c1ba6_0_0"/>
            <p:cNvSpPr/>
            <p:nvPr/>
          </p:nvSpPr>
          <p:spPr>
            <a:xfrm>
              <a:off x="3429575"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35ba99c1ba6_0_0"/>
            <p:cNvSpPr/>
            <p:nvPr/>
          </p:nvSpPr>
          <p:spPr>
            <a:xfrm>
              <a:off x="34303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35ba99c1ba6_0_0"/>
            <p:cNvSpPr/>
            <p:nvPr/>
          </p:nvSpPr>
          <p:spPr>
            <a:xfrm>
              <a:off x="34303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35ba99c1ba6_0_0"/>
            <p:cNvSpPr/>
            <p:nvPr/>
          </p:nvSpPr>
          <p:spPr>
            <a:xfrm>
              <a:off x="3430350"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35ba99c1ba6_0_0"/>
            <p:cNvSpPr/>
            <p:nvPr/>
          </p:nvSpPr>
          <p:spPr>
            <a:xfrm>
              <a:off x="34311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35ba99c1ba6_0_0"/>
            <p:cNvSpPr/>
            <p:nvPr/>
          </p:nvSpPr>
          <p:spPr>
            <a:xfrm>
              <a:off x="34311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35ba99c1ba6_0_0"/>
            <p:cNvSpPr/>
            <p:nvPr/>
          </p:nvSpPr>
          <p:spPr>
            <a:xfrm>
              <a:off x="3431150" y="23646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35ba99c1ba6_0_0"/>
            <p:cNvSpPr/>
            <p:nvPr/>
          </p:nvSpPr>
          <p:spPr>
            <a:xfrm>
              <a:off x="3431150" y="2364625"/>
              <a:ext cx="825" cy="10325"/>
            </a:xfrm>
            <a:custGeom>
              <a:rect b="b" l="l" r="r" t="t"/>
              <a:pathLst>
                <a:path extrusionOk="0" h="413" w="33">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35ba99c1ba6_0_0"/>
            <p:cNvSpPr/>
            <p:nvPr/>
          </p:nvSpPr>
          <p:spPr>
            <a:xfrm>
              <a:off x="34319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35ba99c1ba6_0_0"/>
            <p:cNvSpPr/>
            <p:nvPr/>
          </p:nvSpPr>
          <p:spPr>
            <a:xfrm>
              <a:off x="34319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35ba99c1ba6_0_0"/>
            <p:cNvSpPr/>
            <p:nvPr/>
          </p:nvSpPr>
          <p:spPr>
            <a:xfrm>
              <a:off x="3431950"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35ba99c1ba6_0_0"/>
            <p:cNvSpPr/>
            <p:nvPr/>
          </p:nvSpPr>
          <p:spPr>
            <a:xfrm>
              <a:off x="34327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35ba99c1ba6_0_0"/>
            <p:cNvSpPr/>
            <p:nvPr/>
          </p:nvSpPr>
          <p:spPr>
            <a:xfrm>
              <a:off x="34327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35ba99c1ba6_0_0"/>
            <p:cNvSpPr/>
            <p:nvPr/>
          </p:nvSpPr>
          <p:spPr>
            <a:xfrm>
              <a:off x="3432725"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35ba99c1ba6_0_0"/>
            <p:cNvSpPr/>
            <p:nvPr/>
          </p:nvSpPr>
          <p:spPr>
            <a:xfrm>
              <a:off x="34335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35ba99c1ba6_0_0"/>
            <p:cNvSpPr/>
            <p:nvPr/>
          </p:nvSpPr>
          <p:spPr>
            <a:xfrm>
              <a:off x="34343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35ba99c1ba6_0_0"/>
            <p:cNvSpPr/>
            <p:nvPr/>
          </p:nvSpPr>
          <p:spPr>
            <a:xfrm>
              <a:off x="3434325"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35ba99c1ba6_0_0"/>
            <p:cNvSpPr/>
            <p:nvPr/>
          </p:nvSpPr>
          <p:spPr>
            <a:xfrm>
              <a:off x="34351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35ba99c1ba6_0_0"/>
            <p:cNvSpPr/>
            <p:nvPr/>
          </p:nvSpPr>
          <p:spPr>
            <a:xfrm>
              <a:off x="34359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35ba99c1ba6_0_0"/>
            <p:cNvSpPr/>
            <p:nvPr/>
          </p:nvSpPr>
          <p:spPr>
            <a:xfrm>
              <a:off x="34367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35ba99c1ba6_0_0"/>
            <p:cNvSpPr/>
            <p:nvPr/>
          </p:nvSpPr>
          <p:spPr>
            <a:xfrm>
              <a:off x="34367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35ba99c1ba6_0_0"/>
            <p:cNvSpPr/>
            <p:nvPr/>
          </p:nvSpPr>
          <p:spPr>
            <a:xfrm>
              <a:off x="336542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35ba99c1ba6_0_0"/>
            <p:cNvSpPr/>
            <p:nvPr/>
          </p:nvSpPr>
          <p:spPr>
            <a:xfrm>
              <a:off x="33662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35ba99c1ba6_0_0"/>
            <p:cNvSpPr/>
            <p:nvPr/>
          </p:nvSpPr>
          <p:spPr>
            <a:xfrm>
              <a:off x="3366225" y="2391550"/>
              <a:ext cx="825" cy="8725"/>
            </a:xfrm>
            <a:custGeom>
              <a:rect b="b" l="l" r="r" t="t"/>
              <a:pathLst>
                <a:path extrusionOk="0" h="349" w="33">
                  <a:moveTo>
                    <a:pt x="0" y="0"/>
                  </a:moveTo>
                  <a:lnTo>
                    <a:pt x="0"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35ba99c1ba6_0_0"/>
            <p:cNvSpPr/>
            <p:nvPr/>
          </p:nvSpPr>
          <p:spPr>
            <a:xfrm>
              <a:off x="336702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35ba99c1ba6_0_0"/>
            <p:cNvSpPr/>
            <p:nvPr/>
          </p:nvSpPr>
          <p:spPr>
            <a:xfrm>
              <a:off x="336780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35ba99c1ba6_0_0"/>
            <p:cNvSpPr/>
            <p:nvPr/>
          </p:nvSpPr>
          <p:spPr>
            <a:xfrm>
              <a:off x="3367800" y="2391550"/>
              <a:ext cx="825" cy="8725"/>
            </a:xfrm>
            <a:custGeom>
              <a:rect b="b" l="l" r="r" t="t"/>
              <a:pathLst>
                <a:path extrusionOk="0" h="349" w="33">
                  <a:moveTo>
                    <a:pt x="1" y="0"/>
                  </a:moveTo>
                  <a:lnTo>
                    <a:pt x="1" y="349"/>
                  </a:lnTo>
                  <a:lnTo>
                    <a:pt x="33" y="349"/>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35ba99c1ba6_0_0"/>
            <p:cNvSpPr/>
            <p:nvPr/>
          </p:nvSpPr>
          <p:spPr>
            <a:xfrm>
              <a:off x="336860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35ba99c1ba6_0_0"/>
            <p:cNvSpPr/>
            <p:nvPr/>
          </p:nvSpPr>
          <p:spPr>
            <a:xfrm>
              <a:off x="336860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35ba99c1ba6_0_0"/>
            <p:cNvSpPr/>
            <p:nvPr/>
          </p:nvSpPr>
          <p:spPr>
            <a:xfrm>
              <a:off x="3368600" y="2391550"/>
              <a:ext cx="825" cy="8725"/>
            </a:xfrm>
            <a:custGeom>
              <a:rect b="b" l="l" r="r" t="t"/>
              <a:pathLst>
                <a:path extrusionOk="0" h="349" w="33">
                  <a:moveTo>
                    <a:pt x="1" y="0"/>
                  </a:moveTo>
                  <a:lnTo>
                    <a:pt x="1"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35ba99c1ba6_0_0"/>
            <p:cNvSpPr/>
            <p:nvPr/>
          </p:nvSpPr>
          <p:spPr>
            <a:xfrm>
              <a:off x="3369400"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35ba99c1ba6_0_0"/>
            <p:cNvSpPr/>
            <p:nvPr/>
          </p:nvSpPr>
          <p:spPr>
            <a:xfrm>
              <a:off x="3369400"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35ba99c1ba6_0_0"/>
            <p:cNvSpPr/>
            <p:nvPr/>
          </p:nvSpPr>
          <p:spPr>
            <a:xfrm>
              <a:off x="3369400" y="2391550"/>
              <a:ext cx="800" cy="8725"/>
            </a:xfrm>
            <a:custGeom>
              <a:rect b="b" l="l" r="r" t="t"/>
              <a:pathLst>
                <a:path extrusionOk="0" h="349" w="32">
                  <a:moveTo>
                    <a:pt x="0" y="0"/>
                  </a:moveTo>
                  <a:lnTo>
                    <a:pt x="0"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35ba99c1ba6_0_0"/>
            <p:cNvSpPr/>
            <p:nvPr/>
          </p:nvSpPr>
          <p:spPr>
            <a:xfrm>
              <a:off x="33701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35ba99c1ba6_0_0"/>
            <p:cNvSpPr/>
            <p:nvPr/>
          </p:nvSpPr>
          <p:spPr>
            <a:xfrm>
              <a:off x="3370175" y="2391550"/>
              <a:ext cx="825" cy="8725"/>
            </a:xfrm>
            <a:custGeom>
              <a:rect b="b" l="l" r="r" t="t"/>
              <a:pathLst>
                <a:path extrusionOk="0" h="349" w="33">
                  <a:moveTo>
                    <a:pt x="1" y="0"/>
                  </a:moveTo>
                  <a:lnTo>
                    <a:pt x="1" y="349"/>
                  </a:lnTo>
                  <a:lnTo>
                    <a:pt x="33" y="349"/>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35ba99c1ba6_0_0"/>
            <p:cNvSpPr/>
            <p:nvPr/>
          </p:nvSpPr>
          <p:spPr>
            <a:xfrm>
              <a:off x="3370975"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35ba99c1ba6_0_0"/>
            <p:cNvSpPr/>
            <p:nvPr/>
          </p:nvSpPr>
          <p:spPr>
            <a:xfrm>
              <a:off x="3371775"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35ba99c1ba6_0_0"/>
            <p:cNvSpPr/>
            <p:nvPr/>
          </p:nvSpPr>
          <p:spPr>
            <a:xfrm>
              <a:off x="3371775" y="2391550"/>
              <a:ext cx="800" cy="8725"/>
            </a:xfrm>
            <a:custGeom>
              <a:rect b="b" l="l" r="r" t="t"/>
              <a:pathLst>
                <a:path extrusionOk="0" h="349" w="32">
                  <a:moveTo>
                    <a:pt x="0" y="0"/>
                  </a:moveTo>
                  <a:lnTo>
                    <a:pt x="0"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35ba99c1ba6_0_0"/>
            <p:cNvSpPr/>
            <p:nvPr/>
          </p:nvSpPr>
          <p:spPr>
            <a:xfrm>
              <a:off x="337255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35ba99c1ba6_0_0"/>
            <p:cNvSpPr/>
            <p:nvPr/>
          </p:nvSpPr>
          <p:spPr>
            <a:xfrm>
              <a:off x="337255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35ba99c1ba6_0_0"/>
            <p:cNvSpPr/>
            <p:nvPr/>
          </p:nvSpPr>
          <p:spPr>
            <a:xfrm>
              <a:off x="3372550" y="2391550"/>
              <a:ext cx="825" cy="8725"/>
            </a:xfrm>
            <a:custGeom>
              <a:rect b="b" l="l" r="r" t="t"/>
              <a:pathLst>
                <a:path extrusionOk="0" h="349" w="33">
                  <a:moveTo>
                    <a:pt x="1" y="0"/>
                  </a:moveTo>
                  <a:lnTo>
                    <a:pt x="1" y="349"/>
                  </a:lnTo>
                  <a:lnTo>
                    <a:pt x="33" y="349"/>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35ba99c1ba6_0_0"/>
            <p:cNvSpPr/>
            <p:nvPr/>
          </p:nvSpPr>
          <p:spPr>
            <a:xfrm>
              <a:off x="337335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35ba99c1ba6_0_0"/>
            <p:cNvSpPr/>
            <p:nvPr/>
          </p:nvSpPr>
          <p:spPr>
            <a:xfrm>
              <a:off x="3373350" y="2391550"/>
              <a:ext cx="25" cy="8725"/>
            </a:xfrm>
            <a:custGeom>
              <a:rect b="b" l="l" r="r" t="t"/>
              <a:pathLst>
                <a:path extrusionOk="0" h="349" w="1">
                  <a:moveTo>
                    <a:pt x="1" y="0"/>
                  </a:moveTo>
                  <a:lnTo>
                    <a:pt x="1" y="0"/>
                  </a:lnTo>
                  <a:lnTo>
                    <a:pt x="1" y="349"/>
                  </a:lnTo>
                  <a:lnTo>
                    <a:pt x="1"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35ba99c1ba6_0_0"/>
            <p:cNvSpPr/>
            <p:nvPr/>
          </p:nvSpPr>
          <p:spPr>
            <a:xfrm>
              <a:off x="3373350" y="2391550"/>
              <a:ext cx="825" cy="8725"/>
            </a:xfrm>
            <a:custGeom>
              <a:rect b="b" l="l" r="r" t="t"/>
              <a:pathLst>
                <a:path extrusionOk="0" h="349" w="33">
                  <a:moveTo>
                    <a:pt x="1" y="0"/>
                  </a:moveTo>
                  <a:lnTo>
                    <a:pt x="1"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35ba99c1ba6_0_0"/>
            <p:cNvSpPr/>
            <p:nvPr/>
          </p:nvSpPr>
          <p:spPr>
            <a:xfrm>
              <a:off x="3373350" y="2391550"/>
              <a:ext cx="825" cy="8725"/>
            </a:xfrm>
            <a:custGeom>
              <a:rect b="b" l="l" r="r" t="t"/>
              <a:pathLst>
                <a:path extrusionOk="0" h="349" w="33">
                  <a:moveTo>
                    <a:pt x="1" y="0"/>
                  </a:moveTo>
                  <a:lnTo>
                    <a:pt x="1" y="349"/>
                  </a:lnTo>
                  <a:lnTo>
                    <a:pt x="32" y="349"/>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35ba99c1ba6_0_0"/>
            <p:cNvSpPr/>
            <p:nvPr/>
          </p:nvSpPr>
          <p:spPr>
            <a:xfrm>
              <a:off x="3374150" y="2391550"/>
              <a:ext cx="25" cy="8725"/>
            </a:xfrm>
            <a:custGeom>
              <a:rect b="b" l="l" r="r" t="t"/>
              <a:pathLst>
                <a:path extrusionOk="0" h="349" w="1">
                  <a:moveTo>
                    <a:pt x="0" y="0"/>
                  </a:moveTo>
                  <a:lnTo>
                    <a:pt x="0" y="0"/>
                  </a:lnTo>
                  <a:lnTo>
                    <a:pt x="0" y="349"/>
                  </a:lnTo>
                  <a:lnTo>
                    <a:pt x="0" y="349"/>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35ba99c1ba6_0_0"/>
            <p:cNvSpPr/>
            <p:nvPr/>
          </p:nvSpPr>
          <p:spPr>
            <a:xfrm>
              <a:off x="3302100"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35ba99c1ba6_0_0"/>
            <p:cNvSpPr/>
            <p:nvPr/>
          </p:nvSpPr>
          <p:spPr>
            <a:xfrm>
              <a:off x="33028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35ba99c1ba6_0_0"/>
            <p:cNvSpPr/>
            <p:nvPr/>
          </p:nvSpPr>
          <p:spPr>
            <a:xfrm>
              <a:off x="3302875" y="23646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35ba99c1ba6_0_0"/>
            <p:cNvSpPr/>
            <p:nvPr/>
          </p:nvSpPr>
          <p:spPr>
            <a:xfrm>
              <a:off x="33036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35ba99c1ba6_0_0"/>
            <p:cNvSpPr/>
            <p:nvPr/>
          </p:nvSpPr>
          <p:spPr>
            <a:xfrm>
              <a:off x="3303675"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35ba99c1ba6_0_0"/>
            <p:cNvSpPr/>
            <p:nvPr/>
          </p:nvSpPr>
          <p:spPr>
            <a:xfrm>
              <a:off x="330447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35ba99c1ba6_0_0"/>
            <p:cNvSpPr/>
            <p:nvPr/>
          </p:nvSpPr>
          <p:spPr>
            <a:xfrm>
              <a:off x="33052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35ba99c1ba6_0_0"/>
            <p:cNvSpPr/>
            <p:nvPr/>
          </p:nvSpPr>
          <p:spPr>
            <a:xfrm>
              <a:off x="33052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35ba99c1ba6_0_0"/>
            <p:cNvSpPr/>
            <p:nvPr/>
          </p:nvSpPr>
          <p:spPr>
            <a:xfrm>
              <a:off x="3305250" y="23646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35ba99c1ba6_0_0"/>
            <p:cNvSpPr/>
            <p:nvPr/>
          </p:nvSpPr>
          <p:spPr>
            <a:xfrm>
              <a:off x="3305250" y="23646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35ba99c1ba6_0_0"/>
            <p:cNvSpPr/>
            <p:nvPr/>
          </p:nvSpPr>
          <p:spPr>
            <a:xfrm>
              <a:off x="33060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35ba99c1ba6_0_0"/>
            <p:cNvSpPr/>
            <p:nvPr/>
          </p:nvSpPr>
          <p:spPr>
            <a:xfrm>
              <a:off x="330605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35ba99c1ba6_0_0"/>
            <p:cNvSpPr/>
            <p:nvPr/>
          </p:nvSpPr>
          <p:spPr>
            <a:xfrm>
              <a:off x="3306050"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35ba99c1ba6_0_0"/>
            <p:cNvSpPr/>
            <p:nvPr/>
          </p:nvSpPr>
          <p:spPr>
            <a:xfrm>
              <a:off x="33068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35ba99c1ba6_0_0"/>
            <p:cNvSpPr/>
            <p:nvPr/>
          </p:nvSpPr>
          <p:spPr>
            <a:xfrm>
              <a:off x="330685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35ba99c1ba6_0_0"/>
            <p:cNvSpPr/>
            <p:nvPr/>
          </p:nvSpPr>
          <p:spPr>
            <a:xfrm>
              <a:off x="3306850"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35ba99c1ba6_0_0"/>
            <p:cNvSpPr/>
            <p:nvPr/>
          </p:nvSpPr>
          <p:spPr>
            <a:xfrm>
              <a:off x="33076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35ba99c1ba6_0_0"/>
            <p:cNvSpPr/>
            <p:nvPr/>
          </p:nvSpPr>
          <p:spPr>
            <a:xfrm>
              <a:off x="330842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35ba99c1ba6_0_0"/>
            <p:cNvSpPr/>
            <p:nvPr/>
          </p:nvSpPr>
          <p:spPr>
            <a:xfrm>
              <a:off x="3308425"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35ba99c1ba6_0_0"/>
            <p:cNvSpPr/>
            <p:nvPr/>
          </p:nvSpPr>
          <p:spPr>
            <a:xfrm>
              <a:off x="3309225"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35ba99c1ba6_0_0"/>
            <p:cNvSpPr/>
            <p:nvPr/>
          </p:nvSpPr>
          <p:spPr>
            <a:xfrm>
              <a:off x="3309225" y="23646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35ba99c1ba6_0_0"/>
            <p:cNvSpPr/>
            <p:nvPr/>
          </p:nvSpPr>
          <p:spPr>
            <a:xfrm>
              <a:off x="33100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35ba99c1ba6_0_0"/>
            <p:cNvSpPr/>
            <p:nvPr/>
          </p:nvSpPr>
          <p:spPr>
            <a:xfrm>
              <a:off x="33100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35ba99c1ba6_0_0"/>
            <p:cNvSpPr/>
            <p:nvPr/>
          </p:nvSpPr>
          <p:spPr>
            <a:xfrm>
              <a:off x="3310000" y="23646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35ba99c1ba6_0_0"/>
            <p:cNvSpPr/>
            <p:nvPr/>
          </p:nvSpPr>
          <p:spPr>
            <a:xfrm>
              <a:off x="33108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35ba99c1ba6_0_0"/>
            <p:cNvSpPr/>
            <p:nvPr/>
          </p:nvSpPr>
          <p:spPr>
            <a:xfrm>
              <a:off x="3310800"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35ba99c1ba6_0_0"/>
            <p:cNvSpPr/>
            <p:nvPr/>
          </p:nvSpPr>
          <p:spPr>
            <a:xfrm>
              <a:off x="3310800" y="23646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35ba99c1ba6_0_0"/>
            <p:cNvSpPr/>
            <p:nvPr/>
          </p:nvSpPr>
          <p:spPr>
            <a:xfrm>
              <a:off x="3311600" y="23646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35ba99c1ba6_0_0"/>
            <p:cNvSpPr/>
            <p:nvPr/>
          </p:nvSpPr>
          <p:spPr>
            <a:xfrm>
              <a:off x="3312375" y="23646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35ba99c1ba6_0_0"/>
            <p:cNvSpPr/>
            <p:nvPr/>
          </p:nvSpPr>
          <p:spPr>
            <a:xfrm>
              <a:off x="3276750" y="2302875"/>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35ba99c1ba6_0_0"/>
            <p:cNvSpPr/>
            <p:nvPr/>
          </p:nvSpPr>
          <p:spPr>
            <a:xfrm>
              <a:off x="32775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35ba99c1ba6_0_0"/>
            <p:cNvSpPr/>
            <p:nvPr/>
          </p:nvSpPr>
          <p:spPr>
            <a:xfrm>
              <a:off x="32775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35ba99c1ba6_0_0"/>
            <p:cNvSpPr/>
            <p:nvPr/>
          </p:nvSpPr>
          <p:spPr>
            <a:xfrm>
              <a:off x="3277550"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35ba99c1ba6_0_0"/>
            <p:cNvSpPr/>
            <p:nvPr/>
          </p:nvSpPr>
          <p:spPr>
            <a:xfrm>
              <a:off x="327835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35ba99c1ba6_0_0"/>
            <p:cNvSpPr/>
            <p:nvPr/>
          </p:nvSpPr>
          <p:spPr>
            <a:xfrm>
              <a:off x="3278350"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35ba99c1ba6_0_0"/>
            <p:cNvSpPr/>
            <p:nvPr/>
          </p:nvSpPr>
          <p:spPr>
            <a:xfrm>
              <a:off x="32791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35ba99c1ba6_0_0"/>
            <p:cNvSpPr/>
            <p:nvPr/>
          </p:nvSpPr>
          <p:spPr>
            <a:xfrm>
              <a:off x="32791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35ba99c1ba6_0_0"/>
            <p:cNvSpPr/>
            <p:nvPr/>
          </p:nvSpPr>
          <p:spPr>
            <a:xfrm>
              <a:off x="3279125" y="2302875"/>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35ba99c1ba6_0_0"/>
            <p:cNvSpPr/>
            <p:nvPr/>
          </p:nvSpPr>
          <p:spPr>
            <a:xfrm>
              <a:off x="32799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35ba99c1ba6_0_0"/>
            <p:cNvSpPr/>
            <p:nvPr/>
          </p:nvSpPr>
          <p:spPr>
            <a:xfrm>
              <a:off x="327992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35ba99c1ba6_0_0"/>
            <p:cNvSpPr/>
            <p:nvPr/>
          </p:nvSpPr>
          <p:spPr>
            <a:xfrm>
              <a:off x="3279925"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35ba99c1ba6_0_0"/>
            <p:cNvSpPr/>
            <p:nvPr/>
          </p:nvSpPr>
          <p:spPr>
            <a:xfrm>
              <a:off x="3279925" y="2302875"/>
              <a:ext cx="825" cy="9525"/>
            </a:xfrm>
            <a:custGeom>
              <a:rect b="b" l="l" r="r" t="t"/>
              <a:pathLst>
                <a:path extrusionOk="0" h="381" w="33">
                  <a:moveTo>
                    <a:pt x="1" y="0"/>
                  </a:moveTo>
                  <a:lnTo>
                    <a:pt x="1"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35ba99c1ba6_0_0"/>
            <p:cNvSpPr/>
            <p:nvPr/>
          </p:nvSpPr>
          <p:spPr>
            <a:xfrm>
              <a:off x="32807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35ba99c1ba6_0_0"/>
            <p:cNvSpPr/>
            <p:nvPr/>
          </p:nvSpPr>
          <p:spPr>
            <a:xfrm>
              <a:off x="328072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35ba99c1ba6_0_0"/>
            <p:cNvSpPr/>
            <p:nvPr/>
          </p:nvSpPr>
          <p:spPr>
            <a:xfrm>
              <a:off x="3280725"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35ba99c1ba6_0_0"/>
            <p:cNvSpPr/>
            <p:nvPr/>
          </p:nvSpPr>
          <p:spPr>
            <a:xfrm>
              <a:off x="32815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35ba99c1ba6_0_0"/>
            <p:cNvSpPr/>
            <p:nvPr/>
          </p:nvSpPr>
          <p:spPr>
            <a:xfrm>
              <a:off x="32815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35ba99c1ba6_0_0"/>
            <p:cNvSpPr/>
            <p:nvPr/>
          </p:nvSpPr>
          <p:spPr>
            <a:xfrm>
              <a:off x="3281500" y="2302875"/>
              <a:ext cx="825" cy="9525"/>
            </a:xfrm>
            <a:custGeom>
              <a:rect b="b" l="l" r="r" t="t"/>
              <a:pathLst>
                <a:path extrusionOk="0" h="381" w="33">
                  <a:moveTo>
                    <a:pt x="1" y="0"/>
                  </a:moveTo>
                  <a:lnTo>
                    <a:pt x="1" y="380"/>
                  </a:lnTo>
                  <a:lnTo>
                    <a:pt x="33" y="380"/>
                  </a:lnTo>
                  <a:lnTo>
                    <a:pt x="33"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35ba99c1ba6_0_0"/>
            <p:cNvSpPr/>
            <p:nvPr/>
          </p:nvSpPr>
          <p:spPr>
            <a:xfrm>
              <a:off x="328230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35ba99c1ba6_0_0"/>
            <p:cNvSpPr/>
            <p:nvPr/>
          </p:nvSpPr>
          <p:spPr>
            <a:xfrm>
              <a:off x="3283100"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35ba99c1ba6_0_0"/>
            <p:cNvSpPr/>
            <p:nvPr/>
          </p:nvSpPr>
          <p:spPr>
            <a:xfrm>
              <a:off x="3283100"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35ba99c1ba6_0_0"/>
            <p:cNvSpPr/>
            <p:nvPr/>
          </p:nvSpPr>
          <p:spPr>
            <a:xfrm>
              <a:off x="32838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35ba99c1ba6_0_0"/>
            <p:cNvSpPr/>
            <p:nvPr/>
          </p:nvSpPr>
          <p:spPr>
            <a:xfrm>
              <a:off x="3284675"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35ba99c1ba6_0_0"/>
            <p:cNvSpPr/>
            <p:nvPr/>
          </p:nvSpPr>
          <p:spPr>
            <a:xfrm>
              <a:off x="3285475" y="2302875"/>
              <a:ext cx="25" cy="9525"/>
            </a:xfrm>
            <a:custGeom>
              <a:rect b="b" l="l" r="r" t="t"/>
              <a:pathLst>
                <a:path extrusionOk="0" h="381" w="1">
                  <a:moveTo>
                    <a:pt x="0" y="0"/>
                  </a:moveTo>
                  <a:lnTo>
                    <a:pt x="0" y="0"/>
                  </a:lnTo>
                  <a:lnTo>
                    <a:pt x="0" y="380"/>
                  </a:lnTo>
                  <a:lnTo>
                    <a:pt x="0"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35ba99c1ba6_0_0"/>
            <p:cNvSpPr/>
            <p:nvPr/>
          </p:nvSpPr>
          <p:spPr>
            <a:xfrm>
              <a:off x="3285475" y="2302875"/>
              <a:ext cx="800" cy="9525"/>
            </a:xfrm>
            <a:custGeom>
              <a:rect b="b" l="l" r="r" t="t"/>
              <a:pathLst>
                <a:path extrusionOk="0" h="381" w="32">
                  <a:moveTo>
                    <a:pt x="0" y="0"/>
                  </a:moveTo>
                  <a:lnTo>
                    <a:pt x="0" y="380"/>
                  </a:lnTo>
                  <a:lnTo>
                    <a:pt x="32" y="380"/>
                  </a:lnTo>
                  <a:lnTo>
                    <a:pt x="3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35ba99c1ba6_0_0"/>
            <p:cNvSpPr/>
            <p:nvPr/>
          </p:nvSpPr>
          <p:spPr>
            <a:xfrm>
              <a:off x="3286250" y="2302875"/>
              <a:ext cx="25" cy="9525"/>
            </a:xfrm>
            <a:custGeom>
              <a:rect b="b" l="l" r="r" t="t"/>
              <a:pathLst>
                <a:path extrusionOk="0" h="381" w="1">
                  <a:moveTo>
                    <a:pt x="1" y="0"/>
                  </a:moveTo>
                  <a:lnTo>
                    <a:pt x="1" y="0"/>
                  </a:lnTo>
                  <a:lnTo>
                    <a:pt x="1" y="380"/>
                  </a:lnTo>
                  <a:lnTo>
                    <a:pt x="1" y="38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35ba99c1ba6_0_0"/>
            <p:cNvSpPr/>
            <p:nvPr/>
          </p:nvSpPr>
          <p:spPr>
            <a:xfrm>
              <a:off x="3302100"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35ba99c1ba6_0_0"/>
            <p:cNvSpPr/>
            <p:nvPr/>
          </p:nvSpPr>
          <p:spPr>
            <a:xfrm>
              <a:off x="33028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35ba99c1ba6_0_0"/>
            <p:cNvSpPr/>
            <p:nvPr/>
          </p:nvSpPr>
          <p:spPr>
            <a:xfrm>
              <a:off x="3302875" y="22403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35ba99c1ba6_0_0"/>
            <p:cNvSpPr/>
            <p:nvPr/>
          </p:nvSpPr>
          <p:spPr>
            <a:xfrm>
              <a:off x="33036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35ba99c1ba6_0_0"/>
            <p:cNvSpPr/>
            <p:nvPr/>
          </p:nvSpPr>
          <p:spPr>
            <a:xfrm>
              <a:off x="3303675"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35ba99c1ba6_0_0"/>
            <p:cNvSpPr/>
            <p:nvPr/>
          </p:nvSpPr>
          <p:spPr>
            <a:xfrm>
              <a:off x="330447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35ba99c1ba6_0_0"/>
            <p:cNvSpPr/>
            <p:nvPr/>
          </p:nvSpPr>
          <p:spPr>
            <a:xfrm>
              <a:off x="33052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35ba99c1ba6_0_0"/>
            <p:cNvSpPr/>
            <p:nvPr/>
          </p:nvSpPr>
          <p:spPr>
            <a:xfrm>
              <a:off x="33052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35ba99c1ba6_0_0"/>
            <p:cNvSpPr/>
            <p:nvPr/>
          </p:nvSpPr>
          <p:spPr>
            <a:xfrm>
              <a:off x="3305250" y="22403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35ba99c1ba6_0_0"/>
            <p:cNvSpPr/>
            <p:nvPr/>
          </p:nvSpPr>
          <p:spPr>
            <a:xfrm>
              <a:off x="3305250" y="22403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35ba99c1ba6_0_0"/>
            <p:cNvSpPr/>
            <p:nvPr/>
          </p:nvSpPr>
          <p:spPr>
            <a:xfrm>
              <a:off x="33060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35ba99c1ba6_0_0"/>
            <p:cNvSpPr/>
            <p:nvPr/>
          </p:nvSpPr>
          <p:spPr>
            <a:xfrm>
              <a:off x="330605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35ba99c1ba6_0_0"/>
            <p:cNvSpPr/>
            <p:nvPr/>
          </p:nvSpPr>
          <p:spPr>
            <a:xfrm>
              <a:off x="3306050"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35ba99c1ba6_0_0"/>
            <p:cNvSpPr/>
            <p:nvPr/>
          </p:nvSpPr>
          <p:spPr>
            <a:xfrm>
              <a:off x="33068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35ba99c1ba6_0_0"/>
            <p:cNvSpPr/>
            <p:nvPr/>
          </p:nvSpPr>
          <p:spPr>
            <a:xfrm>
              <a:off x="330685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35ba99c1ba6_0_0"/>
            <p:cNvSpPr/>
            <p:nvPr/>
          </p:nvSpPr>
          <p:spPr>
            <a:xfrm>
              <a:off x="3306850"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35ba99c1ba6_0_0"/>
            <p:cNvSpPr/>
            <p:nvPr/>
          </p:nvSpPr>
          <p:spPr>
            <a:xfrm>
              <a:off x="33076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35ba99c1ba6_0_0"/>
            <p:cNvSpPr/>
            <p:nvPr/>
          </p:nvSpPr>
          <p:spPr>
            <a:xfrm>
              <a:off x="330842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35ba99c1ba6_0_0"/>
            <p:cNvSpPr/>
            <p:nvPr/>
          </p:nvSpPr>
          <p:spPr>
            <a:xfrm>
              <a:off x="3308425"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35ba99c1ba6_0_0"/>
            <p:cNvSpPr/>
            <p:nvPr/>
          </p:nvSpPr>
          <p:spPr>
            <a:xfrm>
              <a:off x="3309225"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35ba99c1ba6_0_0"/>
            <p:cNvSpPr/>
            <p:nvPr/>
          </p:nvSpPr>
          <p:spPr>
            <a:xfrm>
              <a:off x="3309225" y="2240325"/>
              <a:ext cx="800" cy="10325"/>
            </a:xfrm>
            <a:custGeom>
              <a:rect b="b" l="l" r="r" t="t"/>
              <a:pathLst>
                <a:path extrusionOk="0" h="413" w="32">
                  <a:moveTo>
                    <a:pt x="0" y="1"/>
                  </a:moveTo>
                  <a:lnTo>
                    <a:pt x="0"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35ba99c1ba6_0_0"/>
            <p:cNvSpPr/>
            <p:nvPr/>
          </p:nvSpPr>
          <p:spPr>
            <a:xfrm>
              <a:off x="33100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35ba99c1ba6_0_0"/>
            <p:cNvSpPr/>
            <p:nvPr/>
          </p:nvSpPr>
          <p:spPr>
            <a:xfrm>
              <a:off x="33100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35ba99c1ba6_0_0"/>
            <p:cNvSpPr/>
            <p:nvPr/>
          </p:nvSpPr>
          <p:spPr>
            <a:xfrm>
              <a:off x="3310000" y="2240325"/>
              <a:ext cx="825" cy="10325"/>
            </a:xfrm>
            <a:custGeom>
              <a:rect b="b" l="l" r="r" t="t"/>
              <a:pathLst>
                <a:path extrusionOk="0" h="413" w="33">
                  <a:moveTo>
                    <a:pt x="1" y="1"/>
                  </a:moveTo>
                  <a:lnTo>
                    <a:pt x="1" y="412"/>
                  </a:lnTo>
                  <a:lnTo>
                    <a:pt x="33" y="412"/>
                  </a:lnTo>
                  <a:lnTo>
                    <a:pt x="3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35ba99c1ba6_0_0"/>
            <p:cNvSpPr/>
            <p:nvPr/>
          </p:nvSpPr>
          <p:spPr>
            <a:xfrm>
              <a:off x="33108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35ba99c1ba6_0_0"/>
            <p:cNvSpPr/>
            <p:nvPr/>
          </p:nvSpPr>
          <p:spPr>
            <a:xfrm>
              <a:off x="3310800"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35ba99c1ba6_0_0"/>
            <p:cNvSpPr/>
            <p:nvPr/>
          </p:nvSpPr>
          <p:spPr>
            <a:xfrm>
              <a:off x="3310800" y="2240325"/>
              <a:ext cx="825" cy="10325"/>
            </a:xfrm>
            <a:custGeom>
              <a:rect b="b" l="l" r="r" t="t"/>
              <a:pathLst>
                <a:path extrusionOk="0" h="413" w="33">
                  <a:moveTo>
                    <a:pt x="1" y="1"/>
                  </a:moveTo>
                  <a:lnTo>
                    <a:pt x="1" y="412"/>
                  </a:lnTo>
                  <a:lnTo>
                    <a:pt x="32" y="412"/>
                  </a:lnTo>
                  <a:lnTo>
                    <a:pt x="32"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35ba99c1ba6_0_0"/>
            <p:cNvSpPr/>
            <p:nvPr/>
          </p:nvSpPr>
          <p:spPr>
            <a:xfrm>
              <a:off x="3311600" y="2240325"/>
              <a:ext cx="25" cy="10325"/>
            </a:xfrm>
            <a:custGeom>
              <a:rect b="b" l="l" r="r" t="t"/>
              <a:pathLst>
                <a:path extrusionOk="0" h="413" w="1">
                  <a:moveTo>
                    <a:pt x="0" y="1"/>
                  </a:moveTo>
                  <a:lnTo>
                    <a:pt x="0" y="1"/>
                  </a:lnTo>
                  <a:lnTo>
                    <a:pt x="0" y="412"/>
                  </a:lnTo>
                  <a:lnTo>
                    <a:pt x="0"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35ba99c1ba6_0_0"/>
            <p:cNvSpPr/>
            <p:nvPr/>
          </p:nvSpPr>
          <p:spPr>
            <a:xfrm>
              <a:off x="3312375" y="2240325"/>
              <a:ext cx="25" cy="10325"/>
            </a:xfrm>
            <a:custGeom>
              <a:rect b="b" l="l" r="r" t="t"/>
              <a:pathLst>
                <a:path extrusionOk="0" h="413" w="1">
                  <a:moveTo>
                    <a:pt x="1" y="1"/>
                  </a:moveTo>
                  <a:lnTo>
                    <a:pt x="1" y="1"/>
                  </a:lnTo>
                  <a:lnTo>
                    <a:pt x="1" y="412"/>
                  </a:lnTo>
                  <a:lnTo>
                    <a:pt x="1" y="412"/>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35ba99c1ba6_0_0"/>
            <p:cNvSpPr/>
            <p:nvPr/>
          </p:nvSpPr>
          <p:spPr>
            <a:xfrm>
              <a:off x="3256975" y="2195200"/>
              <a:ext cx="224875" cy="224875"/>
            </a:xfrm>
            <a:custGeom>
              <a:rect b="b" l="l" r="r" t="t"/>
              <a:pathLst>
                <a:path extrusionOk="0" fill="none" h="8995" w="8995">
                  <a:moveTo>
                    <a:pt x="4814" y="8994"/>
                  </a:moveTo>
                  <a:lnTo>
                    <a:pt x="4212" y="8994"/>
                  </a:lnTo>
                  <a:cubicBezTo>
                    <a:pt x="3959" y="8994"/>
                    <a:pt x="3769" y="8804"/>
                    <a:pt x="3769" y="8551"/>
                  </a:cubicBezTo>
                  <a:lnTo>
                    <a:pt x="3769" y="7759"/>
                  </a:lnTo>
                  <a:cubicBezTo>
                    <a:pt x="3389" y="7696"/>
                    <a:pt x="3040" y="7538"/>
                    <a:pt x="2724" y="7348"/>
                  </a:cubicBezTo>
                  <a:lnTo>
                    <a:pt x="2154" y="7886"/>
                  </a:lnTo>
                  <a:cubicBezTo>
                    <a:pt x="1995" y="8076"/>
                    <a:pt x="1710" y="8076"/>
                    <a:pt x="1520" y="7886"/>
                  </a:cubicBezTo>
                  <a:lnTo>
                    <a:pt x="1109" y="7474"/>
                  </a:lnTo>
                  <a:cubicBezTo>
                    <a:pt x="950" y="7316"/>
                    <a:pt x="950" y="7031"/>
                    <a:pt x="1109" y="6841"/>
                  </a:cubicBezTo>
                  <a:lnTo>
                    <a:pt x="1679" y="6303"/>
                  </a:lnTo>
                  <a:cubicBezTo>
                    <a:pt x="1489" y="5986"/>
                    <a:pt x="1330" y="5606"/>
                    <a:pt x="1235" y="5226"/>
                  </a:cubicBezTo>
                  <a:lnTo>
                    <a:pt x="444" y="5226"/>
                  </a:lnTo>
                  <a:cubicBezTo>
                    <a:pt x="190" y="5226"/>
                    <a:pt x="0" y="5036"/>
                    <a:pt x="0" y="4782"/>
                  </a:cubicBezTo>
                  <a:lnTo>
                    <a:pt x="0" y="4212"/>
                  </a:lnTo>
                  <a:cubicBezTo>
                    <a:pt x="0" y="3959"/>
                    <a:pt x="190" y="3769"/>
                    <a:pt x="444" y="3769"/>
                  </a:cubicBezTo>
                  <a:lnTo>
                    <a:pt x="1235" y="3769"/>
                  </a:lnTo>
                  <a:cubicBezTo>
                    <a:pt x="1330" y="3389"/>
                    <a:pt x="1457" y="3041"/>
                    <a:pt x="1679" y="2724"/>
                  </a:cubicBezTo>
                  <a:lnTo>
                    <a:pt x="1109" y="2154"/>
                  </a:lnTo>
                  <a:cubicBezTo>
                    <a:pt x="950" y="1996"/>
                    <a:pt x="950" y="1711"/>
                    <a:pt x="1109" y="1521"/>
                  </a:cubicBezTo>
                  <a:lnTo>
                    <a:pt x="1520" y="1109"/>
                  </a:lnTo>
                  <a:cubicBezTo>
                    <a:pt x="1710" y="951"/>
                    <a:pt x="1995" y="951"/>
                    <a:pt x="2154" y="1109"/>
                  </a:cubicBezTo>
                  <a:lnTo>
                    <a:pt x="2724" y="1679"/>
                  </a:lnTo>
                  <a:cubicBezTo>
                    <a:pt x="3040" y="1457"/>
                    <a:pt x="3389" y="1331"/>
                    <a:pt x="3769" y="1236"/>
                  </a:cubicBezTo>
                  <a:lnTo>
                    <a:pt x="3769" y="444"/>
                  </a:lnTo>
                  <a:cubicBezTo>
                    <a:pt x="3769" y="190"/>
                    <a:pt x="3959" y="0"/>
                    <a:pt x="4212" y="0"/>
                  </a:cubicBezTo>
                  <a:lnTo>
                    <a:pt x="4814" y="0"/>
                  </a:lnTo>
                  <a:cubicBezTo>
                    <a:pt x="5036" y="0"/>
                    <a:pt x="5257" y="190"/>
                    <a:pt x="5257" y="444"/>
                  </a:cubicBezTo>
                  <a:lnTo>
                    <a:pt x="5257" y="1236"/>
                  </a:lnTo>
                  <a:cubicBezTo>
                    <a:pt x="5606" y="1331"/>
                    <a:pt x="5986" y="1457"/>
                    <a:pt x="6302" y="1679"/>
                  </a:cubicBezTo>
                  <a:lnTo>
                    <a:pt x="6872" y="1109"/>
                  </a:lnTo>
                  <a:cubicBezTo>
                    <a:pt x="7031" y="951"/>
                    <a:pt x="7316" y="951"/>
                    <a:pt x="7474" y="1109"/>
                  </a:cubicBezTo>
                  <a:lnTo>
                    <a:pt x="7886" y="1521"/>
                  </a:lnTo>
                  <a:cubicBezTo>
                    <a:pt x="8076" y="1711"/>
                    <a:pt x="8076" y="1996"/>
                    <a:pt x="7886" y="2154"/>
                  </a:cubicBezTo>
                  <a:lnTo>
                    <a:pt x="7347" y="2724"/>
                  </a:lnTo>
                  <a:cubicBezTo>
                    <a:pt x="7537" y="3041"/>
                    <a:pt x="7696" y="3389"/>
                    <a:pt x="7759" y="3769"/>
                  </a:cubicBezTo>
                  <a:lnTo>
                    <a:pt x="8551" y="3769"/>
                  </a:lnTo>
                  <a:cubicBezTo>
                    <a:pt x="8804" y="3769"/>
                    <a:pt x="8994" y="3959"/>
                    <a:pt x="8994" y="4212"/>
                  </a:cubicBezTo>
                  <a:lnTo>
                    <a:pt x="8994" y="4782"/>
                  </a:lnTo>
                  <a:cubicBezTo>
                    <a:pt x="8994" y="5036"/>
                    <a:pt x="8804" y="5226"/>
                    <a:pt x="8551" y="5226"/>
                  </a:cubicBezTo>
                  <a:lnTo>
                    <a:pt x="7759" y="5226"/>
                  </a:lnTo>
                  <a:cubicBezTo>
                    <a:pt x="7696" y="5606"/>
                    <a:pt x="7537" y="5954"/>
                    <a:pt x="7347" y="6303"/>
                  </a:cubicBezTo>
                  <a:lnTo>
                    <a:pt x="7886" y="6841"/>
                  </a:lnTo>
                  <a:cubicBezTo>
                    <a:pt x="8076" y="7031"/>
                    <a:pt x="8076" y="7316"/>
                    <a:pt x="7886" y="7474"/>
                  </a:cubicBezTo>
                  <a:lnTo>
                    <a:pt x="7474" y="7886"/>
                  </a:lnTo>
                  <a:cubicBezTo>
                    <a:pt x="7316" y="8076"/>
                    <a:pt x="7031" y="8076"/>
                    <a:pt x="6872" y="7886"/>
                  </a:cubicBezTo>
                  <a:lnTo>
                    <a:pt x="6302" y="7348"/>
                  </a:lnTo>
                  <a:cubicBezTo>
                    <a:pt x="5986" y="7538"/>
                    <a:pt x="5606" y="7696"/>
                    <a:pt x="5257" y="7759"/>
                  </a:cubicBezTo>
                  <a:lnTo>
                    <a:pt x="5257" y="8551"/>
                  </a:lnTo>
                  <a:cubicBezTo>
                    <a:pt x="5226" y="8804"/>
                    <a:pt x="5036" y="8994"/>
                    <a:pt x="4814" y="8994"/>
                  </a:cubicBezTo>
                  <a:close/>
                  <a:moveTo>
                    <a:pt x="2692" y="6904"/>
                  </a:moveTo>
                  <a:lnTo>
                    <a:pt x="2787" y="6999"/>
                  </a:lnTo>
                  <a:cubicBezTo>
                    <a:pt x="3135" y="7253"/>
                    <a:pt x="3547" y="7411"/>
                    <a:pt x="3959" y="7474"/>
                  </a:cubicBezTo>
                  <a:lnTo>
                    <a:pt x="4085" y="7506"/>
                  </a:lnTo>
                  <a:lnTo>
                    <a:pt x="4085" y="8551"/>
                  </a:lnTo>
                  <a:cubicBezTo>
                    <a:pt x="4085" y="8614"/>
                    <a:pt x="4149" y="8678"/>
                    <a:pt x="4212" y="8678"/>
                  </a:cubicBezTo>
                  <a:lnTo>
                    <a:pt x="4814" y="8678"/>
                  </a:lnTo>
                  <a:cubicBezTo>
                    <a:pt x="4877" y="8678"/>
                    <a:pt x="4941" y="8614"/>
                    <a:pt x="4941" y="8551"/>
                  </a:cubicBezTo>
                  <a:lnTo>
                    <a:pt x="4941" y="7506"/>
                  </a:lnTo>
                  <a:lnTo>
                    <a:pt x="5067" y="7474"/>
                  </a:lnTo>
                  <a:cubicBezTo>
                    <a:pt x="5479" y="7411"/>
                    <a:pt x="5891" y="7221"/>
                    <a:pt x="6239" y="6999"/>
                  </a:cubicBezTo>
                  <a:lnTo>
                    <a:pt x="6334" y="6904"/>
                  </a:lnTo>
                  <a:lnTo>
                    <a:pt x="7094" y="7664"/>
                  </a:lnTo>
                  <a:cubicBezTo>
                    <a:pt x="7126" y="7728"/>
                    <a:pt x="7221" y="7728"/>
                    <a:pt x="7252" y="7664"/>
                  </a:cubicBezTo>
                  <a:lnTo>
                    <a:pt x="7664" y="7253"/>
                  </a:lnTo>
                  <a:cubicBezTo>
                    <a:pt x="7727" y="7221"/>
                    <a:pt x="7727" y="7126"/>
                    <a:pt x="7664" y="7094"/>
                  </a:cubicBezTo>
                  <a:lnTo>
                    <a:pt x="6936" y="6334"/>
                  </a:lnTo>
                  <a:lnTo>
                    <a:pt x="6999" y="6239"/>
                  </a:lnTo>
                  <a:cubicBezTo>
                    <a:pt x="7252" y="5859"/>
                    <a:pt x="7411" y="5479"/>
                    <a:pt x="7474" y="5036"/>
                  </a:cubicBezTo>
                  <a:lnTo>
                    <a:pt x="7506" y="4909"/>
                  </a:lnTo>
                  <a:lnTo>
                    <a:pt x="8551" y="4909"/>
                  </a:lnTo>
                  <a:cubicBezTo>
                    <a:pt x="8646" y="4909"/>
                    <a:pt x="8677" y="4877"/>
                    <a:pt x="8677" y="4782"/>
                  </a:cubicBezTo>
                  <a:lnTo>
                    <a:pt x="8677" y="4212"/>
                  </a:lnTo>
                  <a:cubicBezTo>
                    <a:pt x="8677" y="4149"/>
                    <a:pt x="8646" y="4086"/>
                    <a:pt x="8551" y="4086"/>
                  </a:cubicBezTo>
                  <a:lnTo>
                    <a:pt x="7506" y="4086"/>
                  </a:lnTo>
                  <a:lnTo>
                    <a:pt x="7474" y="3959"/>
                  </a:lnTo>
                  <a:cubicBezTo>
                    <a:pt x="7411" y="3547"/>
                    <a:pt x="7252" y="3136"/>
                    <a:pt x="6999" y="2787"/>
                  </a:cubicBezTo>
                  <a:lnTo>
                    <a:pt x="6936" y="2661"/>
                  </a:lnTo>
                  <a:lnTo>
                    <a:pt x="7664" y="1932"/>
                  </a:lnTo>
                  <a:cubicBezTo>
                    <a:pt x="7727" y="1869"/>
                    <a:pt x="7727" y="1806"/>
                    <a:pt x="7664" y="1742"/>
                  </a:cubicBezTo>
                  <a:lnTo>
                    <a:pt x="7252" y="1331"/>
                  </a:lnTo>
                  <a:cubicBezTo>
                    <a:pt x="7221" y="1299"/>
                    <a:pt x="7126" y="1299"/>
                    <a:pt x="7094" y="1331"/>
                  </a:cubicBezTo>
                  <a:lnTo>
                    <a:pt x="6334" y="2091"/>
                  </a:lnTo>
                  <a:lnTo>
                    <a:pt x="6239" y="2027"/>
                  </a:lnTo>
                  <a:cubicBezTo>
                    <a:pt x="5859" y="1774"/>
                    <a:pt x="5479" y="1616"/>
                    <a:pt x="5036" y="1521"/>
                  </a:cubicBezTo>
                  <a:lnTo>
                    <a:pt x="4909" y="1489"/>
                  </a:lnTo>
                  <a:lnTo>
                    <a:pt x="4909" y="444"/>
                  </a:lnTo>
                  <a:cubicBezTo>
                    <a:pt x="4909" y="381"/>
                    <a:pt x="4877" y="317"/>
                    <a:pt x="4782" y="317"/>
                  </a:cubicBezTo>
                  <a:lnTo>
                    <a:pt x="4212" y="317"/>
                  </a:lnTo>
                  <a:cubicBezTo>
                    <a:pt x="4149" y="317"/>
                    <a:pt x="4085" y="381"/>
                    <a:pt x="4085" y="444"/>
                  </a:cubicBezTo>
                  <a:lnTo>
                    <a:pt x="4085" y="1489"/>
                  </a:lnTo>
                  <a:lnTo>
                    <a:pt x="3959" y="1521"/>
                  </a:lnTo>
                  <a:cubicBezTo>
                    <a:pt x="3547" y="1616"/>
                    <a:pt x="3135" y="1774"/>
                    <a:pt x="2787" y="2027"/>
                  </a:cubicBezTo>
                  <a:lnTo>
                    <a:pt x="2660" y="2091"/>
                  </a:lnTo>
                  <a:lnTo>
                    <a:pt x="1932" y="1331"/>
                  </a:lnTo>
                  <a:cubicBezTo>
                    <a:pt x="1869" y="1299"/>
                    <a:pt x="1805" y="1299"/>
                    <a:pt x="1742" y="1331"/>
                  </a:cubicBezTo>
                  <a:lnTo>
                    <a:pt x="1330" y="1742"/>
                  </a:lnTo>
                  <a:cubicBezTo>
                    <a:pt x="1299" y="1806"/>
                    <a:pt x="1299" y="1869"/>
                    <a:pt x="1330" y="1932"/>
                  </a:cubicBezTo>
                  <a:lnTo>
                    <a:pt x="2090" y="2661"/>
                  </a:lnTo>
                  <a:lnTo>
                    <a:pt x="2027" y="2787"/>
                  </a:lnTo>
                  <a:cubicBezTo>
                    <a:pt x="1774" y="3136"/>
                    <a:pt x="1615" y="3547"/>
                    <a:pt x="1520" y="3959"/>
                  </a:cubicBezTo>
                  <a:lnTo>
                    <a:pt x="1520" y="4086"/>
                  </a:lnTo>
                  <a:lnTo>
                    <a:pt x="444" y="4086"/>
                  </a:lnTo>
                  <a:cubicBezTo>
                    <a:pt x="380" y="4086"/>
                    <a:pt x="317" y="4149"/>
                    <a:pt x="317" y="4212"/>
                  </a:cubicBezTo>
                  <a:lnTo>
                    <a:pt x="317" y="4782"/>
                  </a:lnTo>
                  <a:cubicBezTo>
                    <a:pt x="317" y="4846"/>
                    <a:pt x="380" y="4909"/>
                    <a:pt x="444" y="4909"/>
                  </a:cubicBezTo>
                  <a:lnTo>
                    <a:pt x="1520" y="4909"/>
                  </a:lnTo>
                  <a:lnTo>
                    <a:pt x="1520" y="5036"/>
                  </a:lnTo>
                  <a:cubicBezTo>
                    <a:pt x="1615" y="5479"/>
                    <a:pt x="1774" y="5859"/>
                    <a:pt x="2027" y="6239"/>
                  </a:cubicBezTo>
                  <a:lnTo>
                    <a:pt x="2090" y="6334"/>
                  </a:lnTo>
                  <a:lnTo>
                    <a:pt x="1330" y="7094"/>
                  </a:lnTo>
                  <a:cubicBezTo>
                    <a:pt x="1299" y="7126"/>
                    <a:pt x="1299" y="7221"/>
                    <a:pt x="1330" y="7253"/>
                  </a:cubicBezTo>
                  <a:lnTo>
                    <a:pt x="1742" y="7664"/>
                  </a:lnTo>
                  <a:cubicBezTo>
                    <a:pt x="1805" y="7728"/>
                    <a:pt x="1869" y="7728"/>
                    <a:pt x="1932" y="7664"/>
                  </a:cubicBezTo>
                  <a:close/>
                  <a:moveTo>
                    <a:pt x="4497" y="6651"/>
                  </a:moveTo>
                  <a:cubicBezTo>
                    <a:pt x="3325" y="6651"/>
                    <a:pt x="2375" y="5669"/>
                    <a:pt x="2375" y="4497"/>
                  </a:cubicBezTo>
                  <a:cubicBezTo>
                    <a:pt x="2375" y="3326"/>
                    <a:pt x="3325" y="2376"/>
                    <a:pt x="4497" y="2376"/>
                  </a:cubicBezTo>
                  <a:cubicBezTo>
                    <a:pt x="5701" y="2376"/>
                    <a:pt x="6651" y="3326"/>
                    <a:pt x="6651" y="4497"/>
                  </a:cubicBezTo>
                  <a:cubicBezTo>
                    <a:pt x="6651" y="5669"/>
                    <a:pt x="5701" y="6651"/>
                    <a:pt x="4497" y="6651"/>
                  </a:cubicBezTo>
                  <a:close/>
                  <a:moveTo>
                    <a:pt x="4497" y="2692"/>
                  </a:moveTo>
                  <a:cubicBezTo>
                    <a:pt x="3515" y="2692"/>
                    <a:pt x="2692" y="3516"/>
                    <a:pt x="2692" y="4497"/>
                  </a:cubicBezTo>
                  <a:cubicBezTo>
                    <a:pt x="2692" y="5511"/>
                    <a:pt x="3515" y="6334"/>
                    <a:pt x="4497" y="6334"/>
                  </a:cubicBezTo>
                  <a:cubicBezTo>
                    <a:pt x="5511" y="6334"/>
                    <a:pt x="6334" y="5511"/>
                    <a:pt x="6334" y="4497"/>
                  </a:cubicBezTo>
                  <a:cubicBezTo>
                    <a:pt x="6334" y="3516"/>
                    <a:pt x="5511" y="2692"/>
                    <a:pt x="4497" y="2692"/>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35ba99c1ba6_0_0"/>
            <p:cNvSpPr/>
            <p:nvPr/>
          </p:nvSpPr>
          <p:spPr>
            <a:xfrm>
              <a:off x="3365425" y="2215000"/>
              <a:ext cx="25" cy="9525"/>
            </a:xfrm>
            <a:custGeom>
              <a:rect b="b" l="l" r="r" t="t"/>
              <a:pathLst>
                <a:path extrusionOk="0" fill="none" h="381" w="1">
                  <a:moveTo>
                    <a:pt x="1" y="0"/>
                  </a:move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35ba99c1ba6_0_0"/>
            <p:cNvSpPr/>
            <p:nvPr/>
          </p:nvSpPr>
          <p:spPr>
            <a:xfrm>
              <a:off x="336542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35ba99c1ba6_0_0"/>
            <p:cNvSpPr/>
            <p:nvPr/>
          </p:nvSpPr>
          <p:spPr>
            <a:xfrm>
              <a:off x="336542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35ba99c1ba6_0_0"/>
            <p:cNvSpPr/>
            <p:nvPr/>
          </p:nvSpPr>
          <p:spPr>
            <a:xfrm>
              <a:off x="336542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35ba99c1ba6_0_0"/>
            <p:cNvSpPr/>
            <p:nvPr/>
          </p:nvSpPr>
          <p:spPr>
            <a:xfrm>
              <a:off x="33662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35ba99c1ba6_0_0"/>
            <p:cNvSpPr/>
            <p:nvPr/>
          </p:nvSpPr>
          <p:spPr>
            <a:xfrm>
              <a:off x="33662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35ba99c1ba6_0_0"/>
            <p:cNvSpPr/>
            <p:nvPr/>
          </p:nvSpPr>
          <p:spPr>
            <a:xfrm>
              <a:off x="33662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35ba99c1ba6_0_0"/>
            <p:cNvSpPr/>
            <p:nvPr/>
          </p:nvSpPr>
          <p:spPr>
            <a:xfrm>
              <a:off x="3366225" y="2215000"/>
              <a:ext cx="825" cy="9525"/>
            </a:xfrm>
            <a:custGeom>
              <a:rect b="b" l="l" r="r" t="t"/>
              <a:pathLst>
                <a:path extrusionOk="0" fill="none" h="381" w="33">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35ba99c1ba6_0_0"/>
            <p:cNvSpPr/>
            <p:nvPr/>
          </p:nvSpPr>
          <p:spPr>
            <a:xfrm>
              <a:off x="33670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35ba99c1ba6_0_0"/>
            <p:cNvSpPr/>
            <p:nvPr/>
          </p:nvSpPr>
          <p:spPr>
            <a:xfrm>
              <a:off x="33670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35ba99c1ba6_0_0"/>
            <p:cNvSpPr/>
            <p:nvPr/>
          </p:nvSpPr>
          <p:spPr>
            <a:xfrm>
              <a:off x="336702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35ba99c1ba6_0_0"/>
            <p:cNvSpPr/>
            <p:nvPr/>
          </p:nvSpPr>
          <p:spPr>
            <a:xfrm>
              <a:off x="336780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35ba99c1ba6_0_0"/>
            <p:cNvSpPr/>
            <p:nvPr/>
          </p:nvSpPr>
          <p:spPr>
            <a:xfrm>
              <a:off x="336780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35ba99c1ba6_0_0"/>
            <p:cNvSpPr/>
            <p:nvPr/>
          </p:nvSpPr>
          <p:spPr>
            <a:xfrm>
              <a:off x="336780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35ba99c1ba6_0_0"/>
            <p:cNvSpPr/>
            <p:nvPr/>
          </p:nvSpPr>
          <p:spPr>
            <a:xfrm>
              <a:off x="3367800" y="2215000"/>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35ba99c1ba6_0_0"/>
            <p:cNvSpPr/>
            <p:nvPr/>
          </p:nvSpPr>
          <p:spPr>
            <a:xfrm>
              <a:off x="336860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35ba99c1ba6_0_0"/>
            <p:cNvSpPr/>
            <p:nvPr/>
          </p:nvSpPr>
          <p:spPr>
            <a:xfrm>
              <a:off x="336860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35ba99c1ba6_0_0"/>
            <p:cNvSpPr/>
            <p:nvPr/>
          </p:nvSpPr>
          <p:spPr>
            <a:xfrm>
              <a:off x="3368600" y="2215000"/>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35ba99c1ba6_0_0"/>
            <p:cNvSpPr/>
            <p:nvPr/>
          </p:nvSpPr>
          <p:spPr>
            <a:xfrm>
              <a:off x="3369400"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35ba99c1ba6_0_0"/>
            <p:cNvSpPr/>
            <p:nvPr/>
          </p:nvSpPr>
          <p:spPr>
            <a:xfrm>
              <a:off x="3369400"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35ba99c1ba6_0_0"/>
            <p:cNvSpPr/>
            <p:nvPr/>
          </p:nvSpPr>
          <p:spPr>
            <a:xfrm>
              <a:off x="3369400" y="2215000"/>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35ba99c1ba6_0_0"/>
            <p:cNvSpPr/>
            <p:nvPr/>
          </p:nvSpPr>
          <p:spPr>
            <a:xfrm>
              <a:off x="33701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35ba99c1ba6_0_0"/>
            <p:cNvSpPr/>
            <p:nvPr/>
          </p:nvSpPr>
          <p:spPr>
            <a:xfrm>
              <a:off x="33701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35ba99c1ba6_0_0"/>
            <p:cNvSpPr/>
            <p:nvPr/>
          </p:nvSpPr>
          <p:spPr>
            <a:xfrm>
              <a:off x="33701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35ba99c1ba6_0_0"/>
            <p:cNvSpPr/>
            <p:nvPr/>
          </p:nvSpPr>
          <p:spPr>
            <a:xfrm>
              <a:off x="3370175" y="2215000"/>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35ba99c1ba6_0_0"/>
            <p:cNvSpPr/>
            <p:nvPr/>
          </p:nvSpPr>
          <p:spPr>
            <a:xfrm>
              <a:off x="33709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35ba99c1ba6_0_0"/>
            <p:cNvSpPr/>
            <p:nvPr/>
          </p:nvSpPr>
          <p:spPr>
            <a:xfrm>
              <a:off x="33709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35ba99c1ba6_0_0"/>
            <p:cNvSpPr/>
            <p:nvPr/>
          </p:nvSpPr>
          <p:spPr>
            <a:xfrm>
              <a:off x="3370975"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35ba99c1ba6_0_0"/>
            <p:cNvSpPr/>
            <p:nvPr/>
          </p:nvSpPr>
          <p:spPr>
            <a:xfrm>
              <a:off x="337177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35ba99c1ba6_0_0"/>
            <p:cNvSpPr/>
            <p:nvPr/>
          </p:nvSpPr>
          <p:spPr>
            <a:xfrm>
              <a:off x="337177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35ba99c1ba6_0_0"/>
            <p:cNvSpPr/>
            <p:nvPr/>
          </p:nvSpPr>
          <p:spPr>
            <a:xfrm>
              <a:off x="3371775"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35ba99c1ba6_0_0"/>
            <p:cNvSpPr/>
            <p:nvPr/>
          </p:nvSpPr>
          <p:spPr>
            <a:xfrm>
              <a:off x="3371775" y="2215000"/>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35ba99c1ba6_0_0"/>
            <p:cNvSpPr/>
            <p:nvPr/>
          </p:nvSpPr>
          <p:spPr>
            <a:xfrm>
              <a:off x="337255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35ba99c1ba6_0_0"/>
            <p:cNvSpPr/>
            <p:nvPr/>
          </p:nvSpPr>
          <p:spPr>
            <a:xfrm>
              <a:off x="337255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35ba99c1ba6_0_0"/>
            <p:cNvSpPr/>
            <p:nvPr/>
          </p:nvSpPr>
          <p:spPr>
            <a:xfrm>
              <a:off x="3372550" y="2215000"/>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35ba99c1ba6_0_0"/>
            <p:cNvSpPr/>
            <p:nvPr/>
          </p:nvSpPr>
          <p:spPr>
            <a:xfrm>
              <a:off x="337335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35ba99c1ba6_0_0"/>
            <p:cNvSpPr/>
            <p:nvPr/>
          </p:nvSpPr>
          <p:spPr>
            <a:xfrm>
              <a:off x="3373350" y="2215000"/>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35ba99c1ba6_0_0"/>
            <p:cNvSpPr/>
            <p:nvPr/>
          </p:nvSpPr>
          <p:spPr>
            <a:xfrm>
              <a:off x="3373350" y="2215000"/>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35ba99c1ba6_0_0"/>
            <p:cNvSpPr/>
            <p:nvPr/>
          </p:nvSpPr>
          <p:spPr>
            <a:xfrm>
              <a:off x="3373350" y="2215000"/>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35ba99c1ba6_0_0"/>
            <p:cNvSpPr/>
            <p:nvPr/>
          </p:nvSpPr>
          <p:spPr>
            <a:xfrm>
              <a:off x="3374150" y="2215000"/>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35ba99c1ba6_0_0"/>
            <p:cNvSpPr/>
            <p:nvPr/>
          </p:nvSpPr>
          <p:spPr>
            <a:xfrm>
              <a:off x="3374150" y="2215000"/>
              <a:ext cx="25" cy="9525"/>
            </a:xfrm>
            <a:custGeom>
              <a:rect b="b" l="l" r="r" t="t"/>
              <a:pathLst>
                <a:path extrusionOk="0" fill="none" h="381" w="1">
                  <a:moveTo>
                    <a:pt x="0" y="380"/>
                  </a:moveTo>
                  <a:lnTo>
                    <a:pt x="0" y="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35ba99c1ba6_0_0"/>
            <p:cNvSpPr/>
            <p:nvPr/>
          </p:nvSpPr>
          <p:spPr>
            <a:xfrm>
              <a:off x="3427200" y="2240325"/>
              <a:ext cx="0" cy="10325"/>
            </a:xfrm>
            <a:custGeom>
              <a:rect b="b" l="l" r="r" t="t"/>
              <a:pathLst>
                <a:path extrusionOk="0" fill="none" h="413" w="120000">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35ba99c1ba6_0_0"/>
            <p:cNvSpPr/>
            <p:nvPr/>
          </p:nvSpPr>
          <p:spPr>
            <a:xfrm>
              <a:off x="3427200"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35ba99c1ba6_0_0"/>
            <p:cNvSpPr/>
            <p:nvPr/>
          </p:nvSpPr>
          <p:spPr>
            <a:xfrm>
              <a:off x="3427200"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35ba99c1ba6_0_0"/>
            <p:cNvSpPr/>
            <p:nvPr/>
          </p:nvSpPr>
          <p:spPr>
            <a:xfrm>
              <a:off x="34279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35ba99c1ba6_0_0"/>
            <p:cNvSpPr/>
            <p:nvPr/>
          </p:nvSpPr>
          <p:spPr>
            <a:xfrm>
              <a:off x="34279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35ba99c1ba6_0_0"/>
            <p:cNvSpPr/>
            <p:nvPr/>
          </p:nvSpPr>
          <p:spPr>
            <a:xfrm>
              <a:off x="3427975"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35ba99c1ba6_0_0"/>
            <p:cNvSpPr/>
            <p:nvPr/>
          </p:nvSpPr>
          <p:spPr>
            <a:xfrm>
              <a:off x="34287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35ba99c1ba6_0_0"/>
            <p:cNvSpPr/>
            <p:nvPr/>
          </p:nvSpPr>
          <p:spPr>
            <a:xfrm>
              <a:off x="34287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35ba99c1ba6_0_0"/>
            <p:cNvSpPr/>
            <p:nvPr/>
          </p:nvSpPr>
          <p:spPr>
            <a:xfrm>
              <a:off x="3428775" y="22403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35ba99c1ba6_0_0"/>
            <p:cNvSpPr/>
            <p:nvPr/>
          </p:nvSpPr>
          <p:spPr>
            <a:xfrm>
              <a:off x="34295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35ba99c1ba6_0_0"/>
            <p:cNvSpPr/>
            <p:nvPr/>
          </p:nvSpPr>
          <p:spPr>
            <a:xfrm>
              <a:off x="34295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35ba99c1ba6_0_0"/>
            <p:cNvSpPr/>
            <p:nvPr/>
          </p:nvSpPr>
          <p:spPr>
            <a:xfrm>
              <a:off x="34295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35ba99c1ba6_0_0"/>
            <p:cNvSpPr/>
            <p:nvPr/>
          </p:nvSpPr>
          <p:spPr>
            <a:xfrm>
              <a:off x="3429575"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35ba99c1ba6_0_0"/>
            <p:cNvSpPr/>
            <p:nvPr/>
          </p:nvSpPr>
          <p:spPr>
            <a:xfrm>
              <a:off x="34303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35ba99c1ba6_0_0"/>
            <p:cNvSpPr/>
            <p:nvPr/>
          </p:nvSpPr>
          <p:spPr>
            <a:xfrm>
              <a:off x="34303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35ba99c1ba6_0_0"/>
            <p:cNvSpPr/>
            <p:nvPr/>
          </p:nvSpPr>
          <p:spPr>
            <a:xfrm>
              <a:off x="3430350"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35ba99c1ba6_0_0"/>
            <p:cNvSpPr/>
            <p:nvPr/>
          </p:nvSpPr>
          <p:spPr>
            <a:xfrm>
              <a:off x="34311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35ba99c1ba6_0_0"/>
            <p:cNvSpPr/>
            <p:nvPr/>
          </p:nvSpPr>
          <p:spPr>
            <a:xfrm>
              <a:off x="34311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35ba99c1ba6_0_0"/>
            <p:cNvSpPr/>
            <p:nvPr/>
          </p:nvSpPr>
          <p:spPr>
            <a:xfrm>
              <a:off x="3431150" y="22403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35ba99c1ba6_0_0"/>
            <p:cNvSpPr/>
            <p:nvPr/>
          </p:nvSpPr>
          <p:spPr>
            <a:xfrm>
              <a:off x="3431150" y="22403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35ba99c1ba6_0_0"/>
            <p:cNvSpPr/>
            <p:nvPr/>
          </p:nvSpPr>
          <p:spPr>
            <a:xfrm>
              <a:off x="34319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35ba99c1ba6_0_0"/>
            <p:cNvSpPr/>
            <p:nvPr/>
          </p:nvSpPr>
          <p:spPr>
            <a:xfrm>
              <a:off x="34319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35ba99c1ba6_0_0"/>
            <p:cNvSpPr/>
            <p:nvPr/>
          </p:nvSpPr>
          <p:spPr>
            <a:xfrm>
              <a:off x="3431950"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35ba99c1ba6_0_0"/>
            <p:cNvSpPr/>
            <p:nvPr/>
          </p:nvSpPr>
          <p:spPr>
            <a:xfrm>
              <a:off x="34327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35ba99c1ba6_0_0"/>
            <p:cNvSpPr/>
            <p:nvPr/>
          </p:nvSpPr>
          <p:spPr>
            <a:xfrm>
              <a:off x="34327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35ba99c1ba6_0_0"/>
            <p:cNvSpPr/>
            <p:nvPr/>
          </p:nvSpPr>
          <p:spPr>
            <a:xfrm>
              <a:off x="3432725"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35ba99c1ba6_0_0"/>
            <p:cNvSpPr/>
            <p:nvPr/>
          </p:nvSpPr>
          <p:spPr>
            <a:xfrm>
              <a:off x="34335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35ba99c1ba6_0_0"/>
            <p:cNvSpPr/>
            <p:nvPr/>
          </p:nvSpPr>
          <p:spPr>
            <a:xfrm>
              <a:off x="34335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35ba99c1ba6_0_0"/>
            <p:cNvSpPr/>
            <p:nvPr/>
          </p:nvSpPr>
          <p:spPr>
            <a:xfrm>
              <a:off x="34335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35ba99c1ba6_0_0"/>
            <p:cNvSpPr/>
            <p:nvPr/>
          </p:nvSpPr>
          <p:spPr>
            <a:xfrm>
              <a:off x="34343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35ba99c1ba6_0_0"/>
            <p:cNvSpPr/>
            <p:nvPr/>
          </p:nvSpPr>
          <p:spPr>
            <a:xfrm>
              <a:off x="34343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35ba99c1ba6_0_0"/>
            <p:cNvSpPr/>
            <p:nvPr/>
          </p:nvSpPr>
          <p:spPr>
            <a:xfrm>
              <a:off x="34343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35ba99c1ba6_0_0"/>
            <p:cNvSpPr/>
            <p:nvPr/>
          </p:nvSpPr>
          <p:spPr>
            <a:xfrm>
              <a:off x="3434325"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35ba99c1ba6_0_0"/>
            <p:cNvSpPr/>
            <p:nvPr/>
          </p:nvSpPr>
          <p:spPr>
            <a:xfrm>
              <a:off x="34351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35ba99c1ba6_0_0"/>
            <p:cNvSpPr/>
            <p:nvPr/>
          </p:nvSpPr>
          <p:spPr>
            <a:xfrm>
              <a:off x="34351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35ba99c1ba6_0_0"/>
            <p:cNvSpPr/>
            <p:nvPr/>
          </p:nvSpPr>
          <p:spPr>
            <a:xfrm>
              <a:off x="34351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35ba99c1ba6_0_0"/>
            <p:cNvSpPr/>
            <p:nvPr/>
          </p:nvSpPr>
          <p:spPr>
            <a:xfrm>
              <a:off x="34359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35ba99c1ba6_0_0"/>
            <p:cNvSpPr/>
            <p:nvPr/>
          </p:nvSpPr>
          <p:spPr>
            <a:xfrm>
              <a:off x="34359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35ba99c1ba6_0_0"/>
            <p:cNvSpPr/>
            <p:nvPr/>
          </p:nvSpPr>
          <p:spPr>
            <a:xfrm>
              <a:off x="34359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35ba99c1ba6_0_0"/>
            <p:cNvSpPr/>
            <p:nvPr/>
          </p:nvSpPr>
          <p:spPr>
            <a:xfrm>
              <a:off x="34367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35ba99c1ba6_0_0"/>
            <p:cNvSpPr/>
            <p:nvPr/>
          </p:nvSpPr>
          <p:spPr>
            <a:xfrm>
              <a:off x="34367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35ba99c1ba6_0_0"/>
            <p:cNvSpPr/>
            <p:nvPr/>
          </p:nvSpPr>
          <p:spPr>
            <a:xfrm>
              <a:off x="3453325" y="2303675"/>
              <a:ext cx="25" cy="8725"/>
            </a:xfrm>
            <a:custGeom>
              <a:rect b="b" l="l" r="r" t="t"/>
              <a:pathLst>
                <a:path extrusionOk="0" fill="none" h="349" w="1">
                  <a:moveTo>
                    <a:pt x="0" y="0"/>
                  </a:moveTo>
                  <a:lnTo>
                    <a:pt x="0" y="348"/>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35ba99c1ba6_0_0"/>
            <p:cNvSpPr/>
            <p:nvPr/>
          </p:nvSpPr>
          <p:spPr>
            <a:xfrm>
              <a:off x="34533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35ba99c1ba6_0_0"/>
            <p:cNvSpPr/>
            <p:nvPr/>
          </p:nvSpPr>
          <p:spPr>
            <a:xfrm>
              <a:off x="34533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35ba99c1ba6_0_0"/>
            <p:cNvSpPr/>
            <p:nvPr/>
          </p:nvSpPr>
          <p:spPr>
            <a:xfrm>
              <a:off x="3453325"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35ba99c1ba6_0_0"/>
            <p:cNvSpPr/>
            <p:nvPr/>
          </p:nvSpPr>
          <p:spPr>
            <a:xfrm>
              <a:off x="34541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35ba99c1ba6_0_0"/>
            <p:cNvSpPr/>
            <p:nvPr/>
          </p:nvSpPr>
          <p:spPr>
            <a:xfrm>
              <a:off x="34541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35ba99c1ba6_0_0"/>
            <p:cNvSpPr/>
            <p:nvPr/>
          </p:nvSpPr>
          <p:spPr>
            <a:xfrm>
              <a:off x="3454100"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35ba99c1ba6_0_0"/>
            <p:cNvSpPr/>
            <p:nvPr/>
          </p:nvSpPr>
          <p:spPr>
            <a:xfrm>
              <a:off x="34549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35ba99c1ba6_0_0"/>
            <p:cNvSpPr/>
            <p:nvPr/>
          </p:nvSpPr>
          <p:spPr>
            <a:xfrm>
              <a:off x="34549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35ba99c1ba6_0_0"/>
            <p:cNvSpPr/>
            <p:nvPr/>
          </p:nvSpPr>
          <p:spPr>
            <a:xfrm>
              <a:off x="34549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35ba99c1ba6_0_0"/>
            <p:cNvSpPr/>
            <p:nvPr/>
          </p:nvSpPr>
          <p:spPr>
            <a:xfrm>
              <a:off x="3454900" y="2302875"/>
              <a:ext cx="825" cy="9525"/>
            </a:xfrm>
            <a:custGeom>
              <a:rect b="b" l="l" r="r" t="t"/>
              <a:pathLst>
                <a:path extrusionOk="0" fill="none" h="381" w="33">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35ba99c1ba6_0_0"/>
            <p:cNvSpPr/>
            <p:nvPr/>
          </p:nvSpPr>
          <p:spPr>
            <a:xfrm>
              <a:off x="34557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35ba99c1ba6_0_0"/>
            <p:cNvSpPr/>
            <p:nvPr/>
          </p:nvSpPr>
          <p:spPr>
            <a:xfrm>
              <a:off x="34557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35ba99c1ba6_0_0"/>
            <p:cNvSpPr/>
            <p:nvPr/>
          </p:nvSpPr>
          <p:spPr>
            <a:xfrm>
              <a:off x="3455700"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35ba99c1ba6_0_0"/>
            <p:cNvSpPr/>
            <p:nvPr/>
          </p:nvSpPr>
          <p:spPr>
            <a:xfrm>
              <a:off x="34564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35ba99c1ba6_0_0"/>
            <p:cNvSpPr/>
            <p:nvPr/>
          </p:nvSpPr>
          <p:spPr>
            <a:xfrm>
              <a:off x="34564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35ba99c1ba6_0_0"/>
            <p:cNvSpPr/>
            <p:nvPr/>
          </p:nvSpPr>
          <p:spPr>
            <a:xfrm>
              <a:off x="3456475"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35ba99c1ba6_0_0"/>
            <p:cNvSpPr/>
            <p:nvPr/>
          </p:nvSpPr>
          <p:spPr>
            <a:xfrm>
              <a:off x="3456475"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35ba99c1ba6_0_0"/>
            <p:cNvSpPr/>
            <p:nvPr/>
          </p:nvSpPr>
          <p:spPr>
            <a:xfrm>
              <a:off x="34572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35ba99c1ba6_0_0"/>
            <p:cNvSpPr/>
            <p:nvPr/>
          </p:nvSpPr>
          <p:spPr>
            <a:xfrm>
              <a:off x="34572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35ba99c1ba6_0_0"/>
            <p:cNvSpPr/>
            <p:nvPr/>
          </p:nvSpPr>
          <p:spPr>
            <a:xfrm>
              <a:off x="3457275" y="2302875"/>
              <a:ext cx="825" cy="9525"/>
            </a:xfrm>
            <a:custGeom>
              <a:rect b="b" l="l" r="r" t="t"/>
              <a:pathLst>
                <a:path extrusionOk="0" fill="none" h="381" w="33">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35ba99c1ba6_0_0"/>
            <p:cNvSpPr/>
            <p:nvPr/>
          </p:nvSpPr>
          <p:spPr>
            <a:xfrm>
              <a:off x="34580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35ba99c1ba6_0_0"/>
            <p:cNvSpPr/>
            <p:nvPr/>
          </p:nvSpPr>
          <p:spPr>
            <a:xfrm>
              <a:off x="34580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35ba99c1ba6_0_0"/>
            <p:cNvSpPr/>
            <p:nvPr/>
          </p:nvSpPr>
          <p:spPr>
            <a:xfrm>
              <a:off x="3458075"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35ba99c1ba6_0_0"/>
            <p:cNvSpPr/>
            <p:nvPr/>
          </p:nvSpPr>
          <p:spPr>
            <a:xfrm>
              <a:off x="34588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35ba99c1ba6_0_0"/>
            <p:cNvSpPr/>
            <p:nvPr/>
          </p:nvSpPr>
          <p:spPr>
            <a:xfrm>
              <a:off x="34588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35ba99c1ba6_0_0"/>
            <p:cNvSpPr/>
            <p:nvPr/>
          </p:nvSpPr>
          <p:spPr>
            <a:xfrm>
              <a:off x="34588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35ba99c1ba6_0_0"/>
            <p:cNvSpPr/>
            <p:nvPr/>
          </p:nvSpPr>
          <p:spPr>
            <a:xfrm>
              <a:off x="34596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35ba99c1ba6_0_0"/>
            <p:cNvSpPr/>
            <p:nvPr/>
          </p:nvSpPr>
          <p:spPr>
            <a:xfrm>
              <a:off x="34596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35ba99c1ba6_0_0"/>
            <p:cNvSpPr/>
            <p:nvPr/>
          </p:nvSpPr>
          <p:spPr>
            <a:xfrm>
              <a:off x="34596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35ba99c1ba6_0_0"/>
            <p:cNvSpPr/>
            <p:nvPr/>
          </p:nvSpPr>
          <p:spPr>
            <a:xfrm>
              <a:off x="3459650" y="2302875"/>
              <a:ext cx="825" cy="9525"/>
            </a:xfrm>
            <a:custGeom>
              <a:rect b="b" l="l" r="r" t="t"/>
              <a:pathLst>
                <a:path extrusionOk="0" fill="none" h="381" w="33">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35ba99c1ba6_0_0"/>
            <p:cNvSpPr/>
            <p:nvPr/>
          </p:nvSpPr>
          <p:spPr>
            <a:xfrm>
              <a:off x="34604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35ba99c1ba6_0_0"/>
            <p:cNvSpPr/>
            <p:nvPr/>
          </p:nvSpPr>
          <p:spPr>
            <a:xfrm>
              <a:off x="34604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35ba99c1ba6_0_0"/>
            <p:cNvSpPr/>
            <p:nvPr/>
          </p:nvSpPr>
          <p:spPr>
            <a:xfrm>
              <a:off x="34604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35ba99c1ba6_0_0"/>
            <p:cNvSpPr/>
            <p:nvPr/>
          </p:nvSpPr>
          <p:spPr>
            <a:xfrm>
              <a:off x="34612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35ba99c1ba6_0_0"/>
            <p:cNvSpPr/>
            <p:nvPr/>
          </p:nvSpPr>
          <p:spPr>
            <a:xfrm>
              <a:off x="34612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35ba99c1ba6_0_0"/>
            <p:cNvSpPr/>
            <p:nvPr/>
          </p:nvSpPr>
          <p:spPr>
            <a:xfrm>
              <a:off x="34612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35ba99c1ba6_0_0"/>
            <p:cNvSpPr/>
            <p:nvPr/>
          </p:nvSpPr>
          <p:spPr>
            <a:xfrm>
              <a:off x="34620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35ba99c1ba6_0_0"/>
            <p:cNvSpPr/>
            <p:nvPr/>
          </p:nvSpPr>
          <p:spPr>
            <a:xfrm>
              <a:off x="34620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35ba99c1ba6_0_0"/>
            <p:cNvSpPr/>
            <p:nvPr/>
          </p:nvSpPr>
          <p:spPr>
            <a:xfrm>
              <a:off x="34620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35ba99c1ba6_0_0"/>
            <p:cNvSpPr/>
            <p:nvPr/>
          </p:nvSpPr>
          <p:spPr>
            <a:xfrm>
              <a:off x="3462025" y="2302875"/>
              <a:ext cx="25" cy="9525"/>
            </a:xfrm>
            <a:custGeom>
              <a:rect b="b" l="l" r="r" t="t"/>
              <a:pathLst>
                <a:path extrusionOk="0" fill="none" h="381" w="1">
                  <a:moveTo>
                    <a:pt x="0" y="380"/>
                  </a:moveTo>
                  <a:lnTo>
                    <a:pt x="0" y="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35ba99c1ba6_0_0"/>
            <p:cNvSpPr/>
            <p:nvPr/>
          </p:nvSpPr>
          <p:spPr>
            <a:xfrm>
              <a:off x="3427200" y="2364625"/>
              <a:ext cx="0" cy="10325"/>
            </a:xfrm>
            <a:custGeom>
              <a:rect b="b" l="l" r="r" t="t"/>
              <a:pathLst>
                <a:path extrusionOk="0" fill="none" h="413" w="120000">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35ba99c1ba6_0_0"/>
            <p:cNvSpPr/>
            <p:nvPr/>
          </p:nvSpPr>
          <p:spPr>
            <a:xfrm>
              <a:off x="3427200"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35ba99c1ba6_0_0"/>
            <p:cNvSpPr/>
            <p:nvPr/>
          </p:nvSpPr>
          <p:spPr>
            <a:xfrm>
              <a:off x="3427200"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35ba99c1ba6_0_0"/>
            <p:cNvSpPr/>
            <p:nvPr/>
          </p:nvSpPr>
          <p:spPr>
            <a:xfrm>
              <a:off x="34279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35ba99c1ba6_0_0"/>
            <p:cNvSpPr/>
            <p:nvPr/>
          </p:nvSpPr>
          <p:spPr>
            <a:xfrm>
              <a:off x="34279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35ba99c1ba6_0_0"/>
            <p:cNvSpPr/>
            <p:nvPr/>
          </p:nvSpPr>
          <p:spPr>
            <a:xfrm>
              <a:off x="3427975"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35ba99c1ba6_0_0"/>
            <p:cNvSpPr/>
            <p:nvPr/>
          </p:nvSpPr>
          <p:spPr>
            <a:xfrm>
              <a:off x="34287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35ba99c1ba6_0_0"/>
            <p:cNvSpPr/>
            <p:nvPr/>
          </p:nvSpPr>
          <p:spPr>
            <a:xfrm>
              <a:off x="34287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35ba99c1ba6_0_0"/>
            <p:cNvSpPr/>
            <p:nvPr/>
          </p:nvSpPr>
          <p:spPr>
            <a:xfrm>
              <a:off x="3428775" y="23646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35ba99c1ba6_0_0"/>
            <p:cNvSpPr/>
            <p:nvPr/>
          </p:nvSpPr>
          <p:spPr>
            <a:xfrm>
              <a:off x="34295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35ba99c1ba6_0_0"/>
            <p:cNvSpPr/>
            <p:nvPr/>
          </p:nvSpPr>
          <p:spPr>
            <a:xfrm>
              <a:off x="34295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35ba99c1ba6_0_0"/>
            <p:cNvSpPr/>
            <p:nvPr/>
          </p:nvSpPr>
          <p:spPr>
            <a:xfrm>
              <a:off x="34295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35ba99c1ba6_0_0"/>
            <p:cNvSpPr/>
            <p:nvPr/>
          </p:nvSpPr>
          <p:spPr>
            <a:xfrm>
              <a:off x="3429575"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35ba99c1ba6_0_0"/>
            <p:cNvSpPr/>
            <p:nvPr/>
          </p:nvSpPr>
          <p:spPr>
            <a:xfrm>
              <a:off x="34303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35ba99c1ba6_0_0"/>
            <p:cNvSpPr/>
            <p:nvPr/>
          </p:nvSpPr>
          <p:spPr>
            <a:xfrm>
              <a:off x="34303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35ba99c1ba6_0_0"/>
            <p:cNvSpPr/>
            <p:nvPr/>
          </p:nvSpPr>
          <p:spPr>
            <a:xfrm>
              <a:off x="3430350"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35ba99c1ba6_0_0"/>
            <p:cNvSpPr/>
            <p:nvPr/>
          </p:nvSpPr>
          <p:spPr>
            <a:xfrm>
              <a:off x="34311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35ba99c1ba6_0_0"/>
            <p:cNvSpPr/>
            <p:nvPr/>
          </p:nvSpPr>
          <p:spPr>
            <a:xfrm>
              <a:off x="34311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35ba99c1ba6_0_0"/>
            <p:cNvSpPr/>
            <p:nvPr/>
          </p:nvSpPr>
          <p:spPr>
            <a:xfrm>
              <a:off x="3431150" y="23646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35ba99c1ba6_0_0"/>
            <p:cNvSpPr/>
            <p:nvPr/>
          </p:nvSpPr>
          <p:spPr>
            <a:xfrm>
              <a:off x="3431150" y="2364625"/>
              <a:ext cx="825" cy="10325"/>
            </a:xfrm>
            <a:custGeom>
              <a:rect b="b" l="l" r="r" t="t"/>
              <a:pathLst>
                <a:path extrusionOk="0" fill="none" h="413" w="33">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35ba99c1ba6_0_0"/>
            <p:cNvSpPr/>
            <p:nvPr/>
          </p:nvSpPr>
          <p:spPr>
            <a:xfrm>
              <a:off x="34319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35ba99c1ba6_0_0"/>
            <p:cNvSpPr/>
            <p:nvPr/>
          </p:nvSpPr>
          <p:spPr>
            <a:xfrm>
              <a:off x="34319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35ba99c1ba6_0_0"/>
            <p:cNvSpPr/>
            <p:nvPr/>
          </p:nvSpPr>
          <p:spPr>
            <a:xfrm>
              <a:off x="3431950"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35ba99c1ba6_0_0"/>
            <p:cNvSpPr/>
            <p:nvPr/>
          </p:nvSpPr>
          <p:spPr>
            <a:xfrm>
              <a:off x="34327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35ba99c1ba6_0_0"/>
            <p:cNvSpPr/>
            <p:nvPr/>
          </p:nvSpPr>
          <p:spPr>
            <a:xfrm>
              <a:off x="34327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35ba99c1ba6_0_0"/>
            <p:cNvSpPr/>
            <p:nvPr/>
          </p:nvSpPr>
          <p:spPr>
            <a:xfrm>
              <a:off x="3432725"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35ba99c1ba6_0_0"/>
            <p:cNvSpPr/>
            <p:nvPr/>
          </p:nvSpPr>
          <p:spPr>
            <a:xfrm>
              <a:off x="34335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35ba99c1ba6_0_0"/>
            <p:cNvSpPr/>
            <p:nvPr/>
          </p:nvSpPr>
          <p:spPr>
            <a:xfrm>
              <a:off x="34335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35ba99c1ba6_0_0"/>
            <p:cNvSpPr/>
            <p:nvPr/>
          </p:nvSpPr>
          <p:spPr>
            <a:xfrm>
              <a:off x="34335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35ba99c1ba6_0_0"/>
            <p:cNvSpPr/>
            <p:nvPr/>
          </p:nvSpPr>
          <p:spPr>
            <a:xfrm>
              <a:off x="34343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35ba99c1ba6_0_0"/>
            <p:cNvSpPr/>
            <p:nvPr/>
          </p:nvSpPr>
          <p:spPr>
            <a:xfrm>
              <a:off x="34343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35ba99c1ba6_0_0"/>
            <p:cNvSpPr/>
            <p:nvPr/>
          </p:nvSpPr>
          <p:spPr>
            <a:xfrm>
              <a:off x="34343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35ba99c1ba6_0_0"/>
            <p:cNvSpPr/>
            <p:nvPr/>
          </p:nvSpPr>
          <p:spPr>
            <a:xfrm>
              <a:off x="3434325"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35ba99c1ba6_0_0"/>
            <p:cNvSpPr/>
            <p:nvPr/>
          </p:nvSpPr>
          <p:spPr>
            <a:xfrm>
              <a:off x="34351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35ba99c1ba6_0_0"/>
            <p:cNvSpPr/>
            <p:nvPr/>
          </p:nvSpPr>
          <p:spPr>
            <a:xfrm>
              <a:off x="34351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35ba99c1ba6_0_0"/>
            <p:cNvSpPr/>
            <p:nvPr/>
          </p:nvSpPr>
          <p:spPr>
            <a:xfrm>
              <a:off x="34351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35ba99c1ba6_0_0"/>
            <p:cNvSpPr/>
            <p:nvPr/>
          </p:nvSpPr>
          <p:spPr>
            <a:xfrm>
              <a:off x="34359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35ba99c1ba6_0_0"/>
            <p:cNvSpPr/>
            <p:nvPr/>
          </p:nvSpPr>
          <p:spPr>
            <a:xfrm>
              <a:off x="34359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35ba99c1ba6_0_0"/>
            <p:cNvSpPr/>
            <p:nvPr/>
          </p:nvSpPr>
          <p:spPr>
            <a:xfrm>
              <a:off x="34359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35ba99c1ba6_0_0"/>
            <p:cNvSpPr/>
            <p:nvPr/>
          </p:nvSpPr>
          <p:spPr>
            <a:xfrm>
              <a:off x="34367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35ba99c1ba6_0_0"/>
            <p:cNvSpPr/>
            <p:nvPr/>
          </p:nvSpPr>
          <p:spPr>
            <a:xfrm>
              <a:off x="34367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35ba99c1ba6_0_0"/>
            <p:cNvSpPr/>
            <p:nvPr/>
          </p:nvSpPr>
          <p:spPr>
            <a:xfrm>
              <a:off x="3365425" y="2391550"/>
              <a:ext cx="25" cy="8725"/>
            </a:xfrm>
            <a:custGeom>
              <a:rect b="b" l="l" r="r" t="t"/>
              <a:pathLst>
                <a:path extrusionOk="0" fill="none" h="349" w="1">
                  <a:moveTo>
                    <a:pt x="1" y="0"/>
                  </a:move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35ba99c1ba6_0_0"/>
            <p:cNvSpPr/>
            <p:nvPr/>
          </p:nvSpPr>
          <p:spPr>
            <a:xfrm>
              <a:off x="336542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35ba99c1ba6_0_0"/>
            <p:cNvSpPr/>
            <p:nvPr/>
          </p:nvSpPr>
          <p:spPr>
            <a:xfrm>
              <a:off x="336542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35ba99c1ba6_0_0"/>
            <p:cNvSpPr/>
            <p:nvPr/>
          </p:nvSpPr>
          <p:spPr>
            <a:xfrm>
              <a:off x="336542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35ba99c1ba6_0_0"/>
            <p:cNvSpPr/>
            <p:nvPr/>
          </p:nvSpPr>
          <p:spPr>
            <a:xfrm>
              <a:off x="33662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35ba99c1ba6_0_0"/>
            <p:cNvSpPr/>
            <p:nvPr/>
          </p:nvSpPr>
          <p:spPr>
            <a:xfrm>
              <a:off x="33662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35ba99c1ba6_0_0"/>
            <p:cNvSpPr/>
            <p:nvPr/>
          </p:nvSpPr>
          <p:spPr>
            <a:xfrm>
              <a:off x="33662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35ba99c1ba6_0_0"/>
            <p:cNvSpPr/>
            <p:nvPr/>
          </p:nvSpPr>
          <p:spPr>
            <a:xfrm>
              <a:off x="3366225" y="2391550"/>
              <a:ext cx="825" cy="8725"/>
            </a:xfrm>
            <a:custGeom>
              <a:rect b="b" l="l" r="r" t="t"/>
              <a:pathLst>
                <a:path extrusionOk="0" fill="none" h="349" w="33">
                  <a:moveTo>
                    <a:pt x="0" y="0"/>
                  </a:moveTo>
                  <a:lnTo>
                    <a:pt x="32" y="0"/>
                  </a:lnTo>
                  <a:lnTo>
                    <a:pt x="32"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35ba99c1ba6_0_0"/>
            <p:cNvSpPr/>
            <p:nvPr/>
          </p:nvSpPr>
          <p:spPr>
            <a:xfrm>
              <a:off x="33670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35ba99c1ba6_0_0"/>
            <p:cNvSpPr/>
            <p:nvPr/>
          </p:nvSpPr>
          <p:spPr>
            <a:xfrm>
              <a:off x="33670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35ba99c1ba6_0_0"/>
            <p:cNvSpPr/>
            <p:nvPr/>
          </p:nvSpPr>
          <p:spPr>
            <a:xfrm>
              <a:off x="336702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35ba99c1ba6_0_0"/>
            <p:cNvSpPr/>
            <p:nvPr/>
          </p:nvSpPr>
          <p:spPr>
            <a:xfrm>
              <a:off x="336780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35ba99c1ba6_0_0"/>
            <p:cNvSpPr/>
            <p:nvPr/>
          </p:nvSpPr>
          <p:spPr>
            <a:xfrm>
              <a:off x="336780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35ba99c1ba6_0_0"/>
            <p:cNvSpPr/>
            <p:nvPr/>
          </p:nvSpPr>
          <p:spPr>
            <a:xfrm>
              <a:off x="336780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35ba99c1ba6_0_0"/>
            <p:cNvSpPr/>
            <p:nvPr/>
          </p:nvSpPr>
          <p:spPr>
            <a:xfrm>
              <a:off x="3367800" y="2391550"/>
              <a:ext cx="825" cy="8725"/>
            </a:xfrm>
            <a:custGeom>
              <a:rect b="b" l="l" r="r" t="t"/>
              <a:pathLst>
                <a:path extrusionOk="0" fill="none" h="349" w="33">
                  <a:moveTo>
                    <a:pt x="1" y="0"/>
                  </a:moveTo>
                  <a:lnTo>
                    <a:pt x="33" y="0"/>
                  </a:lnTo>
                  <a:lnTo>
                    <a:pt x="33"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35ba99c1ba6_0_0"/>
            <p:cNvSpPr/>
            <p:nvPr/>
          </p:nvSpPr>
          <p:spPr>
            <a:xfrm>
              <a:off x="336860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35ba99c1ba6_0_0"/>
            <p:cNvSpPr/>
            <p:nvPr/>
          </p:nvSpPr>
          <p:spPr>
            <a:xfrm>
              <a:off x="336860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35ba99c1ba6_0_0"/>
            <p:cNvSpPr/>
            <p:nvPr/>
          </p:nvSpPr>
          <p:spPr>
            <a:xfrm>
              <a:off x="3368600" y="2391550"/>
              <a:ext cx="825" cy="8725"/>
            </a:xfrm>
            <a:custGeom>
              <a:rect b="b" l="l" r="r" t="t"/>
              <a:pathLst>
                <a:path extrusionOk="0" fill="none" h="349" w="33">
                  <a:moveTo>
                    <a:pt x="1" y="0"/>
                  </a:moveTo>
                  <a:lnTo>
                    <a:pt x="32" y="0"/>
                  </a:lnTo>
                  <a:lnTo>
                    <a:pt x="32"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35ba99c1ba6_0_0"/>
            <p:cNvSpPr/>
            <p:nvPr/>
          </p:nvSpPr>
          <p:spPr>
            <a:xfrm>
              <a:off x="3369400"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35ba99c1ba6_0_0"/>
            <p:cNvSpPr/>
            <p:nvPr/>
          </p:nvSpPr>
          <p:spPr>
            <a:xfrm>
              <a:off x="3369400"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35ba99c1ba6_0_0"/>
            <p:cNvSpPr/>
            <p:nvPr/>
          </p:nvSpPr>
          <p:spPr>
            <a:xfrm>
              <a:off x="3369400" y="2391550"/>
              <a:ext cx="800" cy="8725"/>
            </a:xfrm>
            <a:custGeom>
              <a:rect b="b" l="l" r="r" t="t"/>
              <a:pathLst>
                <a:path extrusionOk="0" fill="none" h="349" w="32">
                  <a:moveTo>
                    <a:pt x="0" y="0"/>
                  </a:moveTo>
                  <a:lnTo>
                    <a:pt x="32" y="0"/>
                  </a:lnTo>
                  <a:lnTo>
                    <a:pt x="32"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35ba99c1ba6_0_0"/>
            <p:cNvSpPr/>
            <p:nvPr/>
          </p:nvSpPr>
          <p:spPr>
            <a:xfrm>
              <a:off x="33701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35ba99c1ba6_0_0"/>
            <p:cNvSpPr/>
            <p:nvPr/>
          </p:nvSpPr>
          <p:spPr>
            <a:xfrm>
              <a:off x="33701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35ba99c1ba6_0_0"/>
            <p:cNvSpPr/>
            <p:nvPr/>
          </p:nvSpPr>
          <p:spPr>
            <a:xfrm>
              <a:off x="33701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35ba99c1ba6_0_0"/>
            <p:cNvSpPr/>
            <p:nvPr/>
          </p:nvSpPr>
          <p:spPr>
            <a:xfrm>
              <a:off x="3370175" y="2391550"/>
              <a:ext cx="825" cy="8725"/>
            </a:xfrm>
            <a:custGeom>
              <a:rect b="b" l="l" r="r" t="t"/>
              <a:pathLst>
                <a:path extrusionOk="0" fill="none" h="349" w="33">
                  <a:moveTo>
                    <a:pt x="1" y="0"/>
                  </a:moveTo>
                  <a:lnTo>
                    <a:pt x="33" y="0"/>
                  </a:lnTo>
                  <a:lnTo>
                    <a:pt x="33"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35ba99c1ba6_0_0"/>
            <p:cNvSpPr/>
            <p:nvPr/>
          </p:nvSpPr>
          <p:spPr>
            <a:xfrm>
              <a:off x="33709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35ba99c1ba6_0_0"/>
            <p:cNvSpPr/>
            <p:nvPr/>
          </p:nvSpPr>
          <p:spPr>
            <a:xfrm>
              <a:off x="33709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35ba99c1ba6_0_0"/>
            <p:cNvSpPr/>
            <p:nvPr/>
          </p:nvSpPr>
          <p:spPr>
            <a:xfrm>
              <a:off x="3370975"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35ba99c1ba6_0_0"/>
            <p:cNvSpPr/>
            <p:nvPr/>
          </p:nvSpPr>
          <p:spPr>
            <a:xfrm>
              <a:off x="337177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35ba99c1ba6_0_0"/>
            <p:cNvSpPr/>
            <p:nvPr/>
          </p:nvSpPr>
          <p:spPr>
            <a:xfrm>
              <a:off x="337177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35ba99c1ba6_0_0"/>
            <p:cNvSpPr/>
            <p:nvPr/>
          </p:nvSpPr>
          <p:spPr>
            <a:xfrm>
              <a:off x="3371775"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35ba99c1ba6_0_0"/>
            <p:cNvSpPr/>
            <p:nvPr/>
          </p:nvSpPr>
          <p:spPr>
            <a:xfrm>
              <a:off x="3371775" y="2391550"/>
              <a:ext cx="800" cy="8725"/>
            </a:xfrm>
            <a:custGeom>
              <a:rect b="b" l="l" r="r" t="t"/>
              <a:pathLst>
                <a:path extrusionOk="0" fill="none" h="349" w="32">
                  <a:moveTo>
                    <a:pt x="0" y="0"/>
                  </a:moveTo>
                  <a:lnTo>
                    <a:pt x="32" y="0"/>
                  </a:lnTo>
                  <a:lnTo>
                    <a:pt x="32"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35ba99c1ba6_0_0"/>
            <p:cNvSpPr/>
            <p:nvPr/>
          </p:nvSpPr>
          <p:spPr>
            <a:xfrm>
              <a:off x="337255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35ba99c1ba6_0_0"/>
            <p:cNvSpPr/>
            <p:nvPr/>
          </p:nvSpPr>
          <p:spPr>
            <a:xfrm>
              <a:off x="337255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35ba99c1ba6_0_0"/>
            <p:cNvSpPr/>
            <p:nvPr/>
          </p:nvSpPr>
          <p:spPr>
            <a:xfrm>
              <a:off x="3372550" y="2391550"/>
              <a:ext cx="825" cy="8725"/>
            </a:xfrm>
            <a:custGeom>
              <a:rect b="b" l="l" r="r" t="t"/>
              <a:pathLst>
                <a:path extrusionOk="0" fill="none" h="349" w="33">
                  <a:moveTo>
                    <a:pt x="1" y="0"/>
                  </a:moveTo>
                  <a:lnTo>
                    <a:pt x="33" y="0"/>
                  </a:lnTo>
                  <a:lnTo>
                    <a:pt x="33"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35ba99c1ba6_0_0"/>
            <p:cNvSpPr/>
            <p:nvPr/>
          </p:nvSpPr>
          <p:spPr>
            <a:xfrm>
              <a:off x="337335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35ba99c1ba6_0_0"/>
            <p:cNvSpPr/>
            <p:nvPr/>
          </p:nvSpPr>
          <p:spPr>
            <a:xfrm>
              <a:off x="3373350" y="2391550"/>
              <a:ext cx="25" cy="8725"/>
            </a:xfrm>
            <a:custGeom>
              <a:rect b="b" l="l" r="r" t="t"/>
              <a:pathLst>
                <a:path extrusionOk="0" fill="none" h="349" w="1">
                  <a:moveTo>
                    <a:pt x="1" y="0"/>
                  </a:moveTo>
                  <a:lnTo>
                    <a:pt x="1" y="0"/>
                  </a:lnTo>
                  <a:lnTo>
                    <a:pt x="1"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35ba99c1ba6_0_0"/>
            <p:cNvSpPr/>
            <p:nvPr/>
          </p:nvSpPr>
          <p:spPr>
            <a:xfrm>
              <a:off x="3373350" y="2391550"/>
              <a:ext cx="825" cy="8725"/>
            </a:xfrm>
            <a:custGeom>
              <a:rect b="b" l="l" r="r" t="t"/>
              <a:pathLst>
                <a:path extrusionOk="0" fill="none" h="349" w="33">
                  <a:moveTo>
                    <a:pt x="1" y="0"/>
                  </a:moveTo>
                  <a:lnTo>
                    <a:pt x="32" y="0"/>
                  </a:lnTo>
                  <a:lnTo>
                    <a:pt x="32"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35ba99c1ba6_0_0"/>
            <p:cNvSpPr/>
            <p:nvPr/>
          </p:nvSpPr>
          <p:spPr>
            <a:xfrm>
              <a:off x="3373350" y="2391550"/>
              <a:ext cx="825" cy="8725"/>
            </a:xfrm>
            <a:custGeom>
              <a:rect b="b" l="l" r="r" t="t"/>
              <a:pathLst>
                <a:path extrusionOk="0" fill="none" h="349" w="33">
                  <a:moveTo>
                    <a:pt x="1" y="0"/>
                  </a:moveTo>
                  <a:lnTo>
                    <a:pt x="32" y="0"/>
                  </a:lnTo>
                  <a:lnTo>
                    <a:pt x="32" y="349"/>
                  </a:lnTo>
                  <a:lnTo>
                    <a:pt x="1"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35ba99c1ba6_0_0"/>
            <p:cNvSpPr/>
            <p:nvPr/>
          </p:nvSpPr>
          <p:spPr>
            <a:xfrm>
              <a:off x="3374150" y="2391550"/>
              <a:ext cx="25" cy="8725"/>
            </a:xfrm>
            <a:custGeom>
              <a:rect b="b" l="l" r="r" t="t"/>
              <a:pathLst>
                <a:path extrusionOk="0" fill="none" h="349" w="1">
                  <a:moveTo>
                    <a:pt x="0" y="0"/>
                  </a:moveTo>
                  <a:lnTo>
                    <a:pt x="0" y="0"/>
                  </a:lnTo>
                  <a:lnTo>
                    <a:pt x="0" y="349"/>
                  </a:lnTo>
                  <a:lnTo>
                    <a:pt x="0" y="349"/>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35ba99c1ba6_0_0"/>
            <p:cNvSpPr/>
            <p:nvPr/>
          </p:nvSpPr>
          <p:spPr>
            <a:xfrm>
              <a:off x="3374150" y="2391550"/>
              <a:ext cx="25" cy="8725"/>
            </a:xfrm>
            <a:custGeom>
              <a:rect b="b" l="l" r="r" t="t"/>
              <a:pathLst>
                <a:path extrusionOk="0" fill="none" h="349" w="1">
                  <a:moveTo>
                    <a:pt x="0" y="349"/>
                  </a:moveTo>
                  <a:lnTo>
                    <a:pt x="0" y="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35ba99c1ba6_0_0"/>
            <p:cNvSpPr/>
            <p:nvPr/>
          </p:nvSpPr>
          <p:spPr>
            <a:xfrm>
              <a:off x="3302100"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35ba99c1ba6_0_0"/>
            <p:cNvSpPr/>
            <p:nvPr/>
          </p:nvSpPr>
          <p:spPr>
            <a:xfrm>
              <a:off x="33028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35ba99c1ba6_0_0"/>
            <p:cNvSpPr/>
            <p:nvPr/>
          </p:nvSpPr>
          <p:spPr>
            <a:xfrm>
              <a:off x="3302875" y="23646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35ba99c1ba6_0_0"/>
            <p:cNvSpPr/>
            <p:nvPr/>
          </p:nvSpPr>
          <p:spPr>
            <a:xfrm>
              <a:off x="33036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35ba99c1ba6_0_0"/>
            <p:cNvSpPr/>
            <p:nvPr/>
          </p:nvSpPr>
          <p:spPr>
            <a:xfrm>
              <a:off x="33036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35ba99c1ba6_0_0"/>
            <p:cNvSpPr/>
            <p:nvPr/>
          </p:nvSpPr>
          <p:spPr>
            <a:xfrm>
              <a:off x="33036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35ba99c1ba6_0_0"/>
            <p:cNvSpPr/>
            <p:nvPr/>
          </p:nvSpPr>
          <p:spPr>
            <a:xfrm>
              <a:off x="3303675"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35ba99c1ba6_0_0"/>
            <p:cNvSpPr/>
            <p:nvPr/>
          </p:nvSpPr>
          <p:spPr>
            <a:xfrm>
              <a:off x="33044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35ba99c1ba6_0_0"/>
            <p:cNvSpPr/>
            <p:nvPr/>
          </p:nvSpPr>
          <p:spPr>
            <a:xfrm>
              <a:off x="33044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35ba99c1ba6_0_0"/>
            <p:cNvSpPr/>
            <p:nvPr/>
          </p:nvSpPr>
          <p:spPr>
            <a:xfrm>
              <a:off x="330447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35ba99c1ba6_0_0"/>
            <p:cNvSpPr/>
            <p:nvPr/>
          </p:nvSpPr>
          <p:spPr>
            <a:xfrm>
              <a:off x="33052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35ba99c1ba6_0_0"/>
            <p:cNvSpPr/>
            <p:nvPr/>
          </p:nvSpPr>
          <p:spPr>
            <a:xfrm>
              <a:off x="33052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35ba99c1ba6_0_0"/>
            <p:cNvSpPr/>
            <p:nvPr/>
          </p:nvSpPr>
          <p:spPr>
            <a:xfrm>
              <a:off x="3305250" y="23646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35ba99c1ba6_0_0"/>
            <p:cNvSpPr/>
            <p:nvPr/>
          </p:nvSpPr>
          <p:spPr>
            <a:xfrm>
              <a:off x="3305250" y="23646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35ba99c1ba6_0_0"/>
            <p:cNvSpPr/>
            <p:nvPr/>
          </p:nvSpPr>
          <p:spPr>
            <a:xfrm>
              <a:off x="33060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35ba99c1ba6_0_0"/>
            <p:cNvSpPr/>
            <p:nvPr/>
          </p:nvSpPr>
          <p:spPr>
            <a:xfrm>
              <a:off x="330605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35ba99c1ba6_0_0"/>
            <p:cNvSpPr/>
            <p:nvPr/>
          </p:nvSpPr>
          <p:spPr>
            <a:xfrm>
              <a:off x="3306050"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35ba99c1ba6_0_0"/>
            <p:cNvSpPr/>
            <p:nvPr/>
          </p:nvSpPr>
          <p:spPr>
            <a:xfrm>
              <a:off x="33068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35ba99c1ba6_0_0"/>
            <p:cNvSpPr/>
            <p:nvPr/>
          </p:nvSpPr>
          <p:spPr>
            <a:xfrm>
              <a:off x="330685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35ba99c1ba6_0_0"/>
            <p:cNvSpPr/>
            <p:nvPr/>
          </p:nvSpPr>
          <p:spPr>
            <a:xfrm>
              <a:off x="3306850"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35ba99c1ba6_0_0"/>
            <p:cNvSpPr/>
            <p:nvPr/>
          </p:nvSpPr>
          <p:spPr>
            <a:xfrm>
              <a:off x="33076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35ba99c1ba6_0_0"/>
            <p:cNvSpPr/>
            <p:nvPr/>
          </p:nvSpPr>
          <p:spPr>
            <a:xfrm>
              <a:off x="33076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35ba99c1ba6_0_0"/>
            <p:cNvSpPr/>
            <p:nvPr/>
          </p:nvSpPr>
          <p:spPr>
            <a:xfrm>
              <a:off x="33076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35ba99c1ba6_0_0"/>
            <p:cNvSpPr/>
            <p:nvPr/>
          </p:nvSpPr>
          <p:spPr>
            <a:xfrm>
              <a:off x="33084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35ba99c1ba6_0_0"/>
            <p:cNvSpPr/>
            <p:nvPr/>
          </p:nvSpPr>
          <p:spPr>
            <a:xfrm>
              <a:off x="33084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35ba99c1ba6_0_0"/>
            <p:cNvSpPr/>
            <p:nvPr/>
          </p:nvSpPr>
          <p:spPr>
            <a:xfrm>
              <a:off x="330842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35ba99c1ba6_0_0"/>
            <p:cNvSpPr/>
            <p:nvPr/>
          </p:nvSpPr>
          <p:spPr>
            <a:xfrm>
              <a:off x="3308425"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35ba99c1ba6_0_0"/>
            <p:cNvSpPr/>
            <p:nvPr/>
          </p:nvSpPr>
          <p:spPr>
            <a:xfrm>
              <a:off x="33092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35ba99c1ba6_0_0"/>
            <p:cNvSpPr/>
            <p:nvPr/>
          </p:nvSpPr>
          <p:spPr>
            <a:xfrm>
              <a:off x="33092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35ba99c1ba6_0_0"/>
            <p:cNvSpPr/>
            <p:nvPr/>
          </p:nvSpPr>
          <p:spPr>
            <a:xfrm>
              <a:off x="3309225"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35ba99c1ba6_0_0"/>
            <p:cNvSpPr/>
            <p:nvPr/>
          </p:nvSpPr>
          <p:spPr>
            <a:xfrm>
              <a:off x="3309225" y="23646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35ba99c1ba6_0_0"/>
            <p:cNvSpPr/>
            <p:nvPr/>
          </p:nvSpPr>
          <p:spPr>
            <a:xfrm>
              <a:off x="33100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35ba99c1ba6_0_0"/>
            <p:cNvSpPr/>
            <p:nvPr/>
          </p:nvSpPr>
          <p:spPr>
            <a:xfrm>
              <a:off x="33100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35ba99c1ba6_0_0"/>
            <p:cNvSpPr/>
            <p:nvPr/>
          </p:nvSpPr>
          <p:spPr>
            <a:xfrm>
              <a:off x="3310000" y="23646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35ba99c1ba6_0_0"/>
            <p:cNvSpPr/>
            <p:nvPr/>
          </p:nvSpPr>
          <p:spPr>
            <a:xfrm>
              <a:off x="33108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35ba99c1ba6_0_0"/>
            <p:cNvSpPr/>
            <p:nvPr/>
          </p:nvSpPr>
          <p:spPr>
            <a:xfrm>
              <a:off x="3310800"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35ba99c1ba6_0_0"/>
            <p:cNvSpPr/>
            <p:nvPr/>
          </p:nvSpPr>
          <p:spPr>
            <a:xfrm>
              <a:off x="3310800" y="23646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35ba99c1ba6_0_0"/>
            <p:cNvSpPr/>
            <p:nvPr/>
          </p:nvSpPr>
          <p:spPr>
            <a:xfrm>
              <a:off x="33116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35ba99c1ba6_0_0"/>
            <p:cNvSpPr/>
            <p:nvPr/>
          </p:nvSpPr>
          <p:spPr>
            <a:xfrm>
              <a:off x="33116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35ba99c1ba6_0_0"/>
            <p:cNvSpPr/>
            <p:nvPr/>
          </p:nvSpPr>
          <p:spPr>
            <a:xfrm>
              <a:off x="3311600" y="23646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35ba99c1ba6_0_0"/>
            <p:cNvSpPr/>
            <p:nvPr/>
          </p:nvSpPr>
          <p:spPr>
            <a:xfrm>
              <a:off x="3312375" y="23646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35ba99c1ba6_0_0"/>
            <p:cNvSpPr/>
            <p:nvPr/>
          </p:nvSpPr>
          <p:spPr>
            <a:xfrm>
              <a:off x="3276750" y="2303675"/>
              <a:ext cx="25" cy="8725"/>
            </a:xfrm>
            <a:custGeom>
              <a:rect b="b" l="l" r="r" t="t"/>
              <a:pathLst>
                <a:path extrusionOk="0" fill="none" h="349" w="1">
                  <a:moveTo>
                    <a:pt x="1" y="0"/>
                  </a:moveTo>
                  <a:lnTo>
                    <a:pt x="1" y="348"/>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35ba99c1ba6_0_0"/>
            <p:cNvSpPr/>
            <p:nvPr/>
          </p:nvSpPr>
          <p:spPr>
            <a:xfrm>
              <a:off x="3276750" y="2302875"/>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35ba99c1ba6_0_0"/>
            <p:cNvSpPr/>
            <p:nvPr/>
          </p:nvSpPr>
          <p:spPr>
            <a:xfrm>
              <a:off x="32775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35ba99c1ba6_0_0"/>
            <p:cNvSpPr/>
            <p:nvPr/>
          </p:nvSpPr>
          <p:spPr>
            <a:xfrm>
              <a:off x="32775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35ba99c1ba6_0_0"/>
            <p:cNvSpPr/>
            <p:nvPr/>
          </p:nvSpPr>
          <p:spPr>
            <a:xfrm>
              <a:off x="3277550"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g35ba99c1ba6_0_0"/>
            <p:cNvSpPr/>
            <p:nvPr/>
          </p:nvSpPr>
          <p:spPr>
            <a:xfrm>
              <a:off x="32783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35ba99c1ba6_0_0"/>
            <p:cNvSpPr/>
            <p:nvPr/>
          </p:nvSpPr>
          <p:spPr>
            <a:xfrm>
              <a:off x="32783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35ba99c1ba6_0_0"/>
            <p:cNvSpPr/>
            <p:nvPr/>
          </p:nvSpPr>
          <p:spPr>
            <a:xfrm>
              <a:off x="327835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35ba99c1ba6_0_0"/>
            <p:cNvSpPr/>
            <p:nvPr/>
          </p:nvSpPr>
          <p:spPr>
            <a:xfrm>
              <a:off x="3278350"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35ba99c1ba6_0_0"/>
            <p:cNvSpPr/>
            <p:nvPr/>
          </p:nvSpPr>
          <p:spPr>
            <a:xfrm>
              <a:off x="32791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35ba99c1ba6_0_0"/>
            <p:cNvSpPr/>
            <p:nvPr/>
          </p:nvSpPr>
          <p:spPr>
            <a:xfrm>
              <a:off x="32791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35ba99c1ba6_0_0"/>
            <p:cNvSpPr/>
            <p:nvPr/>
          </p:nvSpPr>
          <p:spPr>
            <a:xfrm>
              <a:off x="3279125" y="2302875"/>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35ba99c1ba6_0_0"/>
            <p:cNvSpPr/>
            <p:nvPr/>
          </p:nvSpPr>
          <p:spPr>
            <a:xfrm>
              <a:off x="32799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35ba99c1ba6_0_0"/>
            <p:cNvSpPr/>
            <p:nvPr/>
          </p:nvSpPr>
          <p:spPr>
            <a:xfrm>
              <a:off x="327992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35ba99c1ba6_0_0"/>
            <p:cNvSpPr/>
            <p:nvPr/>
          </p:nvSpPr>
          <p:spPr>
            <a:xfrm>
              <a:off x="3279925"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35ba99c1ba6_0_0"/>
            <p:cNvSpPr/>
            <p:nvPr/>
          </p:nvSpPr>
          <p:spPr>
            <a:xfrm>
              <a:off x="3279925" y="2302875"/>
              <a:ext cx="825" cy="9525"/>
            </a:xfrm>
            <a:custGeom>
              <a:rect b="b" l="l" r="r" t="t"/>
              <a:pathLst>
                <a:path extrusionOk="0" fill="none" h="381" w="33">
                  <a:moveTo>
                    <a:pt x="1" y="0"/>
                  </a:moveTo>
                  <a:lnTo>
                    <a:pt x="32" y="0"/>
                  </a:lnTo>
                  <a:lnTo>
                    <a:pt x="32"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35ba99c1ba6_0_0"/>
            <p:cNvSpPr/>
            <p:nvPr/>
          </p:nvSpPr>
          <p:spPr>
            <a:xfrm>
              <a:off x="32807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35ba99c1ba6_0_0"/>
            <p:cNvSpPr/>
            <p:nvPr/>
          </p:nvSpPr>
          <p:spPr>
            <a:xfrm>
              <a:off x="328072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35ba99c1ba6_0_0"/>
            <p:cNvSpPr/>
            <p:nvPr/>
          </p:nvSpPr>
          <p:spPr>
            <a:xfrm>
              <a:off x="3280725"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35ba99c1ba6_0_0"/>
            <p:cNvSpPr/>
            <p:nvPr/>
          </p:nvSpPr>
          <p:spPr>
            <a:xfrm>
              <a:off x="32815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35ba99c1ba6_0_0"/>
            <p:cNvSpPr/>
            <p:nvPr/>
          </p:nvSpPr>
          <p:spPr>
            <a:xfrm>
              <a:off x="32815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35ba99c1ba6_0_0"/>
            <p:cNvSpPr/>
            <p:nvPr/>
          </p:nvSpPr>
          <p:spPr>
            <a:xfrm>
              <a:off x="3281500" y="2302875"/>
              <a:ext cx="825" cy="9525"/>
            </a:xfrm>
            <a:custGeom>
              <a:rect b="b" l="l" r="r" t="t"/>
              <a:pathLst>
                <a:path extrusionOk="0" fill="none" h="381" w="33">
                  <a:moveTo>
                    <a:pt x="1" y="0"/>
                  </a:moveTo>
                  <a:lnTo>
                    <a:pt x="33" y="0"/>
                  </a:lnTo>
                  <a:lnTo>
                    <a:pt x="33"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35ba99c1ba6_0_0"/>
            <p:cNvSpPr/>
            <p:nvPr/>
          </p:nvSpPr>
          <p:spPr>
            <a:xfrm>
              <a:off x="32823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35ba99c1ba6_0_0"/>
            <p:cNvSpPr/>
            <p:nvPr/>
          </p:nvSpPr>
          <p:spPr>
            <a:xfrm>
              <a:off x="32823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35ba99c1ba6_0_0"/>
            <p:cNvSpPr/>
            <p:nvPr/>
          </p:nvSpPr>
          <p:spPr>
            <a:xfrm>
              <a:off x="328230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35ba99c1ba6_0_0"/>
            <p:cNvSpPr/>
            <p:nvPr/>
          </p:nvSpPr>
          <p:spPr>
            <a:xfrm>
              <a:off x="32831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35ba99c1ba6_0_0"/>
            <p:cNvSpPr/>
            <p:nvPr/>
          </p:nvSpPr>
          <p:spPr>
            <a:xfrm>
              <a:off x="32831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35ba99c1ba6_0_0"/>
            <p:cNvSpPr/>
            <p:nvPr/>
          </p:nvSpPr>
          <p:spPr>
            <a:xfrm>
              <a:off x="3283100"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35ba99c1ba6_0_0"/>
            <p:cNvSpPr/>
            <p:nvPr/>
          </p:nvSpPr>
          <p:spPr>
            <a:xfrm>
              <a:off x="3283100"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35ba99c1ba6_0_0"/>
            <p:cNvSpPr/>
            <p:nvPr/>
          </p:nvSpPr>
          <p:spPr>
            <a:xfrm>
              <a:off x="32838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35ba99c1ba6_0_0"/>
            <p:cNvSpPr/>
            <p:nvPr/>
          </p:nvSpPr>
          <p:spPr>
            <a:xfrm>
              <a:off x="32838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35ba99c1ba6_0_0"/>
            <p:cNvSpPr/>
            <p:nvPr/>
          </p:nvSpPr>
          <p:spPr>
            <a:xfrm>
              <a:off x="32838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35ba99c1ba6_0_0"/>
            <p:cNvSpPr/>
            <p:nvPr/>
          </p:nvSpPr>
          <p:spPr>
            <a:xfrm>
              <a:off x="32846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35ba99c1ba6_0_0"/>
            <p:cNvSpPr/>
            <p:nvPr/>
          </p:nvSpPr>
          <p:spPr>
            <a:xfrm>
              <a:off x="32846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35ba99c1ba6_0_0"/>
            <p:cNvSpPr/>
            <p:nvPr/>
          </p:nvSpPr>
          <p:spPr>
            <a:xfrm>
              <a:off x="3284675"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35ba99c1ba6_0_0"/>
            <p:cNvSpPr/>
            <p:nvPr/>
          </p:nvSpPr>
          <p:spPr>
            <a:xfrm>
              <a:off x="32854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35ba99c1ba6_0_0"/>
            <p:cNvSpPr/>
            <p:nvPr/>
          </p:nvSpPr>
          <p:spPr>
            <a:xfrm>
              <a:off x="32854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35ba99c1ba6_0_0"/>
            <p:cNvSpPr/>
            <p:nvPr/>
          </p:nvSpPr>
          <p:spPr>
            <a:xfrm>
              <a:off x="3285475" y="2302875"/>
              <a:ext cx="25" cy="9525"/>
            </a:xfrm>
            <a:custGeom>
              <a:rect b="b" l="l" r="r" t="t"/>
              <a:pathLst>
                <a:path extrusionOk="0" fill="none" h="381" w="1">
                  <a:moveTo>
                    <a:pt x="0" y="0"/>
                  </a:moveTo>
                  <a:lnTo>
                    <a:pt x="0" y="0"/>
                  </a:lnTo>
                  <a:lnTo>
                    <a:pt x="0"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35ba99c1ba6_0_0"/>
            <p:cNvSpPr/>
            <p:nvPr/>
          </p:nvSpPr>
          <p:spPr>
            <a:xfrm>
              <a:off x="3285475" y="2302875"/>
              <a:ext cx="800" cy="9525"/>
            </a:xfrm>
            <a:custGeom>
              <a:rect b="b" l="l" r="r" t="t"/>
              <a:pathLst>
                <a:path extrusionOk="0" fill="none" h="381" w="32">
                  <a:moveTo>
                    <a:pt x="0" y="0"/>
                  </a:moveTo>
                  <a:lnTo>
                    <a:pt x="32" y="0"/>
                  </a:lnTo>
                  <a:lnTo>
                    <a:pt x="32" y="380"/>
                  </a:lnTo>
                  <a:lnTo>
                    <a:pt x="0"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35ba99c1ba6_0_0"/>
            <p:cNvSpPr/>
            <p:nvPr/>
          </p:nvSpPr>
          <p:spPr>
            <a:xfrm>
              <a:off x="3286250" y="2302875"/>
              <a:ext cx="25" cy="9525"/>
            </a:xfrm>
            <a:custGeom>
              <a:rect b="b" l="l" r="r" t="t"/>
              <a:pathLst>
                <a:path extrusionOk="0" fill="none" h="381" w="1">
                  <a:moveTo>
                    <a:pt x="1" y="0"/>
                  </a:moveTo>
                  <a:lnTo>
                    <a:pt x="1" y="0"/>
                  </a:lnTo>
                  <a:lnTo>
                    <a:pt x="1" y="380"/>
                  </a:lnTo>
                  <a:lnTo>
                    <a:pt x="1" y="38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35ba99c1ba6_0_0"/>
            <p:cNvSpPr/>
            <p:nvPr/>
          </p:nvSpPr>
          <p:spPr>
            <a:xfrm>
              <a:off x="3286250" y="2302875"/>
              <a:ext cx="25" cy="9525"/>
            </a:xfrm>
            <a:custGeom>
              <a:rect b="b" l="l" r="r" t="t"/>
              <a:pathLst>
                <a:path extrusionOk="0" fill="none" h="381" w="1">
                  <a:moveTo>
                    <a:pt x="1" y="380"/>
                  </a:moveTo>
                  <a:lnTo>
                    <a:pt x="1" y="0"/>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35ba99c1ba6_0_0"/>
            <p:cNvSpPr/>
            <p:nvPr/>
          </p:nvSpPr>
          <p:spPr>
            <a:xfrm>
              <a:off x="3302100"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35ba99c1ba6_0_0"/>
            <p:cNvSpPr/>
            <p:nvPr/>
          </p:nvSpPr>
          <p:spPr>
            <a:xfrm>
              <a:off x="33028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35ba99c1ba6_0_0"/>
            <p:cNvSpPr/>
            <p:nvPr/>
          </p:nvSpPr>
          <p:spPr>
            <a:xfrm>
              <a:off x="3302875" y="22403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35ba99c1ba6_0_0"/>
            <p:cNvSpPr/>
            <p:nvPr/>
          </p:nvSpPr>
          <p:spPr>
            <a:xfrm>
              <a:off x="33036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35ba99c1ba6_0_0"/>
            <p:cNvSpPr/>
            <p:nvPr/>
          </p:nvSpPr>
          <p:spPr>
            <a:xfrm>
              <a:off x="33036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35ba99c1ba6_0_0"/>
            <p:cNvSpPr/>
            <p:nvPr/>
          </p:nvSpPr>
          <p:spPr>
            <a:xfrm>
              <a:off x="33036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35ba99c1ba6_0_0"/>
            <p:cNvSpPr/>
            <p:nvPr/>
          </p:nvSpPr>
          <p:spPr>
            <a:xfrm>
              <a:off x="3303675"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35ba99c1ba6_0_0"/>
            <p:cNvSpPr/>
            <p:nvPr/>
          </p:nvSpPr>
          <p:spPr>
            <a:xfrm>
              <a:off x="33044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35ba99c1ba6_0_0"/>
            <p:cNvSpPr/>
            <p:nvPr/>
          </p:nvSpPr>
          <p:spPr>
            <a:xfrm>
              <a:off x="33044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35ba99c1ba6_0_0"/>
            <p:cNvSpPr/>
            <p:nvPr/>
          </p:nvSpPr>
          <p:spPr>
            <a:xfrm>
              <a:off x="330447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35ba99c1ba6_0_0"/>
            <p:cNvSpPr/>
            <p:nvPr/>
          </p:nvSpPr>
          <p:spPr>
            <a:xfrm>
              <a:off x="33052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35ba99c1ba6_0_0"/>
            <p:cNvSpPr/>
            <p:nvPr/>
          </p:nvSpPr>
          <p:spPr>
            <a:xfrm>
              <a:off x="33052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35ba99c1ba6_0_0"/>
            <p:cNvSpPr/>
            <p:nvPr/>
          </p:nvSpPr>
          <p:spPr>
            <a:xfrm>
              <a:off x="3305250" y="22403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g35ba99c1ba6_0_0"/>
            <p:cNvSpPr/>
            <p:nvPr/>
          </p:nvSpPr>
          <p:spPr>
            <a:xfrm>
              <a:off x="3305250" y="22403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35ba99c1ba6_0_0"/>
            <p:cNvSpPr/>
            <p:nvPr/>
          </p:nvSpPr>
          <p:spPr>
            <a:xfrm>
              <a:off x="33060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g35ba99c1ba6_0_0"/>
            <p:cNvSpPr/>
            <p:nvPr/>
          </p:nvSpPr>
          <p:spPr>
            <a:xfrm>
              <a:off x="330605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35ba99c1ba6_0_0"/>
            <p:cNvSpPr/>
            <p:nvPr/>
          </p:nvSpPr>
          <p:spPr>
            <a:xfrm>
              <a:off x="3306050"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35ba99c1ba6_0_0"/>
            <p:cNvSpPr/>
            <p:nvPr/>
          </p:nvSpPr>
          <p:spPr>
            <a:xfrm>
              <a:off x="33068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g35ba99c1ba6_0_0"/>
            <p:cNvSpPr/>
            <p:nvPr/>
          </p:nvSpPr>
          <p:spPr>
            <a:xfrm>
              <a:off x="330685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g35ba99c1ba6_0_0"/>
            <p:cNvSpPr/>
            <p:nvPr/>
          </p:nvSpPr>
          <p:spPr>
            <a:xfrm>
              <a:off x="3306850"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35ba99c1ba6_0_0"/>
            <p:cNvSpPr/>
            <p:nvPr/>
          </p:nvSpPr>
          <p:spPr>
            <a:xfrm>
              <a:off x="33076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g35ba99c1ba6_0_0"/>
            <p:cNvSpPr/>
            <p:nvPr/>
          </p:nvSpPr>
          <p:spPr>
            <a:xfrm>
              <a:off x="33076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35ba99c1ba6_0_0"/>
            <p:cNvSpPr/>
            <p:nvPr/>
          </p:nvSpPr>
          <p:spPr>
            <a:xfrm>
              <a:off x="33076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35ba99c1ba6_0_0"/>
            <p:cNvSpPr/>
            <p:nvPr/>
          </p:nvSpPr>
          <p:spPr>
            <a:xfrm>
              <a:off x="33084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35ba99c1ba6_0_0"/>
            <p:cNvSpPr/>
            <p:nvPr/>
          </p:nvSpPr>
          <p:spPr>
            <a:xfrm>
              <a:off x="33084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35ba99c1ba6_0_0"/>
            <p:cNvSpPr/>
            <p:nvPr/>
          </p:nvSpPr>
          <p:spPr>
            <a:xfrm>
              <a:off x="330842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35ba99c1ba6_0_0"/>
            <p:cNvSpPr/>
            <p:nvPr/>
          </p:nvSpPr>
          <p:spPr>
            <a:xfrm>
              <a:off x="3308425"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35ba99c1ba6_0_0"/>
            <p:cNvSpPr/>
            <p:nvPr/>
          </p:nvSpPr>
          <p:spPr>
            <a:xfrm>
              <a:off x="33092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35ba99c1ba6_0_0"/>
            <p:cNvSpPr/>
            <p:nvPr/>
          </p:nvSpPr>
          <p:spPr>
            <a:xfrm>
              <a:off x="33092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35ba99c1ba6_0_0"/>
            <p:cNvSpPr/>
            <p:nvPr/>
          </p:nvSpPr>
          <p:spPr>
            <a:xfrm>
              <a:off x="3309225"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35ba99c1ba6_0_0"/>
            <p:cNvSpPr/>
            <p:nvPr/>
          </p:nvSpPr>
          <p:spPr>
            <a:xfrm>
              <a:off x="3309225" y="2240325"/>
              <a:ext cx="800" cy="10325"/>
            </a:xfrm>
            <a:custGeom>
              <a:rect b="b" l="l" r="r" t="t"/>
              <a:pathLst>
                <a:path extrusionOk="0" fill="none" h="413" w="32">
                  <a:moveTo>
                    <a:pt x="0" y="1"/>
                  </a:moveTo>
                  <a:lnTo>
                    <a:pt x="32" y="1"/>
                  </a:lnTo>
                  <a:lnTo>
                    <a:pt x="32"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g35ba99c1ba6_0_0"/>
            <p:cNvSpPr/>
            <p:nvPr/>
          </p:nvSpPr>
          <p:spPr>
            <a:xfrm>
              <a:off x="33100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35ba99c1ba6_0_0"/>
            <p:cNvSpPr/>
            <p:nvPr/>
          </p:nvSpPr>
          <p:spPr>
            <a:xfrm>
              <a:off x="33100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35ba99c1ba6_0_0"/>
            <p:cNvSpPr/>
            <p:nvPr/>
          </p:nvSpPr>
          <p:spPr>
            <a:xfrm>
              <a:off x="3310000" y="2240325"/>
              <a:ext cx="825" cy="10325"/>
            </a:xfrm>
            <a:custGeom>
              <a:rect b="b" l="l" r="r" t="t"/>
              <a:pathLst>
                <a:path extrusionOk="0" fill="none" h="413" w="33">
                  <a:moveTo>
                    <a:pt x="1" y="1"/>
                  </a:moveTo>
                  <a:lnTo>
                    <a:pt x="33" y="1"/>
                  </a:lnTo>
                  <a:lnTo>
                    <a:pt x="33"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35ba99c1ba6_0_0"/>
            <p:cNvSpPr/>
            <p:nvPr/>
          </p:nvSpPr>
          <p:spPr>
            <a:xfrm>
              <a:off x="33108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35ba99c1ba6_0_0"/>
            <p:cNvSpPr/>
            <p:nvPr/>
          </p:nvSpPr>
          <p:spPr>
            <a:xfrm>
              <a:off x="3310800"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35ba99c1ba6_0_0"/>
            <p:cNvSpPr/>
            <p:nvPr/>
          </p:nvSpPr>
          <p:spPr>
            <a:xfrm>
              <a:off x="3310800" y="2240325"/>
              <a:ext cx="825" cy="10325"/>
            </a:xfrm>
            <a:custGeom>
              <a:rect b="b" l="l" r="r" t="t"/>
              <a:pathLst>
                <a:path extrusionOk="0" fill="none" h="413" w="33">
                  <a:moveTo>
                    <a:pt x="1" y="1"/>
                  </a:moveTo>
                  <a:lnTo>
                    <a:pt x="32" y="1"/>
                  </a:lnTo>
                  <a:lnTo>
                    <a:pt x="32"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35ba99c1ba6_0_0"/>
            <p:cNvSpPr/>
            <p:nvPr/>
          </p:nvSpPr>
          <p:spPr>
            <a:xfrm>
              <a:off x="33116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35ba99c1ba6_0_0"/>
            <p:cNvSpPr/>
            <p:nvPr/>
          </p:nvSpPr>
          <p:spPr>
            <a:xfrm>
              <a:off x="33116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35ba99c1ba6_0_0"/>
            <p:cNvSpPr/>
            <p:nvPr/>
          </p:nvSpPr>
          <p:spPr>
            <a:xfrm>
              <a:off x="3311600" y="2240325"/>
              <a:ext cx="25" cy="10325"/>
            </a:xfrm>
            <a:custGeom>
              <a:rect b="b" l="l" r="r" t="t"/>
              <a:pathLst>
                <a:path extrusionOk="0" fill="none" h="413" w="1">
                  <a:moveTo>
                    <a:pt x="0" y="1"/>
                  </a:moveTo>
                  <a:lnTo>
                    <a:pt x="0" y="1"/>
                  </a:lnTo>
                  <a:lnTo>
                    <a:pt x="0" y="412"/>
                  </a:lnTo>
                  <a:lnTo>
                    <a:pt x="0"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35ba99c1ba6_0_0"/>
            <p:cNvSpPr/>
            <p:nvPr/>
          </p:nvSpPr>
          <p:spPr>
            <a:xfrm>
              <a:off x="3312375" y="2240325"/>
              <a:ext cx="25" cy="10325"/>
            </a:xfrm>
            <a:custGeom>
              <a:rect b="b" l="l" r="r" t="t"/>
              <a:pathLst>
                <a:path extrusionOk="0" fill="none" h="413" w="1">
                  <a:moveTo>
                    <a:pt x="1" y="1"/>
                  </a:moveTo>
                  <a:lnTo>
                    <a:pt x="1" y="1"/>
                  </a:lnTo>
                  <a:lnTo>
                    <a:pt x="1" y="412"/>
                  </a:lnTo>
                  <a:lnTo>
                    <a:pt x="1" y="412"/>
                  </a:ln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35ba99c1ba6_0_0"/>
            <p:cNvSpPr/>
            <p:nvPr/>
          </p:nvSpPr>
          <p:spPr>
            <a:xfrm>
              <a:off x="3743875" y="1532525"/>
              <a:ext cx="3261950" cy="581150"/>
            </a:xfrm>
            <a:custGeom>
              <a:rect b="b" l="l" r="r" t="t"/>
              <a:pathLst>
                <a:path extrusionOk="0" h="23246" w="130478">
                  <a:moveTo>
                    <a:pt x="37655" y="1"/>
                  </a:moveTo>
                  <a:cubicBezTo>
                    <a:pt x="35755" y="1"/>
                    <a:pt x="34235" y="1521"/>
                    <a:pt x="34235" y="3421"/>
                  </a:cubicBezTo>
                  <a:lnTo>
                    <a:pt x="34235" y="7886"/>
                  </a:lnTo>
                  <a:cubicBezTo>
                    <a:pt x="34184" y="10056"/>
                    <a:pt x="32677" y="11243"/>
                    <a:pt x="31005" y="11243"/>
                  </a:cubicBezTo>
                  <a:cubicBezTo>
                    <a:pt x="29529" y="11243"/>
                    <a:pt x="27924" y="10319"/>
                    <a:pt x="27078" y="8330"/>
                  </a:cubicBezTo>
                  <a:cubicBezTo>
                    <a:pt x="25811" y="5384"/>
                    <a:pt x="22866" y="3294"/>
                    <a:pt x="19445" y="3294"/>
                  </a:cubicBezTo>
                  <a:cubicBezTo>
                    <a:pt x="16089" y="3294"/>
                    <a:pt x="13207" y="5289"/>
                    <a:pt x="11877" y="8140"/>
                  </a:cubicBezTo>
                  <a:lnTo>
                    <a:pt x="11877" y="8108"/>
                  </a:lnTo>
                  <a:cubicBezTo>
                    <a:pt x="10663" y="10419"/>
                    <a:pt x="8778" y="11302"/>
                    <a:pt x="7097" y="11302"/>
                  </a:cubicBezTo>
                  <a:cubicBezTo>
                    <a:pt x="6497" y="11302"/>
                    <a:pt x="5924" y="11190"/>
                    <a:pt x="5416" y="10990"/>
                  </a:cubicBezTo>
                  <a:cubicBezTo>
                    <a:pt x="5353" y="10958"/>
                    <a:pt x="5289" y="10926"/>
                    <a:pt x="5226" y="10895"/>
                  </a:cubicBezTo>
                  <a:cubicBezTo>
                    <a:pt x="5163" y="10863"/>
                    <a:pt x="5099" y="10831"/>
                    <a:pt x="5068" y="10831"/>
                  </a:cubicBezTo>
                  <a:cubicBezTo>
                    <a:pt x="5004" y="10768"/>
                    <a:pt x="4909" y="10736"/>
                    <a:pt x="4846" y="10705"/>
                  </a:cubicBezTo>
                  <a:cubicBezTo>
                    <a:pt x="4339" y="10388"/>
                    <a:pt x="4086" y="10008"/>
                    <a:pt x="3833" y="9850"/>
                  </a:cubicBezTo>
                  <a:cubicBezTo>
                    <a:pt x="3421" y="9501"/>
                    <a:pt x="2914" y="9280"/>
                    <a:pt x="2344" y="9280"/>
                  </a:cubicBezTo>
                  <a:cubicBezTo>
                    <a:pt x="1046" y="9280"/>
                    <a:pt x="1" y="10325"/>
                    <a:pt x="1" y="11623"/>
                  </a:cubicBezTo>
                  <a:cubicBezTo>
                    <a:pt x="1" y="12922"/>
                    <a:pt x="1046" y="13967"/>
                    <a:pt x="2344" y="13967"/>
                  </a:cubicBezTo>
                  <a:cubicBezTo>
                    <a:pt x="2914" y="13967"/>
                    <a:pt x="3421" y="13777"/>
                    <a:pt x="3833" y="13428"/>
                  </a:cubicBezTo>
                  <a:cubicBezTo>
                    <a:pt x="4086" y="13238"/>
                    <a:pt x="4339" y="12890"/>
                    <a:pt x="4846" y="12573"/>
                  </a:cubicBezTo>
                  <a:cubicBezTo>
                    <a:pt x="4846" y="12573"/>
                    <a:pt x="4846" y="12541"/>
                    <a:pt x="4846" y="12541"/>
                  </a:cubicBezTo>
                  <a:cubicBezTo>
                    <a:pt x="4909" y="12510"/>
                    <a:pt x="4973" y="12478"/>
                    <a:pt x="5068" y="12446"/>
                  </a:cubicBezTo>
                  <a:cubicBezTo>
                    <a:pt x="5099" y="12415"/>
                    <a:pt x="5163" y="12383"/>
                    <a:pt x="5226" y="12351"/>
                  </a:cubicBezTo>
                  <a:cubicBezTo>
                    <a:pt x="5289" y="12320"/>
                    <a:pt x="5353" y="12288"/>
                    <a:pt x="5416" y="12288"/>
                  </a:cubicBezTo>
                  <a:cubicBezTo>
                    <a:pt x="5928" y="12078"/>
                    <a:pt x="6507" y="11962"/>
                    <a:pt x="7111" y="11962"/>
                  </a:cubicBezTo>
                  <a:cubicBezTo>
                    <a:pt x="8789" y="11962"/>
                    <a:pt x="10666" y="12857"/>
                    <a:pt x="11877" y="15138"/>
                  </a:cubicBezTo>
                  <a:cubicBezTo>
                    <a:pt x="13207" y="17989"/>
                    <a:pt x="16089" y="19952"/>
                    <a:pt x="19445" y="19952"/>
                  </a:cubicBezTo>
                  <a:cubicBezTo>
                    <a:pt x="22866" y="19952"/>
                    <a:pt x="25811" y="17894"/>
                    <a:pt x="27078" y="14917"/>
                  </a:cubicBezTo>
                  <a:lnTo>
                    <a:pt x="27078" y="14948"/>
                  </a:lnTo>
                  <a:cubicBezTo>
                    <a:pt x="27924" y="12959"/>
                    <a:pt x="29522" y="12034"/>
                    <a:pt x="30994" y="12034"/>
                  </a:cubicBezTo>
                  <a:cubicBezTo>
                    <a:pt x="32662" y="12034"/>
                    <a:pt x="34168" y="13222"/>
                    <a:pt x="34235" y="15392"/>
                  </a:cubicBezTo>
                  <a:lnTo>
                    <a:pt x="34235" y="19825"/>
                  </a:lnTo>
                  <a:cubicBezTo>
                    <a:pt x="34235" y="21725"/>
                    <a:pt x="35755" y="23246"/>
                    <a:pt x="37655" y="23246"/>
                  </a:cubicBezTo>
                  <a:lnTo>
                    <a:pt x="127025" y="23246"/>
                  </a:lnTo>
                  <a:cubicBezTo>
                    <a:pt x="128925" y="23246"/>
                    <a:pt x="130477" y="21725"/>
                    <a:pt x="130477" y="19825"/>
                  </a:cubicBezTo>
                  <a:lnTo>
                    <a:pt x="130477" y="3421"/>
                  </a:lnTo>
                  <a:cubicBezTo>
                    <a:pt x="130477" y="1521"/>
                    <a:pt x="128925" y="1"/>
                    <a:pt x="12702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35ba99c1ba6_0_0"/>
            <p:cNvSpPr/>
            <p:nvPr/>
          </p:nvSpPr>
          <p:spPr>
            <a:xfrm>
              <a:off x="4059775" y="1652875"/>
              <a:ext cx="340475" cy="340450"/>
            </a:xfrm>
            <a:custGeom>
              <a:rect b="b" l="l" r="r" t="t"/>
              <a:pathLst>
                <a:path extrusionOk="0" h="13618" w="13619">
                  <a:moveTo>
                    <a:pt x="6809" y="0"/>
                  </a:moveTo>
                  <a:cubicBezTo>
                    <a:pt x="3041" y="0"/>
                    <a:pt x="1" y="3041"/>
                    <a:pt x="1" y="6809"/>
                  </a:cubicBezTo>
                  <a:cubicBezTo>
                    <a:pt x="1" y="10578"/>
                    <a:pt x="3041" y="13618"/>
                    <a:pt x="6809" y="13618"/>
                  </a:cubicBezTo>
                  <a:cubicBezTo>
                    <a:pt x="10578" y="13618"/>
                    <a:pt x="13618" y="10578"/>
                    <a:pt x="13618" y="6809"/>
                  </a:cubicBezTo>
                  <a:cubicBezTo>
                    <a:pt x="13618" y="3041"/>
                    <a:pt x="10578" y="0"/>
                    <a:pt x="68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35ba99c1ba6_0_0"/>
            <p:cNvSpPr/>
            <p:nvPr/>
          </p:nvSpPr>
          <p:spPr>
            <a:xfrm>
              <a:off x="3771600" y="1793000"/>
              <a:ext cx="60975" cy="61000"/>
            </a:xfrm>
            <a:custGeom>
              <a:rect b="b" l="l" r="r" t="t"/>
              <a:pathLst>
                <a:path extrusionOk="0" h="2440" w="2439">
                  <a:moveTo>
                    <a:pt x="2439" y="1204"/>
                  </a:moveTo>
                  <a:cubicBezTo>
                    <a:pt x="2439" y="1869"/>
                    <a:pt x="1900" y="2439"/>
                    <a:pt x="1235" y="2439"/>
                  </a:cubicBezTo>
                  <a:cubicBezTo>
                    <a:pt x="538" y="2439"/>
                    <a:pt x="0" y="1869"/>
                    <a:pt x="0" y="1204"/>
                  </a:cubicBezTo>
                  <a:cubicBezTo>
                    <a:pt x="0" y="539"/>
                    <a:pt x="538" y="1"/>
                    <a:pt x="1235" y="1"/>
                  </a:cubicBezTo>
                  <a:cubicBezTo>
                    <a:pt x="1900" y="1"/>
                    <a:pt x="2439" y="539"/>
                    <a:pt x="2439" y="120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35ba99c1ba6_0_0"/>
            <p:cNvSpPr/>
            <p:nvPr/>
          </p:nvSpPr>
          <p:spPr>
            <a:xfrm>
              <a:off x="4631400" y="1564200"/>
              <a:ext cx="2341950" cy="517800"/>
            </a:xfrm>
            <a:custGeom>
              <a:rect b="b" l="l" r="r" t="t"/>
              <a:pathLst>
                <a:path extrusionOk="0" h="20712" w="93678">
                  <a:moveTo>
                    <a:pt x="2154" y="0"/>
                  </a:moveTo>
                  <a:cubicBezTo>
                    <a:pt x="982" y="0"/>
                    <a:pt x="1" y="982"/>
                    <a:pt x="1" y="2154"/>
                  </a:cubicBezTo>
                  <a:lnTo>
                    <a:pt x="1" y="18558"/>
                  </a:lnTo>
                  <a:cubicBezTo>
                    <a:pt x="1" y="19730"/>
                    <a:pt x="982" y="20712"/>
                    <a:pt x="2154" y="20712"/>
                  </a:cubicBezTo>
                  <a:lnTo>
                    <a:pt x="91524" y="20712"/>
                  </a:lnTo>
                  <a:cubicBezTo>
                    <a:pt x="92728" y="20712"/>
                    <a:pt x="93678" y="19730"/>
                    <a:pt x="93678" y="18558"/>
                  </a:cubicBezTo>
                  <a:lnTo>
                    <a:pt x="93678" y="2154"/>
                  </a:lnTo>
                  <a:cubicBezTo>
                    <a:pt x="93678" y="982"/>
                    <a:pt x="92728" y="0"/>
                    <a:pt x="915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35ba99c1ba6_0_0"/>
            <p:cNvSpPr/>
            <p:nvPr/>
          </p:nvSpPr>
          <p:spPr>
            <a:xfrm>
              <a:off x="4136575" y="1720175"/>
              <a:ext cx="186075" cy="205875"/>
            </a:xfrm>
            <a:custGeom>
              <a:rect b="b" l="l" r="r" t="t"/>
              <a:pathLst>
                <a:path extrusionOk="0" h="8235" w="7443">
                  <a:moveTo>
                    <a:pt x="3737" y="317"/>
                  </a:moveTo>
                  <a:lnTo>
                    <a:pt x="7094" y="1140"/>
                  </a:lnTo>
                  <a:cubicBezTo>
                    <a:pt x="7094" y="2565"/>
                    <a:pt x="6778" y="6682"/>
                    <a:pt x="3737" y="7917"/>
                  </a:cubicBezTo>
                  <a:cubicBezTo>
                    <a:pt x="507" y="6619"/>
                    <a:pt x="381" y="2090"/>
                    <a:pt x="381" y="1140"/>
                  </a:cubicBezTo>
                  <a:lnTo>
                    <a:pt x="3737" y="317"/>
                  </a:lnTo>
                  <a:close/>
                  <a:moveTo>
                    <a:pt x="3706" y="0"/>
                  </a:moveTo>
                  <a:lnTo>
                    <a:pt x="191" y="855"/>
                  </a:lnTo>
                  <a:cubicBezTo>
                    <a:pt x="127" y="855"/>
                    <a:pt x="64" y="919"/>
                    <a:pt x="64" y="982"/>
                  </a:cubicBezTo>
                  <a:cubicBezTo>
                    <a:pt x="64" y="1584"/>
                    <a:pt x="0" y="6809"/>
                    <a:pt x="3674" y="8234"/>
                  </a:cubicBezTo>
                  <a:lnTo>
                    <a:pt x="3801" y="8234"/>
                  </a:lnTo>
                  <a:cubicBezTo>
                    <a:pt x="7158" y="6936"/>
                    <a:pt x="7443" y="2375"/>
                    <a:pt x="7443" y="1014"/>
                  </a:cubicBezTo>
                  <a:cubicBezTo>
                    <a:pt x="7443" y="950"/>
                    <a:pt x="7379" y="887"/>
                    <a:pt x="7316" y="855"/>
                  </a:cubicBezTo>
                  <a:lnTo>
                    <a:pt x="3769" y="0"/>
                  </a:lnTo>
                  <a:close/>
                </a:path>
              </a:pathLst>
            </a:custGeom>
            <a:solidFill>
              <a:srgbClr val="F2A365"/>
            </a:solidFill>
            <a:ln cap="flat" cmpd="sng" w="9525">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35ba99c1ba6_0_0"/>
            <p:cNvSpPr/>
            <p:nvPr/>
          </p:nvSpPr>
          <p:spPr>
            <a:xfrm>
              <a:off x="4199125" y="1760425"/>
              <a:ext cx="60975" cy="111775"/>
            </a:xfrm>
            <a:custGeom>
              <a:rect b="b" l="l" r="r" t="t"/>
              <a:pathLst>
                <a:path extrusionOk="0" h="4471" w="2439">
                  <a:moveTo>
                    <a:pt x="1235" y="322"/>
                  </a:moveTo>
                  <a:cubicBezTo>
                    <a:pt x="1425" y="322"/>
                    <a:pt x="1615" y="385"/>
                    <a:pt x="1774" y="512"/>
                  </a:cubicBezTo>
                  <a:cubicBezTo>
                    <a:pt x="1996" y="670"/>
                    <a:pt x="2122" y="924"/>
                    <a:pt x="2122" y="1177"/>
                  </a:cubicBezTo>
                  <a:cubicBezTo>
                    <a:pt x="2122" y="1494"/>
                    <a:pt x="1964" y="1747"/>
                    <a:pt x="1710" y="1905"/>
                  </a:cubicBezTo>
                  <a:cubicBezTo>
                    <a:pt x="1647" y="1937"/>
                    <a:pt x="1615" y="2000"/>
                    <a:pt x="1615" y="2064"/>
                  </a:cubicBezTo>
                  <a:lnTo>
                    <a:pt x="1774" y="3584"/>
                  </a:lnTo>
                  <a:cubicBezTo>
                    <a:pt x="1774" y="3742"/>
                    <a:pt x="1710" y="3869"/>
                    <a:pt x="1615" y="3964"/>
                  </a:cubicBezTo>
                  <a:cubicBezTo>
                    <a:pt x="1520" y="4075"/>
                    <a:pt x="1378" y="4130"/>
                    <a:pt x="1235" y="4130"/>
                  </a:cubicBezTo>
                  <a:cubicBezTo>
                    <a:pt x="1093" y="4130"/>
                    <a:pt x="950" y="4075"/>
                    <a:pt x="855" y="3964"/>
                  </a:cubicBezTo>
                  <a:cubicBezTo>
                    <a:pt x="760" y="3869"/>
                    <a:pt x="729" y="3742"/>
                    <a:pt x="729" y="3584"/>
                  </a:cubicBezTo>
                  <a:lnTo>
                    <a:pt x="855" y="2064"/>
                  </a:lnTo>
                  <a:cubicBezTo>
                    <a:pt x="855" y="2000"/>
                    <a:pt x="824" y="1937"/>
                    <a:pt x="792" y="1905"/>
                  </a:cubicBezTo>
                  <a:cubicBezTo>
                    <a:pt x="475" y="1715"/>
                    <a:pt x="317" y="1367"/>
                    <a:pt x="380" y="1019"/>
                  </a:cubicBezTo>
                  <a:cubicBezTo>
                    <a:pt x="475" y="670"/>
                    <a:pt x="729" y="417"/>
                    <a:pt x="1045" y="354"/>
                  </a:cubicBezTo>
                  <a:cubicBezTo>
                    <a:pt x="1109" y="322"/>
                    <a:pt x="1172" y="322"/>
                    <a:pt x="1235" y="322"/>
                  </a:cubicBezTo>
                  <a:close/>
                  <a:moveTo>
                    <a:pt x="1247" y="0"/>
                  </a:moveTo>
                  <a:cubicBezTo>
                    <a:pt x="1149" y="0"/>
                    <a:pt x="1050" y="12"/>
                    <a:pt x="950" y="37"/>
                  </a:cubicBezTo>
                  <a:cubicBezTo>
                    <a:pt x="539" y="132"/>
                    <a:pt x="159" y="480"/>
                    <a:pt x="95" y="924"/>
                  </a:cubicBezTo>
                  <a:cubicBezTo>
                    <a:pt x="0" y="1399"/>
                    <a:pt x="159" y="1842"/>
                    <a:pt x="539" y="2127"/>
                  </a:cubicBezTo>
                  <a:lnTo>
                    <a:pt x="412" y="3552"/>
                  </a:lnTo>
                  <a:cubicBezTo>
                    <a:pt x="380" y="3774"/>
                    <a:pt x="475" y="4027"/>
                    <a:pt x="634" y="4186"/>
                  </a:cubicBezTo>
                  <a:cubicBezTo>
                    <a:pt x="792" y="4376"/>
                    <a:pt x="1014" y="4471"/>
                    <a:pt x="1235" y="4471"/>
                  </a:cubicBezTo>
                  <a:cubicBezTo>
                    <a:pt x="1489" y="4471"/>
                    <a:pt x="1710" y="4376"/>
                    <a:pt x="1869" y="4186"/>
                  </a:cubicBezTo>
                  <a:cubicBezTo>
                    <a:pt x="2027" y="4027"/>
                    <a:pt x="2091" y="3774"/>
                    <a:pt x="2091" y="3552"/>
                  </a:cubicBezTo>
                  <a:lnTo>
                    <a:pt x="1964" y="2127"/>
                  </a:lnTo>
                  <a:cubicBezTo>
                    <a:pt x="2249" y="1905"/>
                    <a:pt x="2439" y="1557"/>
                    <a:pt x="2439" y="1177"/>
                  </a:cubicBezTo>
                  <a:cubicBezTo>
                    <a:pt x="2439" y="829"/>
                    <a:pt x="2281" y="480"/>
                    <a:pt x="1996" y="259"/>
                  </a:cubicBezTo>
                  <a:cubicBezTo>
                    <a:pt x="1785" y="95"/>
                    <a:pt x="1523" y="0"/>
                    <a:pt x="1247" y="0"/>
                  </a:cubicBezTo>
                  <a:close/>
                </a:path>
              </a:pathLst>
            </a:custGeom>
            <a:solidFill>
              <a:srgbClr val="F2A365"/>
            </a:solidFill>
            <a:ln cap="flat" cmpd="sng" w="9525">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35ba99c1ba6_0_0"/>
            <p:cNvSpPr/>
            <p:nvPr/>
          </p:nvSpPr>
          <p:spPr>
            <a:xfrm>
              <a:off x="595975" y="2986125"/>
              <a:ext cx="3262725" cy="581950"/>
            </a:xfrm>
            <a:custGeom>
              <a:rect b="b" l="l" r="r" t="t"/>
              <a:pathLst>
                <a:path extrusionOk="0" h="23278" w="130509">
                  <a:moveTo>
                    <a:pt x="3421" y="1"/>
                  </a:moveTo>
                  <a:cubicBezTo>
                    <a:pt x="1521" y="1"/>
                    <a:pt x="0" y="1552"/>
                    <a:pt x="0" y="3453"/>
                  </a:cubicBezTo>
                  <a:lnTo>
                    <a:pt x="0" y="19825"/>
                  </a:lnTo>
                  <a:cubicBezTo>
                    <a:pt x="0" y="21726"/>
                    <a:pt x="1521" y="23277"/>
                    <a:pt x="3421" y="23277"/>
                  </a:cubicBezTo>
                  <a:lnTo>
                    <a:pt x="92822" y="23277"/>
                  </a:lnTo>
                  <a:cubicBezTo>
                    <a:pt x="94723" y="23277"/>
                    <a:pt x="96274" y="21726"/>
                    <a:pt x="96274" y="19825"/>
                  </a:cubicBezTo>
                  <a:lnTo>
                    <a:pt x="96274" y="15392"/>
                  </a:lnTo>
                  <a:cubicBezTo>
                    <a:pt x="96325" y="13222"/>
                    <a:pt x="97823" y="12035"/>
                    <a:pt x="99487" y="12035"/>
                  </a:cubicBezTo>
                  <a:cubicBezTo>
                    <a:pt x="100956" y="12035"/>
                    <a:pt x="102554" y="12959"/>
                    <a:pt x="103400" y="14948"/>
                  </a:cubicBezTo>
                  <a:cubicBezTo>
                    <a:pt x="104667" y="17894"/>
                    <a:pt x="107612" y="19952"/>
                    <a:pt x="111032" y="19952"/>
                  </a:cubicBezTo>
                  <a:cubicBezTo>
                    <a:pt x="114389" y="19952"/>
                    <a:pt x="117271" y="17989"/>
                    <a:pt x="118601" y="15138"/>
                  </a:cubicBezTo>
                  <a:cubicBezTo>
                    <a:pt x="119811" y="12857"/>
                    <a:pt x="121689" y="11962"/>
                    <a:pt x="123366" y="11962"/>
                  </a:cubicBezTo>
                  <a:cubicBezTo>
                    <a:pt x="123971" y="11962"/>
                    <a:pt x="124550" y="12078"/>
                    <a:pt x="125062" y="12288"/>
                  </a:cubicBezTo>
                  <a:cubicBezTo>
                    <a:pt x="125125" y="12320"/>
                    <a:pt x="125188" y="12352"/>
                    <a:pt x="125252" y="12383"/>
                  </a:cubicBezTo>
                  <a:cubicBezTo>
                    <a:pt x="125315" y="12383"/>
                    <a:pt x="125378" y="12415"/>
                    <a:pt x="125410" y="12447"/>
                  </a:cubicBezTo>
                  <a:cubicBezTo>
                    <a:pt x="125505" y="12478"/>
                    <a:pt x="125568" y="12510"/>
                    <a:pt x="125632" y="12573"/>
                  </a:cubicBezTo>
                  <a:cubicBezTo>
                    <a:pt x="126138" y="12890"/>
                    <a:pt x="126392" y="13238"/>
                    <a:pt x="126645" y="13428"/>
                  </a:cubicBezTo>
                  <a:cubicBezTo>
                    <a:pt x="127057" y="13777"/>
                    <a:pt x="127563" y="13967"/>
                    <a:pt x="128165" y="13967"/>
                  </a:cubicBezTo>
                  <a:cubicBezTo>
                    <a:pt x="129432" y="13967"/>
                    <a:pt x="130509" y="12922"/>
                    <a:pt x="130509" y="11623"/>
                  </a:cubicBezTo>
                  <a:cubicBezTo>
                    <a:pt x="130509" y="10356"/>
                    <a:pt x="129432" y="9280"/>
                    <a:pt x="128165" y="9280"/>
                  </a:cubicBezTo>
                  <a:cubicBezTo>
                    <a:pt x="127563" y="9280"/>
                    <a:pt x="127057" y="9501"/>
                    <a:pt x="126645" y="9850"/>
                  </a:cubicBezTo>
                  <a:cubicBezTo>
                    <a:pt x="126392" y="10040"/>
                    <a:pt x="126138" y="10388"/>
                    <a:pt x="125632" y="10705"/>
                  </a:cubicBezTo>
                  <a:cubicBezTo>
                    <a:pt x="125568" y="10736"/>
                    <a:pt x="125505" y="10800"/>
                    <a:pt x="125410" y="10831"/>
                  </a:cubicBezTo>
                  <a:cubicBezTo>
                    <a:pt x="125378" y="10863"/>
                    <a:pt x="125315" y="10895"/>
                    <a:pt x="125283" y="10895"/>
                  </a:cubicBezTo>
                  <a:cubicBezTo>
                    <a:pt x="125188" y="10926"/>
                    <a:pt x="125157" y="10958"/>
                    <a:pt x="125062" y="10990"/>
                  </a:cubicBezTo>
                  <a:cubicBezTo>
                    <a:pt x="124550" y="11200"/>
                    <a:pt x="123971" y="11316"/>
                    <a:pt x="123366" y="11316"/>
                  </a:cubicBezTo>
                  <a:cubicBezTo>
                    <a:pt x="121689" y="11316"/>
                    <a:pt x="119811" y="10421"/>
                    <a:pt x="118601" y="8140"/>
                  </a:cubicBezTo>
                  <a:cubicBezTo>
                    <a:pt x="117271" y="5289"/>
                    <a:pt x="114389" y="3294"/>
                    <a:pt x="111032" y="3294"/>
                  </a:cubicBezTo>
                  <a:cubicBezTo>
                    <a:pt x="107612" y="3294"/>
                    <a:pt x="104667" y="5384"/>
                    <a:pt x="103400" y="8330"/>
                  </a:cubicBezTo>
                  <a:cubicBezTo>
                    <a:pt x="102569" y="10319"/>
                    <a:pt x="100972" y="11244"/>
                    <a:pt x="99500" y="11244"/>
                  </a:cubicBezTo>
                  <a:cubicBezTo>
                    <a:pt x="97832" y="11244"/>
                    <a:pt x="96325" y="10056"/>
                    <a:pt x="96274" y="7886"/>
                  </a:cubicBezTo>
                  <a:lnTo>
                    <a:pt x="96274" y="3453"/>
                  </a:lnTo>
                  <a:cubicBezTo>
                    <a:pt x="96274" y="1552"/>
                    <a:pt x="94723" y="1"/>
                    <a:pt x="92822"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35ba99c1ba6_0_0"/>
            <p:cNvSpPr/>
            <p:nvPr/>
          </p:nvSpPr>
          <p:spPr>
            <a:xfrm>
              <a:off x="3201550" y="3106475"/>
              <a:ext cx="340475" cy="341250"/>
            </a:xfrm>
            <a:custGeom>
              <a:rect b="b" l="l" r="r" t="t"/>
              <a:pathLst>
                <a:path extrusionOk="0" h="13650" w="13619">
                  <a:moveTo>
                    <a:pt x="13618" y="6841"/>
                  </a:moveTo>
                  <a:cubicBezTo>
                    <a:pt x="13618" y="10578"/>
                    <a:pt x="10578" y="13650"/>
                    <a:pt x="6809" y="13650"/>
                  </a:cubicBezTo>
                  <a:cubicBezTo>
                    <a:pt x="3041" y="13650"/>
                    <a:pt x="0" y="10578"/>
                    <a:pt x="0" y="6841"/>
                  </a:cubicBezTo>
                  <a:cubicBezTo>
                    <a:pt x="0" y="3072"/>
                    <a:pt x="3041" y="0"/>
                    <a:pt x="6809" y="0"/>
                  </a:cubicBezTo>
                  <a:cubicBezTo>
                    <a:pt x="10578" y="0"/>
                    <a:pt x="13618" y="3072"/>
                    <a:pt x="13618" y="684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35ba99c1ba6_0_0"/>
            <p:cNvSpPr/>
            <p:nvPr/>
          </p:nvSpPr>
          <p:spPr>
            <a:xfrm>
              <a:off x="3769225" y="3246600"/>
              <a:ext cx="60975" cy="61000"/>
            </a:xfrm>
            <a:custGeom>
              <a:rect b="b" l="l" r="r" t="t"/>
              <a:pathLst>
                <a:path extrusionOk="0" h="2440" w="2439">
                  <a:moveTo>
                    <a:pt x="2439" y="1236"/>
                  </a:moveTo>
                  <a:cubicBezTo>
                    <a:pt x="2439" y="1901"/>
                    <a:pt x="1900" y="2439"/>
                    <a:pt x="1203" y="2439"/>
                  </a:cubicBezTo>
                  <a:cubicBezTo>
                    <a:pt x="538" y="2439"/>
                    <a:pt x="0" y="1901"/>
                    <a:pt x="0" y="1236"/>
                  </a:cubicBezTo>
                  <a:cubicBezTo>
                    <a:pt x="0" y="539"/>
                    <a:pt x="538" y="1"/>
                    <a:pt x="1203" y="1"/>
                  </a:cubicBezTo>
                  <a:cubicBezTo>
                    <a:pt x="1900" y="1"/>
                    <a:pt x="2439" y="539"/>
                    <a:pt x="2439" y="1236"/>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35ba99c1ba6_0_0"/>
            <p:cNvSpPr/>
            <p:nvPr/>
          </p:nvSpPr>
          <p:spPr>
            <a:xfrm>
              <a:off x="627650" y="3018600"/>
              <a:ext cx="2342725" cy="517000"/>
            </a:xfrm>
            <a:custGeom>
              <a:rect b="b" l="l" r="r" t="t"/>
              <a:pathLst>
                <a:path extrusionOk="0" h="20680" w="93709">
                  <a:moveTo>
                    <a:pt x="2154" y="0"/>
                  </a:moveTo>
                  <a:cubicBezTo>
                    <a:pt x="982" y="0"/>
                    <a:pt x="0" y="950"/>
                    <a:pt x="0" y="2154"/>
                  </a:cubicBezTo>
                  <a:lnTo>
                    <a:pt x="0" y="18526"/>
                  </a:lnTo>
                  <a:cubicBezTo>
                    <a:pt x="0" y="19730"/>
                    <a:pt x="982" y="20680"/>
                    <a:pt x="2154" y="20680"/>
                  </a:cubicBezTo>
                  <a:lnTo>
                    <a:pt x="91555" y="20680"/>
                  </a:lnTo>
                  <a:cubicBezTo>
                    <a:pt x="92759" y="20680"/>
                    <a:pt x="93709" y="19730"/>
                    <a:pt x="93709" y="18526"/>
                  </a:cubicBezTo>
                  <a:lnTo>
                    <a:pt x="93709" y="2154"/>
                  </a:lnTo>
                  <a:cubicBezTo>
                    <a:pt x="93709" y="950"/>
                    <a:pt x="92727" y="0"/>
                    <a:pt x="915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35ba99c1ba6_0_0"/>
            <p:cNvSpPr/>
            <p:nvPr/>
          </p:nvSpPr>
          <p:spPr>
            <a:xfrm>
              <a:off x="3298925" y="3161100"/>
              <a:ext cx="146500" cy="232800"/>
            </a:xfrm>
            <a:custGeom>
              <a:rect b="b" l="l" r="r" t="t"/>
              <a:pathLst>
                <a:path extrusionOk="0" h="9312" w="5860">
                  <a:moveTo>
                    <a:pt x="2914" y="1046"/>
                  </a:moveTo>
                  <a:cubicBezTo>
                    <a:pt x="3484" y="1046"/>
                    <a:pt x="3959" y="1521"/>
                    <a:pt x="3959" y="2154"/>
                  </a:cubicBezTo>
                  <a:lnTo>
                    <a:pt x="3959" y="3421"/>
                  </a:lnTo>
                  <a:lnTo>
                    <a:pt x="1901" y="3421"/>
                  </a:lnTo>
                  <a:lnTo>
                    <a:pt x="1901" y="2154"/>
                  </a:lnTo>
                  <a:cubicBezTo>
                    <a:pt x="1901" y="1521"/>
                    <a:pt x="2344" y="1046"/>
                    <a:pt x="2914" y="1046"/>
                  </a:cubicBezTo>
                  <a:close/>
                  <a:moveTo>
                    <a:pt x="2914" y="317"/>
                  </a:moveTo>
                  <a:cubicBezTo>
                    <a:pt x="3833" y="317"/>
                    <a:pt x="4593" y="1046"/>
                    <a:pt x="4593" y="1964"/>
                  </a:cubicBezTo>
                  <a:lnTo>
                    <a:pt x="4593" y="3421"/>
                  </a:lnTo>
                  <a:lnTo>
                    <a:pt x="4276" y="3421"/>
                  </a:lnTo>
                  <a:lnTo>
                    <a:pt x="4276" y="2122"/>
                  </a:lnTo>
                  <a:cubicBezTo>
                    <a:pt x="4276" y="1362"/>
                    <a:pt x="3674" y="729"/>
                    <a:pt x="2914" y="729"/>
                  </a:cubicBezTo>
                  <a:cubicBezTo>
                    <a:pt x="2186" y="729"/>
                    <a:pt x="1584" y="1362"/>
                    <a:pt x="1584" y="2122"/>
                  </a:cubicBezTo>
                  <a:lnTo>
                    <a:pt x="1584" y="3421"/>
                  </a:lnTo>
                  <a:lnTo>
                    <a:pt x="1267" y="3421"/>
                  </a:lnTo>
                  <a:lnTo>
                    <a:pt x="1267" y="1964"/>
                  </a:lnTo>
                  <a:cubicBezTo>
                    <a:pt x="1267" y="1046"/>
                    <a:pt x="1996" y="317"/>
                    <a:pt x="2914" y="317"/>
                  </a:cubicBezTo>
                  <a:close/>
                  <a:moveTo>
                    <a:pt x="5353" y="3737"/>
                  </a:moveTo>
                  <a:cubicBezTo>
                    <a:pt x="5448" y="3737"/>
                    <a:pt x="5543" y="3832"/>
                    <a:pt x="5543" y="3927"/>
                  </a:cubicBezTo>
                  <a:lnTo>
                    <a:pt x="5543" y="8804"/>
                  </a:lnTo>
                  <a:cubicBezTo>
                    <a:pt x="5543" y="8899"/>
                    <a:pt x="5448" y="8963"/>
                    <a:pt x="5353" y="8963"/>
                  </a:cubicBezTo>
                  <a:lnTo>
                    <a:pt x="476" y="8963"/>
                  </a:lnTo>
                  <a:cubicBezTo>
                    <a:pt x="381" y="8963"/>
                    <a:pt x="317" y="8899"/>
                    <a:pt x="317" y="8804"/>
                  </a:cubicBezTo>
                  <a:lnTo>
                    <a:pt x="317" y="3927"/>
                  </a:lnTo>
                  <a:cubicBezTo>
                    <a:pt x="317" y="3832"/>
                    <a:pt x="381" y="3737"/>
                    <a:pt x="476" y="3737"/>
                  </a:cubicBezTo>
                  <a:close/>
                  <a:moveTo>
                    <a:pt x="2914" y="1"/>
                  </a:moveTo>
                  <a:cubicBezTo>
                    <a:pt x="1837" y="1"/>
                    <a:pt x="951" y="887"/>
                    <a:pt x="951" y="1964"/>
                  </a:cubicBezTo>
                  <a:lnTo>
                    <a:pt x="951" y="3421"/>
                  </a:lnTo>
                  <a:lnTo>
                    <a:pt x="476" y="3421"/>
                  </a:lnTo>
                  <a:cubicBezTo>
                    <a:pt x="222" y="3421"/>
                    <a:pt x="1" y="3642"/>
                    <a:pt x="1" y="3927"/>
                  </a:cubicBezTo>
                  <a:lnTo>
                    <a:pt x="1" y="8804"/>
                  </a:lnTo>
                  <a:cubicBezTo>
                    <a:pt x="1" y="9089"/>
                    <a:pt x="222" y="9311"/>
                    <a:pt x="476" y="9311"/>
                  </a:cubicBezTo>
                  <a:lnTo>
                    <a:pt x="5353" y="9311"/>
                  </a:lnTo>
                  <a:cubicBezTo>
                    <a:pt x="5638" y="9311"/>
                    <a:pt x="5859" y="9089"/>
                    <a:pt x="5859" y="8804"/>
                  </a:cubicBezTo>
                  <a:lnTo>
                    <a:pt x="5859" y="3927"/>
                  </a:lnTo>
                  <a:cubicBezTo>
                    <a:pt x="5859" y="3642"/>
                    <a:pt x="5638" y="3421"/>
                    <a:pt x="5353" y="3421"/>
                  </a:cubicBezTo>
                  <a:lnTo>
                    <a:pt x="4909" y="3421"/>
                  </a:lnTo>
                  <a:lnTo>
                    <a:pt x="4909" y="1964"/>
                  </a:lnTo>
                  <a:cubicBezTo>
                    <a:pt x="4909" y="887"/>
                    <a:pt x="4023" y="1"/>
                    <a:pt x="2914" y="1"/>
                  </a:cubicBezTo>
                  <a:close/>
                </a:path>
              </a:pathLst>
            </a:custGeom>
            <a:solidFill>
              <a:srgbClr val="F2A365"/>
            </a:solidFill>
            <a:ln cap="flat" cmpd="sng" w="9525">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35ba99c1ba6_0_0"/>
            <p:cNvSpPr/>
            <p:nvPr/>
          </p:nvSpPr>
          <p:spPr>
            <a:xfrm>
              <a:off x="3346425" y="3280650"/>
              <a:ext cx="51500" cy="78400"/>
            </a:xfrm>
            <a:custGeom>
              <a:rect b="b" l="l" r="r" t="t"/>
              <a:pathLst>
                <a:path extrusionOk="0" h="3136" w="2060">
                  <a:moveTo>
                    <a:pt x="1014" y="317"/>
                  </a:moveTo>
                  <a:cubicBezTo>
                    <a:pt x="1426" y="317"/>
                    <a:pt x="1743" y="634"/>
                    <a:pt x="1743" y="1046"/>
                  </a:cubicBezTo>
                  <a:cubicBezTo>
                    <a:pt x="1743" y="1331"/>
                    <a:pt x="1553" y="1584"/>
                    <a:pt x="1299" y="1679"/>
                  </a:cubicBezTo>
                  <a:lnTo>
                    <a:pt x="1204" y="1742"/>
                  </a:lnTo>
                  <a:lnTo>
                    <a:pt x="1204" y="2756"/>
                  </a:lnTo>
                  <a:cubicBezTo>
                    <a:pt x="1204" y="2787"/>
                    <a:pt x="1173" y="2819"/>
                    <a:pt x="1109" y="2819"/>
                  </a:cubicBezTo>
                  <a:lnTo>
                    <a:pt x="919" y="2819"/>
                  </a:lnTo>
                  <a:cubicBezTo>
                    <a:pt x="856" y="2819"/>
                    <a:pt x="824" y="2787"/>
                    <a:pt x="824" y="2756"/>
                  </a:cubicBezTo>
                  <a:lnTo>
                    <a:pt x="824" y="1742"/>
                  </a:lnTo>
                  <a:lnTo>
                    <a:pt x="729" y="1679"/>
                  </a:lnTo>
                  <a:cubicBezTo>
                    <a:pt x="476" y="1584"/>
                    <a:pt x="317" y="1331"/>
                    <a:pt x="317" y="1046"/>
                  </a:cubicBezTo>
                  <a:cubicBezTo>
                    <a:pt x="317" y="634"/>
                    <a:pt x="634" y="317"/>
                    <a:pt x="1014" y="317"/>
                  </a:cubicBezTo>
                  <a:close/>
                  <a:moveTo>
                    <a:pt x="1014" y="1"/>
                  </a:moveTo>
                  <a:cubicBezTo>
                    <a:pt x="444" y="1"/>
                    <a:pt x="1" y="476"/>
                    <a:pt x="1" y="1046"/>
                  </a:cubicBezTo>
                  <a:cubicBezTo>
                    <a:pt x="1" y="1426"/>
                    <a:pt x="191" y="1742"/>
                    <a:pt x="507" y="1932"/>
                  </a:cubicBezTo>
                  <a:lnTo>
                    <a:pt x="507" y="2724"/>
                  </a:lnTo>
                  <a:cubicBezTo>
                    <a:pt x="507" y="2946"/>
                    <a:pt x="697" y="3136"/>
                    <a:pt x="919" y="3136"/>
                  </a:cubicBezTo>
                  <a:lnTo>
                    <a:pt x="1109" y="3136"/>
                  </a:lnTo>
                  <a:cubicBezTo>
                    <a:pt x="1363" y="3136"/>
                    <a:pt x="1521" y="2946"/>
                    <a:pt x="1521" y="2724"/>
                  </a:cubicBezTo>
                  <a:lnTo>
                    <a:pt x="1521" y="1932"/>
                  </a:lnTo>
                  <a:cubicBezTo>
                    <a:pt x="1838" y="1742"/>
                    <a:pt x="2059" y="1426"/>
                    <a:pt x="2059" y="1046"/>
                  </a:cubicBezTo>
                  <a:cubicBezTo>
                    <a:pt x="2059" y="476"/>
                    <a:pt x="1584" y="1"/>
                    <a:pt x="1014" y="1"/>
                  </a:cubicBezTo>
                  <a:close/>
                </a:path>
              </a:pathLst>
            </a:custGeom>
            <a:solidFill>
              <a:srgbClr val="F2A365"/>
            </a:solidFill>
            <a:ln cap="flat" cmpd="sng" w="9525">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35ba99c1ba6_0_0"/>
            <p:cNvSpPr/>
            <p:nvPr/>
          </p:nvSpPr>
          <p:spPr>
            <a:xfrm>
              <a:off x="3743875" y="3470675"/>
              <a:ext cx="3261950" cy="581925"/>
            </a:xfrm>
            <a:custGeom>
              <a:rect b="b" l="l" r="r" t="t"/>
              <a:pathLst>
                <a:path extrusionOk="0" h="23277" w="130478">
                  <a:moveTo>
                    <a:pt x="37655" y="0"/>
                  </a:moveTo>
                  <a:cubicBezTo>
                    <a:pt x="35755" y="0"/>
                    <a:pt x="34235" y="1552"/>
                    <a:pt x="34235" y="3452"/>
                  </a:cubicBezTo>
                  <a:lnTo>
                    <a:pt x="34235" y="7886"/>
                  </a:lnTo>
                  <a:cubicBezTo>
                    <a:pt x="34184" y="10056"/>
                    <a:pt x="32677" y="11243"/>
                    <a:pt x="31005" y="11243"/>
                  </a:cubicBezTo>
                  <a:cubicBezTo>
                    <a:pt x="29529" y="11243"/>
                    <a:pt x="27924" y="10318"/>
                    <a:pt x="27078" y="8329"/>
                  </a:cubicBezTo>
                  <a:cubicBezTo>
                    <a:pt x="25811" y="5384"/>
                    <a:pt x="22866" y="3325"/>
                    <a:pt x="19445" y="3325"/>
                  </a:cubicBezTo>
                  <a:cubicBezTo>
                    <a:pt x="16089" y="3325"/>
                    <a:pt x="13207" y="5289"/>
                    <a:pt x="11877" y="8139"/>
                  </a:cubicBezTo>
                  <a:cubicBezTo>
                    <a:pt x="10666" y="10420"/>
                    <a:pt x="8789" y="11315"/>
                    <a:pt x="7111" y="11315"/>
                  </a:cubicBezTo>
                  <a:cubicBezTo>
                    <a:pt x="6507" y="11315"/>
                    <a:pt x="5928" y="11199"/>
                    <a:pt x="5416" y="10989"/>
                  </a:cubicBezTo>
                  <a:cubicBezTo>
                    <a:pt x="5353" y="10957"/>
                    <a:pt x="5289" y="10926"/>
                    <a:pt x="5226" y="10926"/>
                  </a:cubicBezTo>
                  <a:cubicBezTo>
                    <a:pt x="5163" y="10894"/>
                    <a:pt x="5099" y="10862"/>
                    <a:pt x="5068" y="10831"/>
                  </a:cubicBezTo>
                  <a:cubicBezTo>
                    <a:pt x="5004" y="10799"/>
                    <a:pt x="4909" y="10767"/>
                    <a:pt x="4846" y="10736"/>
                  </a:cubicBezTo>
                  <a:cubicBezTo>
                    <a:pt x="4846" y="10704"/>
                    <a:pt x="4846" y="10704"/>
                    <a:pt x="4846" y="10704"/>
                  </a:cubicBezTo>
                  <a:cubicBezTo>
                    <a:pt x="4339" y="10387"/>
                    <a:pt x="4086" y="10039"/>
                    <a:pt x="3833" y="9849"/>
                  </a:cubicBezTo>
                  <a:cubicBezTo>
                    <a:pt x="3421" y="9501"/>
                    <a:pt x="2914" y="9311"/>
                    <a:pt x="2344" y="9311"/>
                  </a:cubicBezTo>
                  <a:cubicBezTo>
                    <a:pt x="1046" y="9311"/>
                    <a:pt x="1" y="10356"/>
                    <a:pt x="1" y="11654"/>
                  </a:cubicBezTo>
                  <a:cubicBezTo>
                    <a:pt x="1" y="12953"/>
                    <a:pt x="1046" y="13998"/>
                    <a:pt x="2344" y="13998"/>
                  </a:cubicBezTo>
                  <a:cubicBezTo>
                    <a:pt x="2914" y="13998"/>
                    <a:pt x="3421" y="13776"/>
                    <a:pt x="3833" y="13428"/>
                  </a:cubicBezTo>
                  <a:cubicBezTo>
                    <a:pt x="4086" y="13238"/>
                    <a:pt x="4339" y="12889"/>
                    <a:pt x="4846" y="12573"/>
                  </a:cubicBezTo>
                  <a:cubicBezTo>
                    <a:pt x="4909" y="12541"/>
                    <a:pt x="4973" y="12478"/>
                    <a:pt x="5068" y="12446"/>
                  </a:cubicBezTo>
                  <a:cubicBezTo>
                    <a:pt x="5099" y="12414"/>
                    <a:pt x="5163" y="12414"/>
                    <a:pt x="5226" y="12383"/>
                  </a:cubicBezTo>
                  <a:cubicBezTo>
                    <a:pt x="5289" y="12351"/>
                    <a:pt x="5353" y="12319"/>
                    <a:pt x="5416" y="12288"/>
                  </a:cubicBezTo>
                  <a:cubicBezTo>
                    <a:pt x="5925" y="12087"/>
                    <a:pt x="6500" y="11975"/>
                    <a:pt x="7101" y="11975"/>
                  </a:cubicBezTo>
                  <a:cubicBezTo>
                    <a:pt x="8781" y="11975"/>
                    <a:pt x="10664" y="12852"/>
                    <a:pt x="11877" y="15138"/>
                  </a:cubicBezTo>
                  <a:cubicBezTo>
                    <a:pt x="13207" y="17988"/>
                    <a:pt x="16089" y="19983"/>
                    <a:pt x="19445" y="19983"/>
                  </a:cubicBezTo>
                  <a:cubicBezTo>
                    <a:pt x="22866" y="19983"/>
                    <a:pt x="25811" y="17893"/>
                    <a:pt x="27078" y="14948"/>
                  </a:cubicBezTo>
                  <a:cubicBezTo>
                    <a:pt x="27924" y="12958"/>
                    <a:pt x="29522" y="12034"/>
                    <a:pt x="30994" y="12034"/>
                  </a:cubicBezTo>
                  <a:cubicBezTo>
                    <a:pt x="32662" y="12034"/>
                    <a:pt x="34168" y="13221"/>
                    <a:pt x="34235" y="15391"/>
                  </a:cubicBezTo>
                  <a:lnTo>
                    <a:pt x="34235" y="19856"/>
                  </a:lnTo>
                  <a:cubicBezTo>
                    <a:pt x="34235" y="21725"/>
                    <a:pt x="35755" y="23277"/>
                    <a:pt x="37655" y="23277"/>
                  </a:cubicBezTo>
                  <a:lnTo>
                    <a:pt x="127025" y="23277"/>
                  </a:lnTo>
                  <a:cubicBezTo>
                    <a:pt x="128925" y="23277"/>
                    <a:pt x="130477" y="21725"/>
                    <a:pt x="130477" y="19856"/>
                  </a:cubicBezTo>
                  <a:lnTo>
                    <a:pt x="130477" y="3452"/>
                  </a:lnTo>
                  <a:cubicBezTo>
                    <a:pt x="130477" y="1552"/>
                    <a:pt x="128925" y="0"/>
                    <a:pt x="127025"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35ba99c1ba6_0_0"/>
            <p:cNvSpPr/>
            <p:nvPr/>
          </p:nvSpPr>
          <p:spPr>
            <a:xfrm>
              <a:off x="4059775" y="3591000"/>
              <a:ext cx="340475" cy="341275"/>
            </a:xfrm>
            <a:custGeom>
              <a:rect b="b" l="l" r="r" t="t"/>
              <a:pathLst>
                <a:path extrusionOk="0" h="13651" w="13619">
                  <a:moveTo>
                    <a:pt x="13618" y="6841"/>
                  </a:moveTo>
                  <a:cubicBezTo>
                    <a:pt x="13618" y="10610"/>
                    <a:pt x="10578" y="13650"/>
                    <a:pt x="6809" y="13650"/>
                  </a:cubicBezTo>
                  <a:cubicBezTo>
                    <a:pt x="3041" y="13650"/>
                    <a:pt x="1" y="10610"/>
                    <a:pt x="1" y="6841"/>
                  </a:cubicBezTo>
                  <a:cubicBezTo>
                    <a:pt x="1" y="3073"/>
                    <a:pt x="3041" y="1"/>
                    <a:pt x="6809" y="1"/>
                  </a:cubicBezTo>
                  <a:cubicBezTo>
                    <a:pt x="10578" y="1"/>
                    <a:pt x="13618" y="3073"/>
                    <a:pt x="13618" y="684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35ba99c1ba6_0_0"/>
            <p:cNvSpPr/>
            <p:nvPr/>
          </p:nvSpPr>
          <p:spPr>
            <a:xfrm>
              <a:off x="3771600" y="3731150"/>
              <a:ext cx="60975" cy="60975"/>
            </a:xfrm>
            <a:custGeom>
              <a:rect b="b" l="l" r="r" t="t"/>
              <a:pathLst>
                <a:path extrusionOk="0" h="2439" w="2439">
                  <a:moveTo>
                    <a:pt x="2439" y="1235"/>
                  </a:moveTo>
                  <a:cubicBezTo>
                    <a:pt x="2439" y="1900"/>
                    <a:pt x="1900" y="2439"/>
                    <a:pt x="1235" y="2439"/>
                  </a:cubicBezTo>
                  <a:cubicBezTo>
                    <a:pt x="538" y="2439"/>
                    <a:pt x="0" y="1900"/>
                    <a:pt x="0" y="1235"/>
                  </a:cubicBezTo>
                  <a:cubicBezTo>
                    <a:pt x="0" y="538"/>
                    <a:pt x="538" y="0"/>
                    <a:pt x="1235" y="0"/>
                  </a:cubicBezTo>
                  <a:cubicBezTo>
                    <a:pt x="1900" y="0"/>
                    <a:pt x="2439" y="538"/>
                    <a:pt x="2439" y="1235"/>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35ba99c1ba6_0_0"/>
            <p:cNvSpPr/>
            <p:nvPr/>
          </p:nvSpPr>
          <p:spPr>
            <a:xfrm>
              <a:off x="4631400" y="3503125"/>
              <a:ext cx="2341950" cy="517025"/>
            </a:xfrm>
            <a:custGeom>
              <a:rect b="b" l="l" r="r" t="t"/>
              <a:pathLst>
                <a:path extrusionOk="0" h="20681" w="93678">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35ba99c1ba6_0_0"/>
            <p:cNvSpPr/>
            <p:nvPr/>
          </p:nvSpPr>
          <p:spPr>
            <a:xfrm>
              <a:off x="4269575" y="3689975"/>
              <a:ext cx="30125" cy="106100"/>
            </a:xfrm>
            <a:custGeom>
              <a:rect b="b" l="l" r="r" t="t"/>
              <a:pathLst>
                <a:path extrusionOk="0" h="4244" w="1205">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solidFill>
              <a:srgbClr val="7823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35ba99c1ba6_0_0"/>
            <p:cNvSpPr/>
            <p:nvPr/>
          </p:nvSpPr>
          <p:spPr>
            <a:xfrm>
              <a:off x="4287000" y="3671750"/>
              <a:ext cx="38025" cy="142550"/>
            </a:xfrm>
            <a:custGeom>
              <a:rect b="b" l="l" r="r" t="t"/>
              <a:pathLst>
                <a:path extrusionOk="0" h="5702" w="1521">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solidFill>
              <a:srgbClr val="7823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35ba99c1ba6_0_0"/>
            <p:cNvSpPr/>
            <p:nvPr/>
          </p:nvSpPr>
          <p:spPr>
            <a:xfrm>
              <a:off x="4160325" y="3689975"/>
              <a:ext cx="29325" cy="106100"/>
            </a:xfrm>
            <a:custGeom>
              <a:rect b="b" l="l" r="r" t="t"/>
              <a:pathLst>
                <a:path extrusionOk="0" h="4244" w="1173">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solidFill>
              <a:srgbClr val="7823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35ba99c1ba6_0_0"/>
            <p:cNvSpPr/>
            <p:nvPr/>
          </p:nvSpPr>
          <p:spPr>
            <a:xfrm>
              <a:off x="4135000" y="3671750"/>
              <a:ext cx="38025" cy="142550"/>
            </a:xfrm>
            <a:custGeom>
              <a:rect b="b" l="l" r="r" t="t"/>
              <a:pathLst>
                <a:path extrusionOk="0" h="5702" w="1521">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solidFill>
              <a:srgbClr val="7823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35ba99c1ba6_0_0"/>
            <p:cNvSpPr/>
            <p:nvPr/>
          </p:nvSpPr>
          <p:spPr>
            <a:xfrm>
              <a:off x="4190400" y="3704225"/>
              <a:ext cx="79200" cy="163125"/>
            </a:xfrm>
            <a:custGeom>
              <a:rect b="b" l="l" r="r" t="t"/>
              <a:pathLst>
                <a:path extrusionOk="0" h="6525" w="3168">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solidFill>
              <a:srgbClr val="7823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35ba99c1ba6_0_0"/>
            <p:cNvSpPr/>
            <p:nvPr/>
          </p:nvSpPr>
          <p:spPr>
            <a:xfrm>
              <a:off x="4269575" y="3690700"/>
              <a:ext cx="30125" cy="105375"/>
            </a:xfrm>
            <a:custGeom>
              <a:rect b="b" l="l" r="r" t="t"/>
              <a:pathLst>
                <a:path extrusionOk="0" h="4215" w="1205">
                  <a:moveTo>
                    <a:pt x="203" y="0"/>
                  </a:moveTo>
                  <a:cubicBezTo>
                    <a:pt x="155" y="0"/>
                    <a:pt x="103" y="27"/>
                    <a:pt x="64" y="66"/>
                  </a:cubicBezTo>
                  <a:cubicBezTo>
                    <a:pt x="1" y="130"/>
                    <a:pt x="33" y="225"/>
                    <a:pt x="96" y="288"/>
                  </a:cubicBezTo>
                  <a:cubicBezTo>
                    <a:pt x="603" y="731"/>
                    <a:pt x="888" y="1396"/>
                    <a:pt x="888" y="2093"/>
                  </a:cubicBezTo>
                  <a:cubicBezTo>
                    <a:pt x="888" y="2790"/>
                    <a:pt x="603" y="3455"/>
                    <a:pt x="96" y="3930"/>
                  </a:cubicBezTo>
                  <a:cubicBezTo>
                    <a:pt x="33" y="3993"/>
                    <a:pt x="1" y="4088"/>
                    <a:pt x="64" y="4152"/>
                  </a:cubicBezTo>
                  <a:cubicBezTo>
                    <a:pt x="96" y="4183"/>
                    <a:pt x="159" y="4215"/>
                    <a:pt x="191" y="4215"/>
                  </a:cubicBezTo>
                  <a:cubicBezTo>
                    <a:pt x="223" y="4215"/>
                    <a:pt x="286" y="4183"/>
                    <a:pt x="286" y="4152"/>
                  </a:cubicBezTo>
                  <a:cubicBezTo>
                    <a:pt x="888" y="3645"/>
                    <a:pt x="1204" y="2885"/>
                    <a:pt x="1204" y="2093"/>
                  </a:cubicBezTo>
                  <a:cubicBezTo>
                    <a:pt x="1204" y="1333"/>
                    <a:pt x="888" y="573"/>
                    <a:pt x="286" y="35"/>
                  </a:cubicBezTo>
                  <a:cubicBezTo>
                    <a:pt x="262" y="10"/>
                    <a:pt x="233" y="0"/>
                    <a:pt x="20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35ba99c1ba6_0_0"/>
            <p:cNvSpPr/>
            <p:nvPr/>
          </p:nvSpPr>
          <p:spPr>
            <a:xfrm>
              <a:off x="4287000" y="3672150"/>
              <a:ext cx="38025" cy="142150"/>
            </a:xfrm>
            <a:custGeom>
              <a:rect b="b" l="l" r="r" t="t"/>
              <a:pathLst>
                <a:path extrusionOk="0" h="5686" w="1521">
                  <a:moveTo>
                    <a:pt x="175" y="1"/>
                  </a:moveTo>
                  <a:cubicBezTo>
                    <a:pt x="135" y="1"/>
                    <a:pt x="96" y="17"/>
                    <a:pt x="64" y="48"/>
                  </a:cubicBezTo>
                  <a:cubicBezTo>
                    <a:pt x="1" y="112"/>
                    <a:pt x="1" y="238"/>
                    <a:pt x="64" y="270"/>
                  </a:cubicBezTo>
                  <a:cubicBezTo>
                    <a:pt x="792" y="935"/>
                    <a:pt x="1204" y="1885"/>
                    <a:pt x="1204" y="2835"/>
                  </a:cubicBezTo>
                  <a:cubicBezTo>
                    <a:pt x="1204" y="3817"/>
                    <a:pt x="792" y="4767"/>
                    <a:pt x="64" y="5400"/>
                  </a:cubicBezTo>
                  <a:cubicBezTo>
                    <a:pt x="1" y="5464"/>
                    <a:pt x="1" y="5590"/>
                    <a:pt x="64" y="5654"/>
                  </a:cubicBezTo>
                  <a:cubicBezTo>
                    <a:pt x="96" y="5685"/>
                    <a:pt x="127" y="5685"/>
                    <a:pt x="159" y="5685"/>
                  </a:cubicBezTo>
                  <a:cubicBezTo>
                    <a:pt x="222" y="5685"/>
                    <a:pt x="254" y="5685"/>
                    <a:pt x="286" y="5654"/>
                  </a:cubicBezTo>
                  <a:cubicBezTo>
                    <a:pt x="1077" y="4925"/>
                    <a:pt x="1521" y="3912"/>
                    <a:pt x="1521" y="2835"/>
                  </a:cubicBezTo>
                  <a:cubicBezTo>
                    <a:pt x="1521" y="1790"/>
                    <a:pt x="1077" y="745"/>
                    <a:pt x="286" y="48"/>
                  </a:cubicBezTo>
                  <a:cubicBezTo>
                    <a:pt x="254" y="17"/>
                    <a:pt x="214" y="1"/>
                    <a:pt x="17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35ba99c1ba6_0_0"/>
            <p:cNvSpPr/>
            <p:nvPr/>
          </p:nvSpPr>
          <p:spPr>
            <a:xfrm>
              <a:off x="4160325" y="3690700"/>
              <a:ext cx="29325" cy="105375"/>
            </a:xfrm>
            <a:custGeom>
              <a:rect b="b" l="l" r="r" t="t"/>
              <a:pathLst>
                <a:path extrusionOk="0" h="4215" w="1173">
                  <a:moveTo>
                    <a:pt x="981" y="0"/>
                  </a:moveTo>
                  <a:cubicBezTo>
                    <a:pt x="945" y="0"/>
                    <a:pt x="911" y="10"/>
                    <a:pt x="887" y="35"/>
                  </a:cubicBezTo>
                  <a:cubicBezTo>
                    <a:pt x="317" y="573"/>
                    <a:pt x="1" y="1333"/>
                    <a:pt x="1" y="2093"/>
                  </a:cubicBezTo>
                  <a:cubicBezTo>
                    <a:pt x="1" y="2885"/>
                    <a:pt x="317" y="3645"/>
                    <a:pt x="887" y="4183"/>
                  </a:cubicBezTo>
                  <a:cubicBezTo>
                    <a:pt x="919" y="4183"/>
                    <a:pt x="982" y="4215"/>
                    <a:pt x="1014" y="4215"/>
                  </a:cubicBezTo>
                  <a:cubicBezTo>
                    <a:pt x="1046" y="4215"/>
                    <a:pt x="1109" y="4183"/>
                    <a:pt x="1141" y="4152"/>
                  </a:cubicBezTo>
                  <a:cubicBezTo>
                    <a:pt x="1172" y="4088"/>
                    <a:pt x="1172" y="3993"/>
                    <a:pt x="1109" y="3930"/>
                  </a:cubicBezTo>
                  <a:cubicBezTo>
                    <a:pt x="602" y="3455"/>
                    <a:pt x="317" y="2790"/>
                    <a:pt x="317" y="2125"/>
                  </a:cubicBezTo>
                  <a:cubicBezTo>
                    <a:pt x="317" y="1428"/>
                    <a:pt x="602" y="763"/>
                    <a:pt x="1109" y="288"/>
                  </a:cubicBezTo>
                  <a:cubicBezTo>
                    <a:pt x="1172" y="225"/>
                    <a:pt x="1172" y="130"/>
                    <a:pt x="1141" y="66"/>
                  </a:cubicBezTo>
                  <a:cubicBezTo>
                    <a:pt x="1102" y="27"/>
                    <a:pt x="1038" y="0"/>
                    <a:pt x="981"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35ba99c1ba6_0_0"/>
            <p:cNvSpPr/>
            <p:nvPr/>
          </p:nvSpPr>
          <p:spPr>
            <a:xfrm>
              <a:off x="4135000" y="3672150"/>
              <a:ext cx="38025" cy="142150"/>
            </a:xfrm>
            <a:custGeom>
              <a:rect b="b" l="l" r="r" t="t"/>
              <a:pathLst>
                <a:path extrusionOk="0" h="5686" w="1521">
                  <a:moveTo>
                    <a:pt x="1346" y="1"/>
                  </a:moveTo>
                  <a:cubicBezTo>
                    <a:pt x="1307" y="1"/>
                    <a:pt x="1267" y="17"/>
                    <a:pt x="1235" y="48"/>
                  </a:cubicBezTo>
                  <a:cubicBezTo>
                    <a:pt x="444" y="777"/>
                    <a:pt x="0" y="1790"/>
                    <a:pt x="0" y="2835"/>
                  </a:cubicBezTo>
                  <a:cubicBezTo>
                    <a:pt x="0" y="3912"/>
                    <a:pt x="444" y="4925"/>
                    <a:pt x="1235" y="5654"/>
                  </a:cubicBezTo>
                  <a:cubicBezTo>
                    <a:pt x="1267" y="5685"/>
                    <a:pt x="1299" y="5685"/>
                    <a:pt x="1362" y="5685"/>
                  </a:cubicBezTo>
                  <a:cubicBezTo>
                    <a:pt x="1394" y="5685"/>
                    <a:pt x="1425" y="5685"/>
                    <a:pt x="1457" y="5654"/>
                  </a:cubicBezTo>
                  <a:cubicBezTo>
                    <a:pt x="1520" y="5590"/>
                    <a:pt x="1520" y="5464"/>
                    <a:pt x="1457" y="5432"/>
                  </a:cubicBezTo>
                  <a:cubicBezTo>
                    <a:pt x="729" y="4767"/>
                    <a:pt x="317" y="3817"/>
                    <a:pt x="317" y="2835"/>
                  </a:cubicBezTo>
                  <a:cubicBezTo>
                    <a:pt x="317" y="1885"/>
                    <a:pt x="729" y="935"/>
                    <a:pt x="1457" y="270"/>
                  </a:cubicBezTo>
                  <a:cubicBezTo>
                    <a:pt x="1520" y="238"/>
                    <a:pt x="1520" y="112"/>
                    <a:pt x="1457" y="48"/>
                  </a:cubicBezTo>
                  <a:cubicBezTo>
                    <a:pt x="1425" y="17"/>
                    <a:pt x="1386" y="1"/>
                    <a:pt x="134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35ba99c1ba6_0_0"/>
            <p:cNvSpPr/>
            <p:nvPr/>
          </p:nvSpPr>
          <p:spPr>
            <a:xfrm>
              <a:off x="4190400" y="3704225"/>
              <a:ext cx="79200" cy="163125"/>
            </a:xfrm>
            <a:custGeom>
              <a:rect b="b" l="l" r="r" t="t"/>
              <a:pathLst>
                <a:path extrusionOk="0" h="6525" w="3168">
                  <a:moveTo>
                    <a:pt x="1584" y="317"/>
                  </a:moveTo>
                  <a:cubicBezTo>
                    <a:pt x="2281" y="317"/>
                    <a:pt x="2851" y="855"/>
                    <a:pt x="2851" y="1552"/>
                  </a:cubicBezTo>
                  <a:cubicBezTo>
                    <a:pt x="2851" y="2122"/>
                    <a:pt x="2471" y="2629"/>
                    <a:pt x="1901" y="2787"/>
                  </a:cubicBez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lose/>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35ba99c1ba6_0_0"/>
            <p:cNvSpPr/>
            <p:nvPr/>
          </p:nvSpPr>
          <p:spPr>
            <a:xfrm>
              <a:off x="4269575" y="3689975"/>
              <a:ext cx="30125" cy="106100"/>
            </a:xfrm>
            <a:custGeom>
              <a:rect b="b" l="l" r="r" t="t"/>
              <a:pathLst>
                <a:path extrusionOk="0" fill="none" h="4244" w="1205">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35ba99c1ba6_0_0"/>
            <p:cNvSpPr/>
            <p:nvPr/>
          </p:nvSpPr>
          <p:spPr>
            <a:xfrm>
              <a:off x="4287000" y="3671750"/>
              <a:ext cx="38025" cy="142550"/>
            </a:xfrm>
            <a:custGeom>
              <a:rect b="b" l="l" r="r" t="t"/>
              <a:pathLst>
                <a:path extrusionOk="0" fill="none" h="5702" w="1521">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35ba99c1ba6_0_0"/>
            <p:cNvSpPr/>
            <p:nvPr/>
          </p:nvSpPr>
          <p:spPr>
            <a:xfrm>
              <a:off x="4160325" y="3689975"/>
              <a:ext cx="29325" cy="106100"/>
            </a:xfrm>
            <a:custGeom>
              <a:rect b="b" l="l" r="r" t="t"/>
              <a:pathLst>
                <a:path extrusionOk="0" fill="none" h="4244" w="1173">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g35ba99c1ba6_0_0"/>
            <p:cNvSpPr/>
            <p:nvPr/>
          </p:nvSpPr>
          <p:spPr>
            <a:xfrm>
              <a:off x="4135000" y="3671750"/>
              <a:ext cx="38025" cy="142550"/>
            </a:xfrm>
            <a:custGeom>
              <a:rect b="b" l="l" r="r" t="t"/>
              <a:pathLst>
                <a:path extrusionOk="0" fill="none" h="5702" w="1521">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35ba99c1ba6_0_0"/>
            <p:cNvSpPr/>
            <p:nvPr/>
          </p:nvSpPr>
          <p:spPr>
            <a:xfrm>
              <a:off x="4190400" y="3704225"/>
              <a:ext cx="79200" cy="163125"/>
            </a:xfrm>
            <a:custGeom>
              <a:rect b="b" l="l" r="r" t="t"/>
              <a:pathLst>
                <a:path extrusionOk="0" fill="none" h="6525" w="3168">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noFill/>
            <a:ln cap="flat" cmpd="sng" w="9525">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g35ba99c1ba6_0_0"/>
            <p:cNvSpPr/>
            <p:nvPr/>
          </p:nvSpPr>
          <p:spPr>
            <a:xfrm>
              <a:off x="595975" y="3956000"/>
              <a:ext cx="3262725" cy="581150"/>
            </a:xfrm>
            <a:custGeom>
              <a:rect b="b" l="l" r="r" t="t"/>
              <a:pathLst>
                <a:path extrusionOk="0" h="23246" w="130509">
                  <a:moveTo>
                    <a:pt x="3421" y="0"/>
                  </a:moveTo>
                  <a:cubicBezTo>
                    <a:pt x="1521" y="0"/>
                    <a:pt x="0" y="1520"/>
                    <a:pt x="0" y="3420"/>
                  </a:cubicBezTo>
                  <a:lnTo>
                    <a:pt x="0" y="19825"/>
                  </a:lnTo>
                  <a:cubicBezTo>
                    <a:pt x="0" y="21725"/>
                    <a:pt x="1521" y="23245"/>
                    <a:pt x="3421" y="23245"/>
                  </a:cubicBezTo>
                  <a:lnTo>
                    <a:pt x="92822" y="23245"/>
                  </a:lnTo>
                  <a:cubicBezTo>
                    <a:pt x="94723" y="23245"/>
                    <a:pt x="96274" y="21725"/>
                    <a:pt x="96274" y="19825"/>
                  </a:cubicBezTo>
                  <a:lnTo>
                    <a:pt x="96274" y="15360"/>
                  </a:lnTo>
                  <a:cubicBezTo>
                    <a:pt x="96325" y="13189"/>
                    <a:pt x="97823" y="12002"/>
                    <a:pt x="99487" y="12002"/>
                  </a:cubicBezTo>
                  <a:cubicBezTo>
                    <a:pt x="100956" y="12002"/>
                    <a:pt x="102554" y="12927"/>
                    <a:pt x="103400" y="14916"/>
                  </a:cubicBezTo>
                  <a:cubicBezTo>
                    <a:pt x="104667" y="17893"/>
                    <a:pt x="107612" y="19951"/>
                    <a:pt x="111032" y="19951"/>
                  </a:cubicBezTo>
                  <a:cubicBezTo>
                    <a:pt x="114389" y="19951"/>
                    <a:pt x="117271" y="17956"/>
                    <a:pt x="118601" y="15106"/>
                  </a:cubicBezTo>
                  <a:lnTo>
                    <a:pt x="118601" y="15138"/>
                  </a:lnTo>
                  <a:cubicBezTo>
                    <a:pt x="119815" y="12827"/>
                    <a:pt x="121700" y="11944"/>
                    <a:pt x="123381" y="11944"/>
                  </a:cubicBezTo>
                  <a:cubicBezTo>
                    <a:pt x="123980" y="11944"/>
                    <a:pt x="124554" y="12056"/>
                    <a:pt x="125062" y="12256"/>
                  </a:cubicBezTo>
                  <a:cubicBezTo>
                    <a:pt x="125125" y="12288"/>
                    <a:pt x="125188" y="12319"/>
                    <a:pt x="125252" y="12351"/>
                  </a:cubicBezTo>
                  <a:cubicBezTo>
                    <a:pt x="125315" y="12383"/>
                    <a:pt x="125378" y="12414"/>
                    <a:pt x="125410" y="12414"/>
                  </a:cubicBezTo>
                  <a:cubicBezTo>
                    <a:pt x="125505" y="12478"/>
                    <a:pt x="125568" y="12509"/>
                    <a:pt x="125632" y="12541"/>
                  </a:cubicBezTo>
                  <a:cubicBezTo>
                    <a:pt x="126138" y="12858"/>
                    <a:pt x="126392" y="13238"/>
                    <a:pt x="126645" y="13396"/>
                  </a:cubicBezTo>
                  <a:cubicBezTo>
                    <a:pt x="127057" y="13744"/>
                    <a:pt x="127563" y="13966"/>
                    <a:pt x="128165" y="13966"/>
                  </a:cubicBezTo>
                  <a:cubicBezTo>
                    <a:pt x="129432" y="13966"/>
                    <a:pt x="130509" y="12921"/>
                    <a:pt x="130509" y="11623"/>
                  </a:cubicBezTo>
                  <a:cubicBezTo>
                    <a:pt x="130509" y="10324"/>
                    <a:pt x="129432" y="9279"/>
                    <a:pt x="128165" y="9279"/>
                  </a:cubicBezTo>
                  <a:cubicBezTo>
                    <a:pt x="127563" y="9279"/>
                    <a:pt x="127057" y="9469"/>
                    <a:pt x="126645" y="9817"/>
                  </a:cubicBezTo>
                  <a:cubicBezTo>
                    <a:pt x="126392" y="10007"/>
                    <a:pt x="126138" y="10356"/>
                    <a:pt x="125632" y="10704"/>
                  </a:cubicBezTo>
                  <a:cubicBezTo>
                    <a:pt x="125568" y="10736"/>
                    <a:pt x="125505" y="10768"/>
                    <a:pt x="125410" y="10799"/>
                  </a:cubicBezTo>
                  <a:cubicBezTo>
                    <a:pt x="125378" y="10831"/>
                    <a:pt x="125315" y="10863"/>
                    <a:pt x="125283" y="10894"/>
                  </a:cubicBezTo>
                  <a:cubicBezTo>
                    <a:pt x="125188" y="10926"/>
                    <a:pt x="125157" y="10958"/>
                    <a:pt x="125062" y="10958"/>
                  </a:cubicBezTo>
                  <a:cubicBezTo>
                    <a:pt x="124550" y="11167"/>
                    <a:pt x="123971" y="11284"/>
                    <a:pt x="123366" y="11284"/>
                  </a:cubicBezTo>
                  <a:cubicBezTo>
                    <a:pt x="121689" y="11284"/>
                    <a:pt x="119811" y="10388"/>
                    <a:pt x="118601" y="8107"/>
                  </a:cubicBezTo>
                  <a:cubicBezTo>
                    <a:pt x="117271" y="5257"/>
                    <a:pt x="114389" y="3294"/>
                    <a:pt x="111032" y="3294"/>
                  </a:cubicBezTo>
                  <a:cubicBezTo>
                    <a:pt x="107612" y="3294"/>
                    <a:pt x="104667" y="5352"/>
                    <a:pt x="103400" y="8329"/>
                  </a:cubicBezTo>
                  <a:lnTo>
                    <a:pt x="103400" y="8297"/>
                  </a:lnTo>
                  <a:cubicBezTo>
                    <a:pt x="102569" y="10287"/>
                    <a:pt x="100972" y="11211"/>
                    <a:pt x="99500" y="11211"/>
                  </a:cubicBezTo>
                  <a:cubicBezTo>
                    <a:pt x="97832" y="11211"/>
                    <a:pt x="96325" y="10024"/>
                    <a:pt x="96274" y="7854"/>
                  </a:cubicBezTo>
                  <a:lnTo>
                    <a:pt x="96274" y="3420"/>
                  </a:lnTo>
                  <a:cubicBezTo>
                    <a:pt x="96274" y="1520"/>
                    <a:pt x="94723" y="0"/>
                    <a:pt x="9282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g35ba99c1ba6_0_0"/>
            <p:cNvSpPr/>
            <p:nvPr/>
          </p:nvSpPr>
          <p:spPr>
            <a:xfrm>
              <a:off x="3201550" y="4076325"/>
              <a:ext cx="340475" cy="340475"/>
            </a:xfrm>
            <a:custGeom>
              <a:rect b="b" l="l" r="r" t="t"/>
              <a:pathLst>
                <a:path extrusionOk="0" h="13619" w="13619">
                  <a:moveTo>
                    <a:pt x="13618" y="6810"/>
                  </a:moveTo>
                  <a:cubicBezTo>
                    <a:pt x="13618" y="10578"/>
                    <a:pt x="10578" y="13618"/>
                    <a:pt x="6809" y="13618"/>
                  </a:cubicBezTo>
                  <a:cubicBezTo>
                    <a:pt x="3041" y="13618"/>
                    <a:pt x="0" y="10578"/>
                    <a:pt x="0" y="6810"/>
                  </a:cubicBezTo>
                  <a:cubicBezTo>
                    <a:pt x="0" y="3041"/>
                    <a:pt x="3041" y="1"/>
                    <a:pt x="6809" y="1"/>
                  </a:cubicBezTo>
                  <a:cubicBezTo>
                    <a:pt x="10578" y="1"/>
                    <a:pt x="13618" y="3041"/>
                    <a:pt x="13618" y="681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35ba99c1ba6_0_0"/>
            <p:cNvSpPr/>
            <p:nvPr/>
          </p:nvSpPr>
          <p:spPr>
            <a:xfrm>
              <a:off x="3769225" y="4215675"/>
              <a:ext cx="60975" cy="60975"/>
            </a:xfrm>
            <a:custGeom>
              <a:rect b="b" l="l" r="r" t="t"/>
              <a:pathLst>
                <a:path extrusionOk="0" h="2439" w="2439">
                  <a:moveTo>
                    <a:pt x="2439" y="1236"/>
                  </a:moveTo>
                  <a:cubicBezTo>
                    <a:pt x="2439" y="1901"/>
                    <a:pt x="1900" y="2439"/>
                    <a:pt x="1203" y="2439"/>
                  </a:cubicBezTo>
                  <a:cubicBezTo>
                    <a:pt x="538" y="2439"/>
                    <a:pt x="0" y="1901"/>
                    <a:pt x="0" y="1236"/>
                  </a:cubicBezTo>
                  <a:cubicBezTo>
                    <a:pt x="0" y="571"/>
                    <a:pt x="538" y="0"/>
                    <a:pt x="1203" y="0"/>
                  </a:cubicBezTo>
                  <a:cubicBezTo>
                    <a:pt x="1900" y="0"/>
                    <a:pt x="2439" y="571"/>
                    <a:pt x="2439" y="1236"/>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35ba99c1ba6_0_0"/>
            <p:cNvSpPr/>
            <p:nvPr/>
          </p:nvSpPr>
          <p:spPr>
            <a:xfrm>
              <a:off x="627650" y="3987650"/>
              <a:ext cx="2342725" cy="517825"/>
            </a:xfrm>
            <a:custGeom>
              <a:rect b="b" l="l" r="r" t="t"/>
              <a:pathLst>
                <a:path extrusionOk="0" h="20713" w="93709">
                  <a:moveTo>
                    <a:pt x="2154" y="1"/>
                  </a:moveTo>
                  <a:cubicBezTo>
                    <a:pt x="982" y="1"/>
                    <a:pt x="0" y="983"/>
                    <a:pt x="0" y="2154"/>
                  </a:cubicBezTo>
                  <a:lnTo>
                    <a:pt x="0" y="18559"/>
                  </a:lnTo>
                  <a:cubicBezTo>
                    <a:pt x="0" y="19731"/>
                    <a:pt x="982" y="20712"/>
                    <a:pt x="2154" y="20712"/>
                  </a:cubicBezTo>
                  <a:lnTo>
                    <a:pt x="91555" y="20712"/>
                  </a:lnTo>
                  <a:cubicBezTo>
                    <a:pt x="92759" y="20712"/>
                    <a:pt x="93709" y="19731"/>
                    <a:pt x="93709" y="18559"/>
                  </a:cubicBezTo>
                  <a:lnTo>
                    <a:pt x="93709" y="2154"/>
                  </a:lnTo>
                  <a:cubicBezTo>
                    <a:pt x="93709" y="983"/>
                    <a:pt x="92727" y="1"/>
                    <a:pt x="915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35ba99c1ba6_0_0"/>
            <p:cNvSpPr/>
            <p:nvPr/>
          </p:nvSpPr>
          <p:spPr>
            <a:xfrm>
              <a:off x="3332975" y="4198250"/>
              <a:ext cx="77600" cy="77625"/>
            </a:xfrm>
            <a:custGeom>
              <a:rect b="b" l="l" r="r" t="t"/>
              <a:pathLst>
                <a:path extrusionOk="0" h="3105" w="3104">
                  <a:moveTo>
                    <a:pt x="1552" y="317"/>
                  </a:moveTo>
                  <a:cubicBezTo>
                    <a:pt x="2249" y="317"/>
                    <a:pt x="2787" y="856"/>
                    <a:pt x="2787" y="1553"/>
                  </a:cubicBezTo>
                  <a:cubicBezTo>
                    <a:pt x="2787" y="2249"/>
                    <a:pt x="2249" y="2788"/>
                    <a:pt x="1552" y="2788"/>
                  </a:cubicBezTo>
                  <a:cubicBezTo>
                    <a:pt x="887" y="2788"/>
                    <a:pt x="317" y="2249"/>
                    <a:pt x="317" y="1553"/>
                  </a:cubicBezTo>
                  <a:cubicBezTo>
                    <a:pt x="317" y="856"/>
                    <a:pt x="855" y="317"/>
                    <a:pt x="1552" y="317"/>
                  </a:cubicBezTo>
                  <a:close/>
                  <a:moveTo>
                    <a:pt x="1552" y="1"/>
                  </a:moveTo>
                  <a:cubicBezTo>
                    <a:pt x="697" y="1"/>
                    <a:pt x="0" y="697"/>
                    <a:pt x="0" y="1553"/>
                  </a:cubicBezTo>
                  <a:cubicBezTo>
                    <a:pt x="0" y="2408"/>
                    <a:pt x="697" y="3104"/>
                    <a:pt x="1552" y="3104"/>
                  </a:cubicBezTo>
                  <a:cubicBezTo>
                    <a:pt x="2407" y="3104"/>
                    <a:pt x="3104" y="2408"/>
                    <a:pt x="3104" y="1553"/>
                  </a:cubicBezTo>
                  <a:cubicBezTo>
                    <a:pt x="3104" y="697"/>
                    <a:pt x="2407" y="1"/>
                    <a:pt x="1552" y="1"/>
                  </a:cubicBezTo>
                  <a:close/>
                </a:path>
              </a:pathLst>
            </a:custGeom>
            <a:solidFill>
              <a:srgbClr val="CECECE"/>
            </a:solid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g35ba99c1ba6_0_0"/>
            <p:cNvSpPr/>
            <p:nvPr/>
          </p:nvSpPr>
          <p:spPr>
            <a:xfrm>
              <a:off x="3259350" y="4134125"/>
              <a:ext cx="225650" cy="224875"/>
            </a:xfrm>
            <a:custGeom>
              <a:rect b="b" l="l" r="r" t="t"/>
              <a:pathLst>
                <a:path extrusionOk="0" h="8995" w="9026">
                  <a:moveTo>
                    <a:pt x="4497" y="317"/>
                  </a:moveTo>
                  <a:cubicBezTo>
                    <a:pt x="6809" y="317"/>
                    <a:pt x="8677" y="2186"/>
                    <a:pt x="8677" y="4498"/>
                  </a:cubicBezTo>
                  <a:cubicBezTo>
                    <a:pt x="8677" y="5923"/>
                    <a:pt x="7949" y="7221"/>
                    <a:pt x="6841" y="7949"/>
                  </a:cubicBezTo>
                  <a:cubicBezTo>
                    <a:pt x="6746" y="7411"/>
                    <a:pt x="6492" y="6936"/>
                    <a:pt x="6081" y="6588"/>
                  </a:cubicBezTo>
                  <a:cubicBezTo>
                    <a:pt x="5639" y="6176"/>
                    <a:pt x="5061" y="5983"/>
                    <a:pt x="4474" y="5983"/>
                  </a:cubicBezTo>
                  <a:cubicBezTo>
                    <a:pt x="4429" y="5983"/>
                    <a:pt x="4384" y="5984"/>
                    <a:pt x="4339" y="5986"/>
                  </a:cubicBezTo>
                  <a:cubicBezTo>
                    <a:pt x="3262" y="6049"/>
                    <a:pt x="2375" y="6873"/>
                    <a:pt x="2154" y="7981"/>
                  </a:cubicBezTo>
                  <a:cubicBezTo>
                    <a:pt x="1045" y="7221"/>
                    <a:pt x="317" y="5954"/>
                    <a:pt x="317" y="4498"/>
                  </a:cubicBezTo>
                  <a:cubicBezTo>
                    <a:pt x="317" y="2186"/>
                    <a:pt x="2185" y="317"/>
                    <a:pt x="4497" y="317"/>
                  </a:cubicBezTo>
                  <a:close/>
                  <a:moveTo>
                    <a:pt x="4487" y="6299"/>
                  </a:moveTo>
                  <a:cubicBezTo>
                    <a:pt x="4986" y="6299"/>
                    <a:pt x="5477" y="6486"/>
                    <a:pt x="5859" y="6809"/>
                  </a:cubicBezTo>
                  <a:cubicBezTo>
                    <a:pt x="6271" y="7158"/>
                    <a:pt x="6492" y="7633"/>
                    <a:pt x="6556" y="8139"/>
                  </a:cubicBezTo>
                  <a:cubicBezTo>
                    <a:pt x="5922" y="8488"/>
                    <a:pt x="5210" y="8662"/>
                    <a:pt x="4501" y="8662"/>
                  </a:cubicBezTo>
                  <a:cubicBezTo>
                    <a:pt x="3793" y="8662"/>
                    <a:pt x="3088" y="8488"/>
                    <a:pt x="2470" y="8139"/>
                  </a:cubicBezTo>
                  <a:cubicBezTo>
                    <a:pt x="2597" y="7158"/>
                    <a:pt x="3389" y="6366"/>
                    <a:pt x="4371" y="6303"/>
                  </a:cubicBezTo>
                  <a:cubicBezTo>
                    <a:pt x="4409" y="6300"/>
                    <a:pt x="4448" y="6299"/>
                    <a:pt x="4487" y="6299"/>
                  </a:cubicBezTo>
                  <a:close/>
                  <a:moveTo>
                    <a:pt x="4497" y="1"/>
                  </a:moveTo>
                  <a:cubicBezTo>
                    <a:pt x="2027" y="1"/>
                    <a:pt x="0" y="1996"/>
                    <a:pt x="0" y="4498"/>
                  </a:cubicBezTo>
                  <a:cubicBezTo>
                    <a:pt x="0" y="6113"/>
                    <a:pt x="855" y="7506"/>
                    <a:pt x="2122" y="8330"/>
                  </a:cubicBezTo>
                  <a:lnTo>
                    <a:pt x="2217" y="8361"/>
                  </a:lnTo>
                  <a:cubicBezTo>
                    <a:pt x="2217" y="8361"/>
                    <a:pt x="2217" y="8393"/>
                    <a:pt x="2249" y="8393"/>
                  </a:cubicBezTo>
                  <a:cubicBezTo>
                    <a:pt x="2312" y="8425"/>
                    <a:pt x="2375" y="8456"/>
                    <a:pt x="2470" y="8520"/>
                  </a:cubicBezTo>
                  <a:cubicBezTo>
                    <a:pt x="2502" y="8520"/>
                    <a:pt x="2534" y="8520"/>
                    <a:pt x="2534" y="8551"/>
                  </a:cubicBezTo>
                  <a:cubicBezTo>
                    <a:pt x="2660" y="8615"/>
                    <a:pt x="2819" y="8678"/>
                    <a:pt x="2945" y="8710"/>
                  </a:cubicBezTo>
                  <a:lnTo>
                    <a:pt x="3072" y="8773"/>
                  </a:lnTo>
                  <a:cubicBezTo>
                    <a:pt x="3135" y="8773"/>
                    <a:pt x="3199" y="8805"/>
                    <a:pt x="3262" y="8836"/>
                  </a:cubicBezTo>
                  <a:cubicBezTo>
                    <a:pt x="3325" y="8836"/>
                    <a:pt x="3420" y="8868"/>
                    <a:pt x="3484" y="8868"/>
                  </a:cubicBezTo>
                  <a:cubicBezTo>
                    <a:pt x="3547" y="8900"/>
                    <a:pt x="3610" y="8900"/>
                    <a:pt x="3674" y="8931"/>
                  </a:cubicBezTo>
                  <a:cubicBezTo>
                    <a:pt x="3769" y="8931"/>
                    <a:pt x="3895" y="8963"/>
                    <a:pt x="3990" y="8963"/>
                  </a:cubicBezTo>
                  <a:cubicBezTo>
                    <a:pt x="4022" y="8963"/>
                    <a:pt x="4054" y="8963"/>
                    <a:pt x="4117" y="8995"/>
                  </a:cubicBezTo>
                  <a:lnTo>
                    <a:pt x="4909" y="8995"/>
                  </a:lnTo>
                  <a:cubicBezTo>
                    <a:pt x="4941" y="8963"/>
                    <a:pt x="5004" y="8963"/>
                    <a:pt x="5036" y="8963"/>
                  </a:cubicBezTo>
                  <a:cubicBezTo>
                    <a:pt x="5131" y="8963"/>
                    <a:pt x="5226" y="8931"/>
                    <a:pt x="5321" y="8931"/>
                  </a:cubicBezTo>
                  <a:cubicBezTo>
                    <a:pt x="5416" y="8900"/>
                    <a:pt x="5479" y="8900"/>
                    <a:pt x="5542" y="8868"/>
                  </a:cubicBezTo>
                  <a:cubicBezTo>
                    <a:pt x="5606" y="8868"/>
                    <a:pt x="5669" y="8836"/>
                    <a:pt x="5732" y="8836"/>
                  </a:cubicBezTo>
                  <a:cubicBezTo>
                    <a:pt x="5796" y="8805"/>
                    <a:pt x="5891" y="8773"/>
                    <a:pt x="5954" y="8773"/>
                  </a:cubicBezTo>
                  <a:cubicBezTo>
                    <a:pt x="5986" y="8741"/>
                    <a:pt x="6017" y="8741"/>
                    <a:pt x="6081" y="8710"/>
                  </a:cubicBezTo>
                  <a:cubicBezTo>
                    <a:pt x="6207" y="8678"/>
                    <a:pt x="6334" y="8615"/>
                    <a:pt x="6461" y="8551"/>
                  </a:cubicBezTo>
                  <a:cubicBezTo>
                    <a:pt x="6492" y="8520"/>
                    <a:pt x="6524" y="8520"/>
                    <a:pt x="6556" y="8520"/>
                  </a:cubicBezTo>
                  <a:cubicBezTo>
                    <a:pt x="6619" y="8456"/>
                    <a:pt x="6682" y="8425"/>
                    <a:pt x="6777" y="8393"/>
                  </a:cubicBezTo>
                  <a:cubicBezTo>
                    <a:pt x="6777" y="8393"/>
                    <a:pt x="6777" y="8361"/>
                    <a:pt x="6809" y="8361"/>
                  </a:cubicBezTo>
                  <a:lnTo>
                    <a:pt x="6872" y="8330"/>
                  </a:lnTo>
                  <a:lnTo>
                    <a:pt x="6872" y="8298"/>
                  </a:lnTo>
                  <a:cubicBezTo>
                    <a:pt x="8171" y="7506"/>
                    <a:pt x="9026" y="6113"/>
                    <a:pt x="9026" y="4498"/>
                  </a:cubicBezTo>
                  <a:cubicBezTo>
                    <a:pt x="9026" y="1996"/>
                    <a:pt x="6999" y="1"/>
                    <a:pt x="4497" y="1"/>
                  </a:cubicBezTo>
                  <a:close/>
                </a:path>
              </a:pathLst>
            </a:custGeom>
            <a:solidFill>
              <a:srgbClr val="CECECE"/>
            </a:solid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g35ba99c1ba6_0_0"/>
            <p:cNvSpPr/>
            <p:nvPr/>
          </p:nvSpPr>
          <p:spPr>
            <a:xfrm>
              <a:off x="4113625" y="2679450"/>
              <a:ext cx="232775" cy="225950"/>
            </a:xfrm>
            <a:custGeom>
              <a:rect b="b" l="l" r="r" t="t"/>
              <a:pathLst>
                <a:path extrusionOk="0" h="9038" w="9311">
                  <a:moveTo>
                    <a:pt x="3452" y="519"/>
                  </a:moveTo>
                  <a:cubicBezTo>
                    <a:pt x="3040" y="835"/>
                    <a:pt x="2692" y="1342"/>
                    <a:pt x="2439" y="1944"/>
                  </a:cubicBezTo>
                  <a:lnTo>
                    <a:pt x="1362" y="1944"/>
                  </a:lnTo>
                  <a:cubicBezTo>
                    <a:pt x="1710" y="1500"/>
                    <a:pt x="2122" y="1120"/>
                    <a:pt x="2629" y="835"/>
                  </a:cubicBezTo>
                  <a:cubicBezTo>
                    <a:pt x="2882" y="709"/>
                    <a:pt x="3167" y="582"/>
                    <a:pt x="3452" y="519"/>
                  </a:cubicBezTo>
                  <a:close/>
                  <a:moveTo>
                    <a:pt x="4497" y="360"/>
                  </a:moveTo>
                  <a:lnTo>
                    <a:pt x="4497" y="1944"/>
                  </a:lnTo>
                  <a:lnTo>
                    <a:pt x="2787" y="1944"/>
                  </a:lnTo>
                  <a:cubicBezTo>
                    <a:pt x="3199" y="1025"/>
                    <a:pt x="3800" y="455"/>
                    <a:pt x="4497" y="360"/>
                  </a:cubicBezTo>
                  <a:close/>
                  <a:moveTo>
                    <a:pt x="4814" y="360"/>
                  </a:moveTo>
                  <a:cubicBezTo>
                    <a:pt x="5479" y="455"/>
                    <a:pt x="6081" y="1025"/>
                    <a:pt x="6492" y="1944"/>
                  </a:cubicBezTo>
                  <a:lnTo>
                    <a:pt x="4814" y="1944"/>
                  </a:lnTo>
                  <a:lnTo>
                    <a:pt x="4814" y="360"/>
                  </a:lnTo>
                  <a:close/>
                  <a:moveTo>
                    <a:pt x="5827" y="487"/>
                  </a:moveTo>
                  <a:cubicBezTo>
                    <a:pt x="6682" y="740"/>
                    <a:pt x="7411" y="1247"/>
                    <a:pt x="7949" y="1944"/>
                  </a:cubicBezTo>
                  <a:lnTo>
                    <a:pt x="6841" y="1944"/>
                  </a:lnTo>
                  <a:cubicBezTo>
                    <a:pt x="6587" y="1310"/>
                    <a:pt x="6239" y="835"/>
                    <a:pt x="5827" y="487"/>
                  </a:cubicBezTo>
                  <a:close/>
                  <a:moveTo>
                    <a:pt x="2344" y="2260"/>
                  </a:moveTo>
                  <a:cubicBezTo>
                    <a:pt x="2122" y="2894"/>
                    <a:pt x="1995" y="3590"/>
                    <a:pt x="1964" y="4382"/>
                  </a:cubicBezTo>
                  <a:lnTo>
                    <a:pt x="475" y="4382"/>
                  </a:lnTo>
                  <a:cubicBezTo>
                    <a:pt x="475" y="4034"/>
                    <a:pt x="538" y="3685"/>
                    <a:pt x="633" y="3337"/>
                  </a:cubicBezTo>
                  <a:cubicBezTo>
                    <a:pt x="760" y="2957"/>
                    <a:pt x="918" y="2577"/>
                    <a:pt x="1140" y="2260"/>
                  </a:cubicBezTo>
                  <a:close/>
                  <a:moveTo>
                    <a:pt x="4497" y="2260"/>
                  </a:moveTo>
                  <a:lnTo>
                    <a:pt x="4497" y="4382"/>
                  </a:lnTo>
                  <a:lnTo>
                    <a:pt x="2280" y="4382"/>
                  </a:lnTo>
                  <a:cubicBezTo>
                    <a:pt x="2312" y="3590"/>
                    <a:pt x="2439" y="2862"/>
                    <a:pt x="2660" y="2260"/>
                  </a:cubicBezTo>
                  <a:close/>
                  <a:moveTo>
                    <a:pt x="6619" y="2260"/>
                  </a:moveTo>
                  <a:cubicBezTo>
                    <a:pt x="6841" y="2862"/>
                    <a:pt x="6999" y="3590"/>
                    <a:pt x="6999" y="4382"/>
                  </a:cubicBezTo>
                  <a:lnTo>
                    <a:pt x="4814" y="4382"/>
                  </a:lnTo>
                  <a:lnTo>
                    <a:pt x="4814" y="2260"/>
                  </a:lnTo>
                  <a:close/>
                  <a:moveTo>
                    <a:pt x="8171" y="2260"/>
                  </a:moveTo>
                  <a:cubicBezTo>
                    <a:pt x="8234" y="2324"/>
                    <a:pt x="8297" y="2419"/>
                    <a:pt x="8329" y="2514"/>
                  </a:cubicBezTo>
                  <a:cubicBezTo>
                    <a:pt x="8646" y="3084"/>
                    <a:pt x="8836" y="3717"/>
                    <a:pt x="8836" y="4382"/>
                  </a:cubicBezTo>
                  <a:lnTo>
                    <a:pt x="7316" y="4382"/>
                  </a:lnTo>
                  <a:cubicBezTo>
                    <a:pt x="7316" y="3590"/>
                    <a:pt x="7189" y="2894"/>
                    <a:pt x="6967" y="2260"/>
                  </a:cubicBezTo>
                  <a:close/>
                  <a:moveTo>
                    <a:pt x="1964" y="4699"/>
                  </a:moveTo>
                  <a:cubicBezTo>
                    <a:pt x="1995" y="5459"/>
                    <a:pt x="2122" y="6187"/>
                    <a:pt x="2344" y="6821"/>
                  </a:cubicBezTo>
                  <a:lnTo>
                    <a:pt x="1172" y="6821"/>
                  </a:lnTo>
                  <a:cubicBezTo>
                    <a:pt x="1109" y="6726"/>
                    <a:pt x="1045" y="6631"/>
                    <a:pt x="982" y="6536"/>
                  </a:cubicBezTo>
                  <a:cubicBezTo>
                    <a:pt x="665" y="5966"/>
                    <a:pt x="507" y="5332"/>
                    <a:pt x="475" y="4699"/>
                  </a:cubicBezTo>
                  <a:close/>
                  <a:moveTo>
                    <a:pt x="4497" y="4699"/>
                  </a:moveTo>
                  <a:lnTo>
                    <a:pt x="4497" y="6821"/>
                  </a:lnTo>
                  <a:lnTo>
                    <a:pt x="2660" y="6821"/>
                  </a:lnTo>
                  <a:cubicBezTo>
                    <a:pt x="2439" y="6187"/>
                    <a:pt x="2312" y="5491"/>
                    <a:pt x="2280" y="4699"/>
                  </a:cubicBezTo>
                  <a:close/>
                  <a:moveTo>
                    <a:pt x="6999" y="4699"/>
                  </a:moveTo>
                  <a:cubicBezTo>
                    <a:pt x="6999" y="5459"/>
                    <a:pt x="6841" y="6187"/>
                    <a:pt x="6619" y="6821"/>
                  </a:cubicBezTo>
                  <a:lnTo>
                    <a:pt x="4814" y="6821"/>
                  </a:lnTo>
                  <a:lnTo>
                    <a:pt x="4814" y="4699"/>
                  </a:lnTo>
                  <a:close/>
                  <a:moveTo>
                    <a:pt x="8836" y="4699"/>
                  </a:moveTo>
                  <a:cubicBezTo>
                    <a:pt x="8804" y="5016"/>
                    <a:pt x="8772" y="5364"/>
                    <a:pt x="8677" y="5681"/>
                  </a:cubicBezTo>
                  <a:cubicBezTo>
                    <a:pt x="8551" y="6092"/>
                    <a:pt x="8392" y="6472"/>
                    <a:pt x="8171" y="6821"/>
                  </a:cubicBezTo>
                  <a:lnTo>
                    <a:pt x="6967" y="6821"/>
                  </a:lnTo>
                  <a:cubicBezTo>
                    <a:pt x="7157" y="6187"/>
                    <a:pt x="7316" y="5459"/>
                    <a:pt x="7316" y="4699"/>
                  </a:cubicBezTo>
                  <a:close/>
                  <a:moveTo>
                    <a:pt x="2470" y="7137"/>
                  </a:moveTo>
                  <a:cubicBezTo>
                    <a:pt x="2692" y="7707"/>
                    <a:pt x="3009" y="8151"/>
                    <a:pt x="3357" y="8499"/>
                  </a:cubicBezTo>
                  <a:cubicBezTo>
                    <a:pt x="2565" y="8246"/>
                    <a:pt x="1900" y="7771"/>
                    <a:pt x="1394" y="7137"/>
                  </a:cubicBezTo>
                  <a:close/>
                  <a:moveTo>
                    <a:pt x="7917" y="7137"/>
                  </a:moveTo>
                  <a:cubicBezTo>
                    <a:pt x="7601" y="7549"/>
                    <a:pt x="7157" y="7929"/>
                    <a:pt x="6682" y="8182"/>
                  </a:cubicBezTo>
                  <a:cubicBezTo>
                    <a:pt x="6429" y="8309"/>
                    <a:pt x="6176" y="8436"/>
                    <a:pt x="5922" y="8499"/>
                  </a:cubicBezTo>
                  <a:cubicBezTo>
                    <a:pt x="6271" y="8182"/>
                    <a:pt x="6587" y="7707"/>
                    <a:pt x="6841" y="7137"/>
                  </a:cubicBezTo>
                  <a:close/>
                  <a:moveTo>
                    <a:pt x="4497" y="7137"/>
                  </a:moveTo>
                  <a:lnTo>
                    <a:pt x="4497" y="8689"/>
                  </a:lnTo>
                  <a:lnTo>
                    <a:pt x="4370" y="8689"/>
                  </a:lnTo>
                  <a:cubicBezTo>
                    <a:pt x="3737" y="8562"/>
                    <a:pt x="3167" y="7961"/>
                    <a:pt x="2787" y="7137"/>
                  </a:cubicBezTo>
                  <a:close/>
                  <a:moveTo>
                    <a:pt x="6492" y="7137"/>
                  </a:moveTo>
                  <a:cubicBezTo>
                    <a:pt x="6112" y="7961"/>
                    <a:pt x="5574" y="8562"/>
                    <a:pt x="4940" y="8689"/>
                  </a:cubicBezTo>
                  <a:lnTo>
                    <a:pt x="4814" y="8689"/>
                  </a:lnTo>
                  <a:lnTo>
                    <a:pt x="4814" y="7137"/>
                  </a:lnTo>
                  <a:close/>
                  <a:moveTo>
                    <a:pt x="4663" y="1"/>
                  </a:moveTo>
                  <a:cubicBezTo>
                    <a:pt x="3911" y="1"/>
                    <a:pt x="3174" y="184"/>
                    <a:pt x="2502" y="550"/>
                  </a:cubicBezTo>
                  <a:cubicBezTo>
                    <a:pt x="1425" y="1152"/>
                    <a:pt x="665" y="2102"/>
                    <a:pt x="317" y="3242"/>
                  </a:cubicBezTo>
                  <a:cubicBezTo>
                    <a:pt x="0" y="4414"/>
                    <a:pt x="127" y="5617"/>
                    <a:pt x="697" y="6694"/>
                  </a:cubicBezTo>
                  <a:cubicBezTo>
                    <a:pt x="1299" y="7739"/>
                    <a:pt x="2249" y="8499"/>
                    <a:pt x="3389" y="8847"/>
                  </a:cubicBezTo>
                  <a:cubicBezTo>
                    <a:pt x="3705" y="8942"/>
                    <a:pt x="4022" y="8974"/>
                    <a:pt x="4339" y="9006"/>
                  </a:cubicBezTo>
                  <a:cubicBezTo>
                    <a:pt x="4434" y="9037"/>
                    <a:pt x="4529" y="9037"/>
                    <a:pt x="4655" y="9037"/>
                  </a:cubicBezTo>
                  <a:cubicBezTo>
                    <a:pt x="4750" y="9037"/>
                    <a:pt x="4877" y="9037"/>
                    <a:pt x="5004" y="9006"/>
                  </a:cubicBezTo>
                  <a:cubicBezTo>
                    <a:pt x="5637" y="8942"/>
                    <a:pt x="6239" y="8784"/>
                    <a:pt x="6841" y="8467"/>
                  </a:cubicBezTo>
                  <a:cubicBezTo>
                    <a:pt x="7886" y="7897"/>
                    <a:pt x="8646" y="6916"/>
                    <a:pt x="8994" y="5776"/>
                  </a:cubicBezTo>
                  <a:cubicBezTo>
                    <a:pt x="9311" y="4604"/>
                    <a:pt x="9184" y="3400"/>
                    <a:pt x="8614" y="2355"/>
                  </a:cubicBezTo>
                  <a:cubicBezTo>
                    <a:pt x="8044" y="1279"/>
                    <a:pt x="7062" y="519"/>
                    <a:pt x="5922" y="170"/>
                  </a:cubicBezTo>
                  <a:cubicBezTo>
                    <a:pt x="5504" y="57"/>
                    <a:pt x="5081" y="1"/>
                    <a:pt x="466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35ba99c1ba6_0_0"/>
            <p:cNvSpPr/>
            <p:nvPr/>
          </p:nvSpPr>
          <p:spPr>
            <a:xfrm>
              <a:off x="4113625" y="2675775"/>
              <a:ext cx="232775" cy="229625"/>
            </a:xfrm>
            <a:custGeom>
              <a:rect b="b" l="l" r="r" t="t"/>
              <a:pathLst>
                <a:path extrusionOk="0" fill="none" h="9185" w="9311">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2" name="Google Shape;1632;g35ba99c1ba6_0_0"/>
          <p:cNvSpPr txBox="1"/>
          <p:nvPr/>
        </p:nvSpPr>
        <p:spPr>
          <a:xfrm>
            <a:off x="4572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Data all about ?</a:t>
            </a:r>
            <a:endParaRPr b="0" i="0" sz="2800" u="none" cap="none" strike="noStrike">
              <a:solidFill>
                <a:srgbClr val="000000"/>
              </a:solidFill>
              <a:latin typeface="Fira Sans Medium"/>
              <a:ea typeface="Fira Sans Medium"/>
              <a:cs typeface="Fira Sans Medium"/>
              <a:sym typeface="Fira Sans Medium"/>
            </a:endParaRPr>
          </a:p>
        </p:txBody>
      </p:sp>
      <p:sp>
        <p:nvSpPr>
          <p:cNvPr id="1633" name="Google Shape;1633;g35ba99c1ba6_0_0"/>
          <p:cNvSpPr txBox="1"/>
          <p:nvPr/>
        </p:nvSpPr>
        <p:spPr>
          <a:xfrm>
            <a:off x="758175" y="1620450"/>
            <a:ext cx="27690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Data Total</a:t>
            </a:r>
            <a:endParaRPr b="0" i="0" sz="1500" u="none" cap="none" strike="noStrike">
              <a:solidFill>
                <a:srgbClr val="000000"/>
              </a:solidFill>
              <a:latin typeface="Fira Sans Medium"/>
              <a:ea typeface="Fira Sans Medium"/>
              <a:cs typeface="Fira Sans Medium"/>
              <a:sym typeface="Fira Sans Medium"/>
            </a:endParaRPr>
          </a:p>
        </p:txBody>
      </p:sp>
      <p:sp>
        <p:nvSpPr>
          <p:cNvPr id="1634" name="Google Shape;1634;g35ba99c1ba6_0_0"/>
          <p:cNvSpPr txBox="1"/>
          <p:nvPr/>
        </p:nvSpPr>
        <p:spPr>
          <a:xfrm>
            <a:off x="418875" y="1836700"/>
            <a:ext cx="3108600" cy="33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Data has 7032 (</a:t>
            </a:r>
            <a:r>
              <a:rPr b="1" lang="en" sz="1200">
                <a:latin typeface="Fira Sans"/>
                <a:ea typeface="Fira Sans"/>
                <a:cs typeface="Fira Sans"/>
                <a:sym typeface="Fira Sans"/>
              </a:rPr>
              <a:t>Unique</a:t>
            </a:r>
            <a:r>
              <a:rPr lang="en" sz="1200">
                <a:latin typeface="Fira Sans"/>
                <a:ea typeface="Fira Sans"/>
                <a:cs typeface="Fira Sans"/>
                <a:sym typeface="Fira Sans"/>
              </a:rPr>
              <a:t>) row &amp; 21 Columns</a:t>
            </a:r>
            <a:endParaRPr b="0" i="0" sz="1200" u="none" cap="none" strike="noStrike">
              <a:solidFill>
                <a:srgbClr val="000000"/>
              </a:solidFill>
              <a:latin typeface="Fira Sans"/>
              <a:ea typeface="Fira Sans"/>
              <a:cs typeface="Fira Sans"/>
              <a:sym typeface="Fira Sans"/>
            </a:endParaRPr>
          </a:p>
        </p:txBody>
      </p:sp>
      <p:sp>
        <p:nvSpPr>
          <p:cNvPr id="1635" name="Google Shape;1635;g35ba99c1ba6_0_0"/>
          <p:cNvSpPr txBox="1"/>
          <p:nvPr/>
        </p:nvSpPr>
        <p:spPr>
          <a:xfrm>
            <a:off x="605775" y="2844437"/>
            <a:ext cx="27690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Data Recap Validation</a:t>
            </a:r>
            <a:endParaRPr b="0" i="0" sz="1500" u="none" cap="none" strike="noStrike">
              <a:solidFill>
                <a:srgbClr val="000000"/>
              </a:solidFill>
              <a:latin typeface="Fira Sans Medium"/>
              <a:ea typeface="Fira Sans Medium"/>
              <a:cs typeface="Fira Sans Medium"/>
              <a:sym typeface="Fira Sans Medium"/>
            </a:endParaRPr>
          </a:p>
        </p:txBody>
      </p:sp>
      <p:sp>
        <p:nvSpPr>
          <p:cNvPr id="1636" name="Google Shape;1636;g35ba99c1ba6_0_0"/>
          <p:cNvSpPr txBox="1"/>
          <p:nvPr/>
        </p:nvSpPr>
        <p:spPr>
          <a:xfrm>
            <a:off x="351225" y="3060800"/>
            <a:ext cx="3023700" cy="33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Monthly Charge and Tenure (</a:t>
            </a:r>
            <a:r>
              <a:rPr b="1" lang="en" sz="1200">
                <a:latin typeface="Fira Sans"/>
                <a:ea typeface="Fira Sans"/>
                <a:cs typeface="Fira Sans"/>
                <a:sym typeface="Fira Sans"/>
              </a:rPr>
              <a:t>Monthly</a:t>
            </a:r>
            <a:r>
              <a:rPr lang="en" sz="1200">
                <a:latin typeface="Fira Sans"/>
                <a:ea typeface="Fira Sans"/>
                <a:cs typeface="Fira Sans"/>
                <a:sym typeface="Fira Sans"/>
              </a:rPr>
              <a:t>)</a:t>
            </a:r>
            <a:endParaRPr b="0" i="0" sz="1200" u="none" cap="none" strike="noStrike">
              <a:solidFill>
                <a:srgbClr val="000000"/>
              </a:solidFill>
              <a:latin typeface="Fira Sans"/>
              <a:ea typeface="Fira Sans"/>
              <a:cs typeface="Fira Sans"/>
              <a:sym typeface="Fira Sans"/>
            </a:endParaRPr>
          </a:p>
        </p:txBody>
      </p:sp>
      <p:sp>
        <p:nvSpPr>
          <p:cNvPr id="1637" name="Google Shape;1637;g35ba99c1ba6_0_0"/>
          <p:cNvSpPr txBox="1"/>
          <p:nvPr/>
        </p:nvSpPr>
        <p:spPr>
          <a:xfrm>
            <a:off x="605787" y="4107724"/>
            <a:ext cx="27690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Customer </a:t>
            </a:r>
            <a:endParaRPr b="0" i="0" sz="1500" u="none" cap="none" strike="noStrike">
              <a:solidFill>
                <a:srgbClr val="000000"/>
              </a:solidFill>
              <a:latin typeface="Fira Sans Medium"/>
              <a:ea typeface="Fira Sans Medium"/>
              <a:cs typeface="Fira Sans Medium"/>
              <a:sym typeface="Fira Sans Medium"/>
            </a:endParaRPr>
          </a:p>
        </p:txBody>
      </p:sp>
      <p:sp>
        <p:nvSpPr>
          <p:cNvPr id="1638" name="Google Shape;1638;g35ba99c1ba6_0_0"/>
          <p:cNvSpPr txBox="1"/>
          <p:nvPr/>
        </p:nvSpPr>
        <p:spPr>
          <a:xfrm>
            <a:off x="605775" y="4324075"/>
            <a:ext cx="2769000" cy="33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We have </a:t>
            </a:r>
            <a:r>
              <a:rPr b="1" lang="en" sz="1200">
                <a:latin typeface="Fira Sans"/>
                <a:ea typeface="Fira Sans"/>
                <a:cs typeface="Fira Sans"/>
                <a:sym typeface="Fira Sans"/>
              </a:rPr>
              <a:t>7032 Customer Data</a:t>
            </a:r>
            <a:endParaRPr b="1" i="0" sz="1200" u="none" cap="none" strike="noStrike">
              <a:solidFill>
                <a:srgbClr val="000000"/>
              </a:solidFill>
              <a:latin typeface="Fira Sans"/>
              <a:ea typeface="Fira Sans"/>
              <a:cs typeface="Fira Sans"/>
              <a:sym typeface="Fira Sans"/>
            </a:endParaRPr>
          </a:p>
        </p:txBody>
      </p:sp>
      <p:sp>
        <p:nvSpPr>
          <p:cNvPr id="1639" name="Google Shape;1639;g35ba99c1ba6_0_0"/>
          <p:cNvSpPr txBox="1"/>
          <p:nvPr/>
        </p:nvSpPr>
        <p:spPr>
          <a:xfrm>
            <a:off x="5776500" y="992200"/>
            <a:ext cx="27690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Data Taken</a:t>
            </a:r>
            <a:endParaRPr sz="1500">
              <a:latin typeface="Fira Sans Medium"/>
              <a:ea typeface="Fira Sans Medium"/>
              <a:cs typeface="Fira Sans Medium"/>
              <a:sym typeface="Fira Sans Medium"/>
            </a:endParaRPr>
          </a:p>
        </p:txBody>
      </p:sp>
      <p:sp>
        <p:nvSpPr>
          <p:cNvPr id="1640" name="Google Shape;1640;g35ba99c1ba6_0_0"/>
          <p:cNvSpPr txBox="1"/>
          <p:nvPr/>
        </p:nvSpPr>
        <p:spPr>
          <a:xfrm>
            <a:off x="5784900" y="1208450"/>
            <a:ext cx="3311100" cy="3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Year </a:t>
            </a:r>
            <a:r>
              <a:rPr b="1" lang="en" sz="1200">
                <a:latin typeface="Fira Sans"/>
                <a:ea typeface="Fira Sans"/>
                <a:cs typeface="Fira Sans"/>
                <a:sym typeface="Fira Sans"/>
              </a:rPr>
              <a:t>2018</a:t>
            </a:r>
            <a:r>
              <a:rPr lang="en" sz="1200">
                <a:latin typeface="Fira Sans"/>
                <a:ea typeface="Fira Sans"/>
                <a:cs typeface="Fira Sans"/>
                <a:sym typeface="Fira Sans"/>
              </a:rPr>
              <a:t> Quartal 3 (</a:t>
            </a:r>
            <a:r>
              <a:rPr b="1" lang="en" sz="1200">
                <a:latin typeface="Fira Sans"/>
                <a:ea typeface="Fira Sans"/>
                <a:cs typeface="Fira Sans"/>
                <a:sym typeface="Fira Sans"/>
              </a:rPr>
              <a:t>Jul-Sep</a:t>
            </a:r>
            <a:r>
              <a:rPr lang="en" sz="1200">
                <a:latin typeface="Fira Sans"/>
                <a:ea typeface="Fira Sans"/>
                <a:cs typeface="Fira Sans"/>
                <a:sym typeface="Fira Sans"/>
              </a:rPr>
              <a:t>)</a:t>
            </a:r>
            <a:endParaRPr b="0" i="0" sz="1200" u="none" cap="none" strike="noStrike">
              <a:solidFill>
                <a:srgbClr val="000000"/>
              </a:solidFill>
              <a:latin typeface="Fira Sans"/>
              <a:ea typeface="Fira Sans"/>
              <a:cs typeface="Fira Sans"/>
              <a:sym typeface="Fira Sans"/>
            </a:endParaRPr>
          </a:p>
        </p:txBody>
      </p:sp>
      <p:sp>
        <p:nvSpPr>
          <p:cNvPr id="1641" name="Google Shape;1641;g35ba99c1ba6_0_0"/>
          <p:cNvSpPr txBox="1"/>
          <p:nvPr/>
        </p:nvSpPr>
        <p:spPr>
          <a:xfrm>
            <a:off x="5776500" y="2233612"/>
            <a:ext cx="27690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Data Location</a:t>
            </a:r>
            <a:endParaRPr b="0" i="0" sz="1500" u="none" cap="none" strike="noStrike">
              <a:solidFill>
                <a:srgbClr val="000000"/>
              </a:solidFill>
              <a:latin typeface="Fira Sans Medium"/>
              <a:ea typeface="Fira Sans Medium"/>
              <a:cs typeface="Fira Sans Medium"/>
              <a:sym typeface="Fira Sans Medium"/>
            </a:endParaRPr>
          </a:p>
        </p:txBody>
      </p:sp>
      <p:sp>
        <p:nvSpPr>
          <p:cNvPr id="1642" name="Google Shape;1642;g35ba99c1ba6_0_0"/>
          <p:cNvSpPr txBox="1"/>
          <p:nvPr/>
        </p:nvSpPr>
        <p:spPr>
          <a:xfrm>
            <a:off x="5776500" y="2449963"/>
            <a:ext cx="2769000" cy="3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latin typeface="Fira Sans"/>
                <a:ea typeface="Fira Sans"/>
                <a:cs typeface="Fira Sans"/>
                <a:sym typeface="Fira Sans"/>
              </a:rPr>
              <a:t>California State</a:t>
            </a:r>
            <a:r>
              <a:rPr lang="en" sz="1200">
                <a:latin typeface="Fira Sans"/>
                <a:ea typeface="Fira Sans"/>
                <a:cs typeface="Fira Sans"/>
                <a:sym typeface="Fira Sans"/>
              </a:rPr>
              <a:t> (Postal code on ID)</a:t>
            </a:r>
            <a:endParaRPr b="0" i="0" sz="1200" u="none" cap="none" strike="noStrike">
              <a:solidFill>
                <a:srgbClr val="000000"/>
              </a:solidFill>
              <a:latin typeface="Fira Sans"/>
              <a:ea typeface="Fira Sans"/>
              <a:cs typeface="Fira Sans"/>
              <a:sym typeface="Fira Sans"/>
            </a:endParaRPr>
          </a:p>
        </p:txBody>
      </p:sp>
      <p:sp>
        <p:nvSpPr>
          <p:cNvPr id="1643" name="Google Shape;1643;g35ba99c1ba6_0_0"/>
          <p:cNvSpPr txBox="1"/>
          <p:nvPr/>
        </p:nvSpPr>
        <p:spPr>
          <a:xfrm>
            <a:off x="5776512" y="3475137"/>
            <a:ext cx="27690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latin typeface="Fira Sans Medium"/>
                <a:ea typeface="Fira Sans Medium"/>
                <a:cs typeface="Fira Sans Medium"/>
                <a:sym typeface="Fira Sans Medium"/>
              </a:rPr>
              <a:t>Services</a:t>
            </a:r>
            <a:endParaRPr b="0" i="0" sz="1500" u="none" cap="none" strike="noStrike">
              <a:solidFill>
                <a:srgbClr val="000000"/>
              </a:solidFill>
              <a:latin typeface="Fira Sans Medium"/>
              <a:ea typeface="Fira Sans Medium"/>
              <a:cs typeface="Fira Sans Medium"/>
              <a:sym typeface="Fira Sans Medium"/>
            </a:endParaRPr>
          </a:p>
        </p:txBody>
      </p:sp>
      <p:sp>
        <p:nvSpPr>
          <p:cNvPr id="1644" name="Google Shape;1644;g35ba99c1ba6_0_0"/>
          <p:cNvSpPr txBox="1"/>
          <p:nvPr/>
        </p:nvSpPr>
        <p:spPr>
          <a:xfrm>
            <a:off x="5776500" y="3691496"/>
            <a:ext cx="2769000" cy="3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latin typeface="Fira Sans"/>
                <a:ea typeface="Fira Sans"/>
                <a:cs typeface="Fira Sans"/>
                <a:sym typeface="Fira Sans"/>
              </a:rPr>
              <a:t>Phone</a:t>
            </a:r>
            <a:r>
              <a:rPr lang="en" sz="1200">
                <a:latin typeface="Fira Sans"/>
                <a:ea typeface="Fira Sans"/>
                <a:cs typeface="Fira Sans"/>
                <a:sym typeface="Fira Sans"/>
              </a:rPr>
              <a:t> variete and </a:t>
            </a:r>
            <a:r>
              <a:rPr b="1" lang="en" sz="1200">
                <a:latin typeface="Fira Sans"/>
                <a:ea typeface="Fira Sans"/>
                <a:cs typeface="Fira Sans"/>
                <a:sym typeface="Fira Sans"/>
              </a:rPr>
              <a:t>Internet</a:t>
            </a:r>
            <a:r>
              <a:rPr lang="en" sz="1200">
                <a:latin typeface="Fira Sans"/>
                <a:ea typeface="Fira Sans"/>
                <a:cs typeface="Fira Sans"/>
                <a:sym typeface="Fira Sans"/>
              </a:rPr>
              <a:t> variate</a:t>
            </a:r>
            <a:endParaRPr b="0" i="0" sz="1200" u="none" cap="none" strike="noStrike">
              <a:solidFill>
                <a:srgbClr val="000000"/>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g35ba99c1ba6_1_340"/>
          <p:cNvSpPr/>
          <p:nvPr/>
        </p:nvSpPr>
        <p:spPr>
          <a:xfrm>
            <a:off x="3948036" y="1225326"/>
            <a:ext cx="1292714" cy="897365"/>
          </a:xfrm>
          <a:custGeom>
            <a:rect b="b" l="l" r="r" t="t"/>
            <a:pathLst>
              <a:path extrusionOk="0" h="27964" w="40284">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35ba99c1ba6_1_340"/>
          <p:cNvSpPr/>
          <p:nvPr/>
        </p:nvSpPr>
        <p:spPr>
          <a:xfrm>
            <a:off x="3948036" y="2011884"/>
            <a:ext cx="1292714" cy="466492"/>
          </a:xfrm>
          <a:custGeom>
            <a:rect b="b" l="l" r="r" t="t"/>
            <a:pathLst>
              <a:path extrusionOk="0" h="14537" w="40284">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35ba99c1ba6_1_340"/>
          <p:cNvSpPr/>
          <p:nvPr/>
        </p:nvSpPr>
        <p:spPr>
          <a:xfrm>
            <a:off x="3948036" y="2797448"/>
            <a:ext cx="1292714" cy="35620"/>
          </a:xfrm>
          <a:custGeom>
            <a:rect b="b" l="l" r="r" t="t"/>
            <a:pathLst>
              <a:path extrusionOk="0" h="1110" w="40284">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35ba99c1ba6_1_340"/>
          <p:cNvSpPr/>
          <p:nvPr/>
        </p:nvSpPr>
        <p:spPr>
          <a:xfrm>
            <a:off x="3948036" y="3505802"/>
            <a:ext cx="1292714" cy="900413"/>
          </a:xfrm>
          <a:custGeom>
            <a:rect b="b" l="l" r="r" t="t"/>
            <a:pathLst>
              <a:path extrusionOk="0" h="28059" w="40284">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35ba99c1ba6_1_340"/>
          <p:cNvSpPr/>
          <p:nvPr/>
        </p:nvSpPr>
        <p:spPr>
          <a:xfrm>
            <a:off x="3948036" y="3152138"/>
            <a:ext cx="1292714" cy="467487"/>
          </a:xfrm>
          <a:custGeom>
            <a:rect b="b" l="l" r="r" t="t"/>
            <a:pathLst>
              <a:path extrusionOk="0" h="14568" w="40284">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35ba99c1ba6_1_340"/>
          <p:cNvSpPr/>
          <p:nvPr/>
        </p:nvSpPr>
        <p:spPr>
          <a:xfrm>
            <a:off x="5223453" y="893997"/>
            <a:ext cx="3464468" cy="69718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35ba99c1ba6_1_340"/>
          <p:cNvSpPr/>
          <p:nvPr/>
        </p:nvSpPr>
        <p:spPr>
          <a:xfrm>
            <a:off x="5223453" y="1680587"/>
            <a:ext cx="3464468" cy="697187"/>
          </a:xfrm>
          <a:custGeom>
            <a:rect b="b" l="l" r="r" t="t"/>
            <a:pathLst>
              <a:path extrusionOk="0" h="21726" w="107961">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35ba99c1ba6_1_340"/>
          <p:cNvSpPr/>
          <p:nvPr/>
        </p:nvSpPr>
        <p:spPr>
          <a:xfrm>
            <a:off x="5223453" y="2467177"/>
            <a:ext cx="3464468" cy="696160"/>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35ba99c1ba6_1_340"/>
          <p:cNvSpPr/>
          <p:nvPr/>
        </p:nvSpPr>
        <p:spPr>
          <a:xfrm>
            <a:off x="5223453" y="3253767"/>
            <a:ext cx="3464468" cy="696160"/>
          </a:xfrm>
          <a:custGeom>
            <a:rect b="b" l="l" r="r" t="t"/>
            <a:pathLst>
              <a:path extrusionOk="0" h="21694" w="107961">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35ba99c1ba6_1_340"/>
          <p:cNvSpPr/>
          <p:nvPr/>
        </p:nvSpPr>
        <p:spPr>
          <a:xfrm>
            <a:off x="5223453" y="4040325"/>
            <a:ext cx="3464468" cy="696193"/>
          </a:xfrm>
          <a:custGeom>
            <a:rect b="b" l="l" r="r" t="t"/>
            <a:pathLst>
              <a:path extrusionOk="0" h="21695" w="107961">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35ba99c1ba6_1_340"/>
          <p:cNvSpPr/>
          <p:nvPr/>
        </p:nvSpPr>
        <p:spPr>
          <a:xfrm>
            <a:off x="457189" y="1838117"/>
            <a:ext cx="3506121" cy="2422763"/>
          </a:xfrm>
          <a:custGeom>
            <a:rect b="b" l="l" r="r" t="t"/>
            <a:pathLst>
              <a:path extrusionOk="0" h="75499" w="109259">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35ba99c1ba6_1_340"/>
          <p:cNvSpPr/>
          <p:nvPr/>
        </p:nvSpPr>
        <p:spPr>
          <a:xfrm>
            <a:off x="457189" y="3804560"/>
            <a:ext cx="3506121" cy="456320"/>
          </a:xfrm>
          <a:custGeom>
            <a:rect b="b" l="l" r="r" t="t"/>
            <a:pathLst>
              <a:path extrusionOk="0" h="14220" w="109259">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35ba99c1ba6_1_340"/>
          <p:cNvSpPr/>
          <p:nvPr/>
        </p:nvSpPr>
        <p:spPr>
          <a:xfrm>
            <a:off x="559813" y="1929574"/>
            <a:ext cx="3300874" cy="1771368"/>
          </a:xfrm>
          <a:custGeom>
            <a:rect b="b" l="l" r="r" t="t"/>
            <a:pathLst>
              <a:path extrusionOk="0" h="55200" w="102863">
                <a:moveTo>
                  <a:pt x="1" y="1"/>
                </a:moveTo>
                <a:lnTo>
                  <a:pt x="1" y="55199"/>
                </a:lnTo>
                <a:lnTo>
                  <a:pt x="102862" y="55199"/>
                </a:lnTo>
                <a:lnTo>
                  <a:pt x="10286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35ba99c1ba6_1_340"/>
          <p:cNvSpPr/>
          <p:nvPr/>
        </p:nvSpPr>
        <p:spPr>
          <a:xfrm>
            <a:off x="1792550" y="4260848"/>
            <a:ext cx="835399" cy="176880"/>
          </a:xfrm>
          <a:custGeom>
            <a:rect b="b" l="l" r="r" t="t"/>
            <a:pathLst>
              <a:path extrusionOk="0" h="5512" w="26033">
                <a:moveTo>
                  <a:pt x="1" y="1"/>
                </a:moveTo>
                <a:lnTo>
                  <a:pt x="1" y="5511"/>
                </a:lnTo>
                <a:lnTo>
                  <a:pt x="26033" y="5511"/>
                </a:lnTo>
                <a:lnTo>
                  <a:pt x="26033" y="1"/>
                </a:ln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35ba99c1ba6_1_340"/>
          <p:cNvSpPr/>
          <p:nvPr/>
        </p:nvSpPr>
        <p:spPr>
          <a:xfrm>
            <a:off x="1380964" y="4437696"/>
            <a:ext cx="1658572" cy="140265"/>
          </a:xfrm>
          <a:custGeom>
            <a:rect b="b" l="l" r="r" t="t"/>
            <a:pathLst>
              <a:path extrusionOk="0" h="4371" w="51685">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35ba99c1ba6_1_340"/>
          <p:cNvSpPr/>
          <p:nvPr/>
        </p:nvSpPr>
        <p:spPr>
          <a:xfrm>
            <a:off x="1792550" y="4260848"/>
            <a:ext cx="835399" cy="51890"/>
          </a:xfrm>
          <a:custGeom>
            <a:rect b="b" l="l" r="r" t="t"/>
            <a:pathLst>
              <a:path extrusionOk="0" h="1617" w="26033">
                <a:moveTo>
                  <a:pt x="1" y="1"/>
                </a:moveTo>
                <a:lnTo>
                  <a:pt x="1" y="1616"/>
                </a:lnTo>
                <a:lnTo>
                  <a:pt x="26033" y="1616"/>
                </a:lnTo>
                <a:lnTo>
                  <a:pt x="26033"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35ba99c1ba6_1_340"/>
          <p:cNvSpPr/>
          <p:nvPr/>
        </p:nvSpPr>
        <p:spPr>
          <a:xfrm>
            <a:off x="559813" y="1929574"/>
            <a:ext cx="3300874" cy="354691"/>
          </a:xfrm>
          <a:custGeom>
            <a:rect b="b" l="l" r="r" t="t"/>
            <a:pathLst>
              <a:path extrusionOk="0" h="11053" w="102863">
                <a:moveTo>
                  <a:pt x="1" y="1"/>
                </a:moveTo>
                <a:lnTo>
                  <a:pt x="1" y="11053"/>
                </a:lnTo>
                <a:lnTo>
                  <a:pt x="102862" y="11053"/>
                </a:lnTo>
                <a:lnTo>
                  <a:pt x="102862"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Fira Sans"/>
                <a:ea typeface="Fira Sans"/>
                <a:cs typeface="Fira Sans"/>
                <a:sym typeface="Fira Sans"/>
              </a:rPr>
              <a:t>Customer</a:t>
            </a:r>
            <a:endParaRPr b="0" i="0" sz="1400" u="none" cap="none" strike="noStrike">
              <a:solidFill>
                <a:srgbClr val="FFFFFF"/>
              </a:solidFill>
              <a:latin typeface="Fira Sans"/>
              <a:ea typeface="Fira Sans"/>
              <a:cs typeface="Fira Sans"/>
              <a:sym typeface="Fira Sans"/>
            </a:endParaRPr>
          </a:p>
        </p:txBody>
      </p:sp>
      <p:sp>
        <p:nvSpPr>
          <p:cNvPr id="1666" name="Google Shape;1666;g35ba99c1ba6_1_340"/>
          <p:cNvSpPr/>
          <p:nvPr/>
        </p:nvSpPr>
        <p:spPr>
          <a:xfrm>
            <a:off x="559813" y="2284264"/>
            <a:ext cx="3300874" cy="353664"/>
          </a:xfrm>
          <a:custGeom>
            <a:rect b="b" l="l" r="r" t="t"/>
            <a:pathLst>
              <a:path extrusionOk="0" h="11021" w="102863">
                <a:moveTo>
                  <a:pt x="1" y="0"/>
                </a:moveTo>
                <a:lnTo>
                  <a:pt x="1" y="11021"/>
                </a:lnTo>
                <a:lnTo>
                  <a:pt x="102862" y="11021"/>
                </a:lnTo>
                <a:lnTo>
                  <a:pt x="102862" y="0"/>
                </a:lnTo>
                <a:close/>
              </a:path>
            </a:pathLst>
          </a:custGeom>
          <a:solidFill>
            <a:srgbClr val="30475E"/>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Fira Sans"/>
                <a:ea typeface="Fira Sans"/>
                <a:cs typeface="Fira Sans"/>
                <a:sym typeface="Fira Sans"/>
              </a:rPr>
              <a:t>Period</a:t>
            </a:r>
            <a:endParaRPr b="0" i="0" sz="1400" u="none" cap="none" strike="noStrike">
              <a:solidFill>
                <a:srgbClr val="FFFFFF"/>
              </a:solidFill>
              <a:latin typeface="Fira Sans"/>
              <a:ea typeface="Fira Sans"/>
              <a:cs typeface="Fira Sans"/>
              <a:sym typeface="Fira Sans"/>
            </a:endParaRPr>
          </a:p>
        </p:txBody>
      </p:sp>
      <p:sp>
        <p:nvSpPr>
          <p:cNvPr id="1667" name="Google Shape;1667;g35ba99c1ba6_1_340"/>
          <p:cNvSpPr/>
          <p:nvPr/>
        </p:nvSpPr>
        <p:spPr>
          <a:xfrm>
            <a:off x="559813" y="2637896"/>
            <a:ext cx="3300874" cy="354723"/>
          </a:xfrm>
          <a:custGeom>
            <a:rect b="b" l="l" r="r" t="t"/>
            <a:pathLst>
              <a:path extrusionOk="0" h="11054" w="102863">
                <a:moveTo>
                  <a:pt x="1" y="1"/>
                </a:moveTo>
                <a:lnTo>
                  <a:pt x="1" y="11053"/>
                </a:lnTo>
                <a:lnTo>
                  <a:pt x="102862" y="11053"/>
                </a:lnTo>
                <a:lnTo>
                  <a:pt x="102862"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Fira Sans"/>
                <a:ea typeface="Fira Sans"/>
                <a:cs typeface="Fira Sans"/>
                <a:sym typeface="Fira Sans"/>
              </a:rPr>
              <a:t>Status</a:t>
            </a:r>
            <a:endParaRPr b="0" i="0" sz="1400" u="none" cap="none" strike="noStrike">
              <a:solidFill>
                <a:srgbClr val="FFFFFF"/>
              </a:solidFill>
              <a:latin typeface="Fira Sans"/>
              <a:ea typeface="Fira Sans"/>
              <a:cs typeface="Fira Sans"/>
              <a:sym typeface="Fira Sans"/>
            </a:endParaRPr>
          </a:p>
        </p:txBody>
      </p:sp>
      <p:sp>
        <p:nvSpPr>
          <p:cNvPr id="1668" name="Google Shape;1668;g35ba99c1ba6_1_340"/>
          <p:cNvSpPr/>
          <p:nvPr/>
        </p:nvSpPr>
        <p:spPr>
          <a:xfrm>
            <a:off x="559813" y="2992587"/>
            <a:ext cx="3300874" cy="353664"/>
          </a:xfrm>
          <a:custGeom>
            <a:rect b="b" l="l" r="r" t="t"/>
            <a:pathLst>
              <a:path extrusionOk="0" h="11021" w="102863">
                <a:moveTo>
                  <a:pt x="1" y="0"/>
                </a:moveTo>
                <a:lnTo>
                  <a:pt x="1" y="11021"/>
                </a:lnTo>
                <a:lnTo>
                  <a:pt x="102862" y="11021"/>
                </a:lnTo>
                <a:lnTo>
                  <a:pt x="102862"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Fira Sans"/>
                <a:ea typeface="Fira Sans"/>
                <a:cs typeface="Fira Sans"/>
                <a:sym typeface="Fira Sans"/>
              </a:rPr>
              <a:t>Location</a:t>
            </a:r>
            <a:endParaRPr b="0" i="0" sz="1400" u="none" cap="none" strike="noStrike">
              <a:solidFill>
                <a:srgbClr val="FFFFFF"/>
              </a:solidFill>
              <a:latin typeface="Fira Sans"/>
              <a:ea typeface="Fira Sans"/>
              <a:cs typeface="Fira Sans"/>
              <a:sym typeface="Fira Sans"/>
            </a:endParaRPr>
          </a:p>
        </p:txBody>
      </p:sp>
      <p:sp>
        <p:nvSpPr>
          <p:cNvPr id="1669" name="Google Shape;1669;g35ba99c1ba6_1_340"/>
          <p:cNvSpPr/>
          <p:nvPr/>
        </p:nvSpPr>
        <p:spPr>
          <a:xfrm>
            <a:off x="559813" y="3346219"/>
            <a:ext cx="3300874" cy="354723"/>
          </a:xfrm>
          <a:custGeom>
            <a:rect b="b" l="l" r="r" t="t"/>
            <a:pathLst>
              <a:path extrusionOk="0" h="11054" w="102863">
                <a:moveTo>
                  <a:pt x="1" y="1"/>
                </a:moveTo>
                <a:lnTo>
                  <a:pt x="1" y="11053"/>
                </a:lnTo>
                <a:lnTo>
                  <a:pt x="102862" y="11053"/>
                </a:lnTo>
                <a:lnTo>
                  <a:pt x="102862" y="1"/>
                </a:lnTo>
                <a:close/>
              </a:path>
            </a:pathLst>
          </a:custGeom>
          <a:solidFill>
            <a:srgbClr val="C4C4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Fira Sans"/>
                <a:ea typeface="Fira Sans"/>
                <a:cs typeface="Fira Sans"/>
                <a:sym typeface="Fira Sans"/>
              </a:rPr>
              <a:t>Information</a:t>
            </a:r>
            <a:endParaRPr b="0" i="0" sz="1400" u="none" cap="none" strike="noStrike">
              <a:solidFill>
                <a:srgbClr val="FFFFFF"/>
              </a:solidFill>
              <a:latin typeface="Fira Sans"/>
              <a:ea typeface="Fira Sans"/>
              <a:cs typeface="Fira Sans"/>
              <a:sym typeface="Fira Sans"/>
            </a:endParaRPr>
          </a:p>
        </p:txBody>
      </p:sp>
      <p:sp>
        <p:nvSpPr>
          <p:cNvPr id="1670" name="Google Shape;1670;g35ba99c1ba6_1_340"/>
          <p:cNvSpPr/>
          <p:nvPr/>
        </p:nvSpPr>
        <p:spPr>
          <a:xfrm>
            <a:off x="5478362" y="1827134"/>
            <a:ext cx="368939" cy="417363"/>
          </a:xfrm>
          <a:custGeom>
            <a:rect b="b" l="l" r="r" t="t"/>
            <a:pathLst>
              <a:path extrusionOk="0" h="13006" w="11497">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35ba99c1ba6_1_340"/>
          <p:cNvSpPr/>
          <p:nvPr/>
        </p:nvSpPr>
        <p:spPr>
          <a:xfrm>
            <a:off x="5449898" y="1091158"/>
            <a:ext cx="425866" cy="302865"/>
          </a:xfrm>
          <a:custGeom>
            <a:rect b="b" l="l" r="r" t="t"/>
            <a:pathLst>
              <a:path extrusionOk="0" h="9438" w="13271">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2" name="Google Shape;1672;g35ba99c1ba6_1_340"/>
          <p:cNvGrpSpPr/>
          <p:nvPr/>
        </p:nvGrpSpPr>
        <p:grpSpPr>
          <a:xfrm>
            <a:off x="5468190" y="4212584"/>
            <a:ext cx="389284" cy="351161"/>
            <a:chOff x="5623840" y="4212584"/>
            <a:chExt cx="389284" cy="351161"/>
          </a:xfrm>
        </p:grpSpPr>
        <p:sp>
          <p:nvSpPr>
            <p:cNvPr id="1673" name="Google Shape;1673;g35ba99c1ba6_1_340"/>
            <p:cNvSpPr/>
            <p:nvPr/>
          </p:nvSpPr>
          <p:spPr>
            <a:xfrm>
              <a:off x="5679740" y="4347234"/>
              <a:ext cx="277482" cy="216511"/>
            </a:xfrm>
            <a:custGeom>
              <a:rect b="b" l="l" r="r" t="t"/>
              <a:pathLst>
                <a:path extrusionOk="0" h="6747" w="8647">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35ba99c1ba6_1_340"/>
            <p:cNvSpPr/>
            <p:nvPr/>
          </p:nvSpPr>
          <p:spPr>
            <a:xfrm>
              <a:off x="5623840" y="4212584"/>
              <a:ext cx="389284" cy="199985"/>
            </a:xfrm>
            <a:custGeom>
              <a:rect b="b" l="l" r="r" t="t"/>
              <a:pathLst>
                <a:path extrusionOk="0" h="6232" w="12131">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35ba99c1ba6_1_340"/>
            <p:cNvSpPr/>
            <p:nvPr/>
          </p:nvSpPr>
          <p:spPr>
            <a:xfrm>
              <a:off x="5755954" y="4399059"/>
              <a:ext cx="125055" cy="164686"/>
            </a:xfrm>
            <a:custGeom>
              <a:rect b="b" l="l" r="r" t="t"/>
              <a:pathLst>
                <a:path extrusionOk="0" h="5132" w="3897">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6" name="Google Shape;1676;g35ba99c1ba6_1_340"/>
          <p:cNvGrpSpPr/>
          <p:nvPr/>
        </p:nvGrpSpPr>
        <p:grpSpPr>
          <a:xfrm>
            <a:off x="5472265" y="2677607"/>
            <a:ext cx="380106" cy="317113"/>
            <a:chOff x="5627915" y="2648069"/>
            <a:chExt cx="380106" cy="317113"/>
          </a:xfrm>
        </p:grpSpPr>
        <p:sp>
          <p:nvSpPr>
            <p:cNvPr id="1677" name="Google Shape;1677;g35ba99c1ba6_1_340"/>
            <p:cNvSpPr/>
            <p:nvPr/>
          </p:nvSpPr>
          <p:spPr>
            <a:xfrm>
              <a:off x="5627915" y="2648069"/>
              <a:ext cx="380106" cy="317113"/>
            </a:xfrm>
            <a:custGeom>
              <a:rect b="b" l="l" r="r" t="t"/>
              <a:pathLst>
                <a:path extrusionOk="0" h="9882" w="11845">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35ba99c1ba6_1_340"/>
            <p:cNvSpPr/>
            <p:nvPr/>
          </p:nvSpPr>
          <p:spPr>
            <a:xfrm>
              <a:off x="5697037" y="2725309"/>
              <a:ext cx="66073" cy="67100"/>
            </a:xfrm>
            <a:custGeom>
              <a:rect b="b" l="l" r="r" t="t"/>
              <a:pathLst>
                <a:path extrusionOk="0" h="2091" w="2059">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35ba99c1ba6_1_340"/>
            <p:cNvSpPr/>
            <p:nvPr/>
          </p:nvSpPr>
          <p:spPr>
            <a:xfrm>
              <a:off x="5785445" y="2725309"/>
              <a:ext cx="66073" cy="67100"/>
            </a:xfrm>
            <a:custGeom>
              <a:rect b="b" l="l" r="r" t="t"/>
              <a:pathLst>
                <a:path extrusionOk="0" h="2091" w="2059">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35ba99c1ba6_1_340"/>
            <p:cNvSpPr/>
            <p:nvPr/>
          </p:nvSpPr>
          <p:spPr>
            <a:xfrm>
              <a:off x="5872826" y="2725309"/>
              <a:ext cx="67132" cy="67100"/>
            </a:xfrm>
            <a:custGeom>
              <a:rect b="b" l="l" r="r" t="t"/>
              <a:pathLst>
                <a:path extrusionOk="0" h="2091" w="2092">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1" name="Google Shape;1681;g35ba99c1ba6_1_340"/>
          <p:cNvGrpSpPr/>
          <p:nvPr/>
        </p:nvGrpSpPr>
        <p:grpSpPr>
          <a:xfrm>
            <a:off x="5479389" y="3427832"/>
            <a:ext cx="366885" cy="351642"/>
            <a:chOff x="5635039" y="3421438"/>
            <a:chExt cx="366885" cy="351642"/>
          </a:xfrm>
        </p:grpSpPr>
        <p:sp>
          <p:nvSpPr>
            <p:cNvPr id="1682" name="Google Shape;1682;g35ba99c1ba6_1_340"/>
            <p:cNvSpPr/>
            <p:nvPr/>
          </p:nvSpPr>
          <p:spPr>
            <a:xfrm>
              <a:off x="5635039" y="3479360"/>
              <a:ext cx="366885" cy="293720"/>
            </a:xfrm>
            <a:custGeom>
              <a:rect b="b" l="l" r="r" t="t"/>
              <a:pathLst>
                <a:path extrusionOk="0" h="9153" w="11433">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35ba99c1ba6_1_340"/>
            <p:cNvSpPr/>
            <p:nvPr/>
          </p:nvSpPr>
          <p:spPr>
            <a:xfrm>
              <a:off x="5725469" y="3479360"/>
              <a:ext cx="186026" cy="13253"/>
            </a:xfrm>
            <a:custGeom>
              <a:rect b="b" l="l" r="r" t="t"/>
              <a:pathLst>
                <a:path extrusionOk="0" h="413" w="5797">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35ba99c1ba6_1_340"/>
            <p:cNvSpPr/>
            <p:nvPr/>
          </p:nvSpPr>
          <p:spPr>
            <a:xfrm>
              <a:off x="5680767" y="3421438"/>
              <a:ext cx="57955" cy="94537"/>
            </a:xfrm>
            <a:custGeom>
              <a:rect b="b" l="l" r="r" t="t"/>
              <a:pathLst>
                <a:path extrusionOk="0" h="2946" w="1806">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g35ba99c1ba6_1_340"/>
            <p:cNvSpPr/>
            <p:nvPr/>
          </p:nvSpPr>
          <p:spPr>
            <a:xfrm>
              <a:off x="5898241" y="3421438"/>
              <a:ext cx="57955" cy="94537"/>
            </a:xfrm>
            <a:custGeom>
              <a:rect b="b" l="l" r="r" t="t"/>
              <a:pathLst>
                <a:path extrusionOk="0" h="2946" w="1806">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35ba99c1ba6_1_340"/>
            <p:cNvSpPr/>
            <p:nvPr/>
          </p:nvSpPr>
          <p:spPr>
            <a:xfrm>
              <a:off x="5672649" y="3559649"/>
              <a:ext cx="75219" cy="75219"/>
            </a:xfrm>
            <a:custGeom>
              <a:rect b="b" l="l" r="r" t="t"/>
              <a:pathLst>
                <a:path extrusionOk="0" h="2344" w="2344">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35ba99c1ba6_1_340"/>
            <p:cNvSpPr/>
            <p:nvPr/>
          </p:nvSpPr>
          <p:spPr>
            <a:xfrm>
              <a:off x="5781369" y="3559649"/>
              <a:ext cx="74224" cy="75219"/>
            </a:xfrm>
            <a:custGeom>
              <a:rect b="b" l="l" r="r" t="t"/>
              <a:pathLst>
                <a:path extrusionOk="0" h="2344" w="2313">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35ba99c1ba6_1_340"/>
            <p:cNvSpPr/>
            <p:nvPr/>
          </p:nvSpPr>
          <p:spPr>
            <a:xfrm>
              <a:off x="5889096" y="3559649"/>
              <a:ext cx="75251" cy="75219"/>
            </a:xfrm>
            <a:custGeom>
              <a:rect b="b" l="l" r="r" t="t"/>
              <a:pathLst>
                <a:path extrusionOk="0" h="2344" w="2345">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35ba99c1ba6_1_340"/>
            <p:cNvSpPr/>
            <p:nvPr/>
          </p:nvSpPr>
          <p:spPr>
            <a:xfrm>
              <a:off x="5672649" y="3651106"/>
              <a:ext cx="75219" cy="75251"/>
            </a:xfrm>
            <a:custGeom>
              <a:rect b="b" l="l" r="r" t="t"/>
              <a:pathLst>
                <a:path extrusionOk="0" h="2345" w="2344">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35ba99c1ba6_1_340"/>
            <p:cNvSpPr/>
            <p:nvPr/>
          </p:nvSpPr>
          <p:spPr>
            <a:xfrm>
              <a:off x="5781369" y="3651106"/>
              <a:ext cx="74224" cy="75251"/>
            </a:xfrm>
            <a:custGeom>
              <a:rect b="b" l="l" r="r" t="t"/>
              <a:pathLst>
                <a:path extrusionOk="0" h="2345" w="2313">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g35ba99c1ba6_1_340"/>
            <p:cNvSpPr/>
            <p:nvPr/>
          </p:nvSpPr>
          <p:spPr>
            <a:xfrm>
              <a:off x="5889096" y="3651106"/>
              <a:ext cx="75251" cy="75251"/>
            </a:xfrm>
            <a:custGeom>
              <a:rect b="b" l="l" r="r" t="t"/>
              <a:pathLst>
                <a:path extrusionOk="0" h="2345" w="2345">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2" name="Google Shape;1692;g35ba99c1ba6_1_340"/>
          <p:cNvSpPr txBox="1"/>
          <p:nvPr/>
        </p:nvSpPr>
        <p:spPr>
          <a:xfrm>
            <a:off x="457200" y="411475"/>
            <a:ext cx="4861500" cy="38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lang="en" sz="2900">
                <a:latin typeface="Fira Sans Medium"/>
                <a:ea typeface="Fira Sans Medium"/>
                <a:cs typeface="Fira Sans Medium"/>
                <a:sym typeface="Fira Sans Medium"/>
              </a:rPr>
              <a:t>Data Representing ?</a:t>
            </a:r>
            <a:endParaRPr b="0" i="0" sz="2900" u="none" cap="none" strike="noStrike">
              <a:solidFill>
                <a:srgbClr val="000000"/>
              </a:solidFill>
              <a:latin typeface="Fira Sans Medium"/>
              <a:ea typeface="Fira Sans Medium"/>
              <a:cs typeface="Fira Sans Medium"/>
              <a:sym typeface="Fira Sans Medium"/>
            </a:endParaRPr>
          </a:p>
        </p:txBody>
      </p:sp>
      <p:sp>
        <p:nvSpPr>
          <p:cNvPr id="1693" name="Google Shape;1693;g35ba99c1ba6_1_340"/>
          <p:cNvSpPr txBox="1"/>
          <p:nvPr/>
        </p:nvSpPr>
        <p:spPr>
          <a:xfrm>
            <a:off x="6006850" y="1008888"/>
            <a:ext cx="2679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Data representing 1 Unique Customer (No duplicate)</a:t>
            </a:r>
            <a:endParaRPr b="0" i="0" sz="1200" u="none" cap="none" strike="noStrike">
              <a:solidFill>
                <a:srgbClr val="000000"/>
              </a:solidFill>
              <a:latin typeface="Fira Sans"/>
              <a:ea typeface="Fira Sans"/>
              <a:cs typeface="Fira Sans"/>
              <a:sym typeface="Fira Sans"/>
            </a:endParaRPr>
          </a:p>
        </p:txBody>
      </p:sp>
      <p:sp>
        <p:nvSpPr>
          <p:cNvPr id="1694" name="Google Shape;1694;g35ba99c1ba6_1_340"/>
          <p:cNvSpPr txBox="1"/>
          <p:nvPr/>
        </p:nvSpPr>
        <p:spPr>
          <a:xfrm>
            <a:off x="6006850" y="1806591"/>
            <a:ext cx="2679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Data recap per Quartal (Jun-Sep)</a:t>
            </a:r>
            <a:endParaRPr b="0" i="0" sz="1200" u="none" cap="none" strike="noStrike">
              <a:solidFill>
                <a:srgbClr val="000000"/>
              </a:solidFill>
              <a:latin typeface="Fira Sans"/>
              <a:ea typeface="Fira Sans"/>
              <a:cs typeface="Fira Sans"/>
              <a:sym typeface="Fira Sans"/>
            </a:endParaRPr>
          </a:p>
        </p:txBody>
      </p:sp>
      <p:sp>
        <p:nvSpPr>
          <p:cNvPr id="1695" name="Google Shape;1695;g35ba99c1ba6_1_340"/>
          <p:cNvSpPr txBox="1"/>
          <p:nvPr/>
        </p:nvSpPr>
        <p:spPr>
          <a:xfrm>
            <a:off x="6006850" y="2604294"/>
            <a:ext cx="2679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When the customer has paid the bill this month, but does not pay the bill next month</a:t>
            </a:r>
            <a:endParaRPr b="0" i="0" sz="1200" u="none" cap="none" strike="noStrike">
              <a:solidFill>
                <a:srgbClr val="000000"/>
              </a:solidFill>
              <a:latin typeface="Fira Sans"/>
              <a:ea typeface="Fira Sans"/>
              <a:cs typeface="Fira Sans"/>
              <a:sym typeface="Fira Sans"/>
            </a:endParaRPr>
          </a:p>
        </p:txBody>
      </p:sp>
      <p:sp>
        <p:nvSpPr>
          <p:cNvPr id="1696" name="Google Shape;1696;g35ba99c1ba6_1_340"/>
          <p:cNvSpPr txBox="1"/>
          <p:nvPr/>
        </p:nvSpPr>
        <p:spPr>
          <a:xfrm>
            <a:off x="6006850" y="3401997"/>
            <a:ext cx="2679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California State based on Postal Code in data Customer ID </a:t>
            </a:r>
            <a:endParaRPr b="0" i="0" sz="1200" u="none" cap="none" strike="noStrike">
              <a:solidFill>
                <a:srgbClr val="000000"/>
              </a:solidFill>
              <a:latin typeface="Fira Sans"/>
              <a:ea typeface="Fira Sans"/>
              <a:cs typeface="Fira Sans"/>
              <a:sym typeface="Fira Sans"/>
            </a:endParaRPr>
          </a:p>
        </p:txBody>
      </p:sp>
      <p:sp>
        <p:nvSpPr>
          <p:cNvPr id="1697" name="Google Shape;1697;g35ba99c1ba6_1_340"/>
          <p:cNvSpPr txBox="1"/>
          <p:nvPr/>
        </p:nvSpPr>
        <p:spPr>
          <a:xfrm>
            <a:off x="6006850" y="4199700"/>
            <a:ext cx="2679900" cy="4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Data Include Demographic and service → Data for predicting Churn</a:t>
            </a:r>
            <a:endParaRPr b="0" i="0" sz="1200" u="none" cap="none" strike="noStrike">
              <a:solidFill>
                <a:srgbClr val="000000"/>
              </a:solidFill>
              <a:latin typeface="Fira Sans"/>
              <a:ea typeface="Fira Sans"/>
              <a:cs typeface="Fira Sans"/>
              <a:sym typeface="Fira Sans"/>
            </a:endParaRPr>
          </a:p>
        </p:txBody>
      </p:sp>
      <p:sp>
        <p:nvSpPr>
          <p:cNvPr id="1698" name="Google Shape;1698;g35ba99c1ba6_1_340"/>
          <p:cNvSpPr txBox="1"/>
          <p:nvPr/>
        </p:nvSpPr>
        <p:spPr>
          <a:xfrm>
            <a:off x="1661950" y="933825"/>
            <a:ext cx="966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2"/>
                </a:solidFill>
                <a:latin typeface="Fira Sans"/>
                <a:ea typeface="Fira Sans"/>
                <a:cs typeface="Fira Sans"/>
                <a:sym typeface="Fira Sans"/>
              </a:rPr>
              <a:t>1 ROW</a:t>
            </a:r>
            <a:endParaRPr b="1" sz="2200">
              <a:solidFill>
                <a:schemeClr val="dk2"/>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g35bf837f295_0_0"/>
          <p:cNvSpPr/>
          <p:nvPr/>
        </p:nvSpPr>
        <p:spPr>
          <a:xfrm>
            <a:off x="457196" y="1492450"/>
            <a:ext cx="8229597" cy="696160"/>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4" name="Google Shape;1704;g35bf837f295_0_0"/>
          <p:cNvGrpSpPr/>
          <p:nvPr/>
        </p:nvGrpSpPr>
        <p:grpSpPr>
          <a:xfrm>
            <a:off x="706015" y="1702882"/>
            <a:ext cx="380106" cy="317113"/>
            <a:chOff x="5627915" y="2648069"/>
            <a:chExt cx="380106" cy="317113"/>
          </a:xfrm>
        </p:grpSpPr>
        <p:sp>
          <p:nvSpPr>
            <p:cNvPr id="1705" name="Google Shape;1705;g35bf837f295_0_0"/>
            <p:cNvSpPr/>
            <p:nvPr/>
          </p:nvSpPr>
          <p:spPr>
            <a:xfrm>
              <a:off x="5627915" y="2648069"/>
              <a:ext cx="380106" cy="317113"/>
            </a:xfrm>
            <a:custGeom>
              <a:rect b="b" l="l" r="r" t="t"/>
              <a:pathLst>
                <a:path extrusionOk="0" h="9882" w="11845">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35bf837f295_0_0"/>
            <p:cNvSpPr/>
            <p:nvPr/>
          </p:nvSpPr>
          <p:spPr>
            <a:xfrm>
              <a:off x="5697037" y="2725309"/>
              <a:ext cx="66073" cy="67100"/>
            </a:xfrm>
            <a:custGeom>
              <a:rect b="b" l="l" r="r" t="t"/>
              <a:pathLst>
                <a:path extrusionOk="0" h="2091" w="2059">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35bf837f295_0_0"/>
            <p:cNvSpPr/>
            <p:nvPr/>
          </p:nvSpPr>
          <p:spPr>
            <a:xfrm>
              <a:off x="5785445" y="2725309"/>
              <a:ext cx="66073" cy="67100"/>
            </a:xfrm>
            <a:custGeom>
              <a:rect b="b" l="l" r="r" t="t"/>
              <a:pathLst>
                <a:path extrusionOk="0" h="2091" w="2059">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35bf837f295_0_0"/>
            <p:cNvSpPr/>
            <p:nvPr/>
          </p:nvSpPr>
          <p:spPr>
            <a:xfrm>
              <a:off x="5872826" y="2725309"/>
              <a:ext cx="67132" cy="67100"/>
            </a:xfrm>
            <a:custGeom>
              <a:rect b="b" l="l" r="r" t="t"/>
              <a:pathLst>
                <a:path extrusionOk="0" h="2091" w="2092">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9" name="Google Shape;1709;g35bf837f295_0_0"/>
          <p:cNvSpPr txBox="1"/>
          <p:nvPr/>
        </p:nvSpPr>
        <p:spPr>
          <a:xfrm>
            <a:off x="457200" y="411475"/>
            <a:ext cx="4785300" cy="38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lang="en" sz="2900">
                <a:latin typeface="Fira Sans Medium"/>
                <a:ea typeface="Fira Sans Medium"/>
                <a:cs typeface="Fira Sans Medium"/>
                <a:sym typeface="Fira Sans Medium"/>
              </a:rPr>
              <a:t>More about Churn</a:t>
            </a:r>
            <a:r>
              <a:rPr lang="en" sz="2900">
                <a:latin typeface="Fira Sans Medium"/>
                <a:ea typeface="Fira Sans Medium"/>
                <a:cs typeface="Fira Sans Medium"/>
                <a:sym typeface="Fira Sans Medium"/>
              </a:rPr>
              <a:t>?</a:t>
            </a:r>
            <a:endParaRPr b="0" i="0" sz="2900" u="none" cap="none" strike="noStrike">
              <a:solidFill>
                <a:srgbClr val="000000"/>
              </a:solidFill>
              <a:latin typeface="Fira Sans Medium"/>
              <a:ea typeface="Fira Sans Medium"/>
              <a:cs typeface="Fira Sans Medium"/>
              <a:sym typeface="Fira Sans Medium"/>
            </a:endParaRPr>
          </a:p>
        </p:txBody>
      </p:sp>
      <p:sp>
        <p:nvSpPr>
          <p:cNvPr id="1710" name="Google Shape;1710;g35bf837f295_0_0"/>
          <p:cNvSpPr/>
          <p:nvPr/>
        </p:nvSpPr>
        <p:spPr>
          <a:xfrm>
            <a:off x="457196" y="2475275"/>
            <a:ext cx="8229597" cy="696160"/>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1" name="Google Shape;1711;g35bf837f295_0_0"/>
          <p:cNvGrpSpPr/>
          <p:nvPr/>
        </p:nvGrpSpPr>
        <p:grpSpPr>
          <a:xfrm>
            <a:off x="706015" y="2685707"/>
            <a:ext cx="380106" cy="317113"/>
            <a:chOff x="5627915" y="2648069"/>
            <a:chExt cx="380106" cy="317113"/>
          </a:xfrm>
        </p:grpSpPr>
        <p:sp>
          <p:nvSpPr>
            <p:cNvPr id="1712" name="Google Shape;1712;g35bf837f295_0_0"/>
            <p:cNvSpPr/>
            <p:nvPr/>
          </p:nvSpPr>
          <p:spPr>
            <a:xfrm>
              <a:off x="5627915" y="2648069"/>
              <a:ext cx="380106" cy="317113"/>
            </a:xfrm>
            <a:custGeom>
              <a:rect b="b" l="l" r="r" t="t"/>
              <a:pathLst>
                <a:path extrusionOk="0" h="9882" w="11845">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g35bf837f295_0_0"/>
            <p:cNvSpPr/>
            <p:nvPr/>
          </p:nvSpPr>
          <p:spPr>
            <a:xfrm>
              <a:off x="5697037" y="2725309"/>
              <a:ext cx="66073" cy="67100"/>
            </a:xfrm>
            <a:custGeom>
              <a:rect b="b" l="l" r="r" t="t"/>
              <a:pathLst>
                <a:path extrusionOk="0" h="2091" w="2059">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g35bf837f295_0_0"/>
            <p:cNvSpPr/>
            <p:nvPr/>
          </p:nvSpPr>
          <p:spPr>
            <a:xfrm>
              <a:off x="5785445" y="2725309"/>
              <a:ext cx="66073" cy="67100"/>
            </a:xfrm>
            <a:custGeom>
              <a:rect b="b" l="l" r="r" t="t"/>
              <a:pathLst>
                <a:path extrusionOk="0" h="2091" w="2059">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35bf837f295_0_0"/>
            <p:cNvSpPr/>
            <p:nvPr/>
          </p:nvSpPr>
          <p:spPr>
            <a:xfrm>
              <a:off x="5872826" y="2725309"/>
              <a:ext cx="67132" cy="67100"/>
            </a:xfrm>
            <a:custGeom>
              <a:rect b="b" l="l" r="r" t="t"/>
              <a:pathLst>
                <a:path extrusionOk="0" h="2091" w="2092">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6" name="Google Shape;1716;g35bf837f295_0_0"/>
          <p:cNvSpPr/>
          <p:nvPr/>
        </p:nvSpPr>
        <p:spPr>
          <a:xfrm>
            <a:off x="457196" y="3499925"/>
            <a:ext cx="8229597" cy="696160"/>
          </a:xfrm>
          <a:custGeom>
            <a:rect b="b" l="l" r="r" t="t"/>
            <a:pathLst>
              <a:path extrusionOk="0" h="21694" w="107961">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7" name="Google Shape;1717;g35bf837f295_0_0"/>
          <p:cNvGrpSpPr/>
          <p:nvPr/>
        </p:nvGrpSpPr>
        <p:grpSpPr>
          <a:xfrm>
            <a:off x="706015" y="3710357"/>
            <a:ext cx="380106" cy="317113"/>
            <a:chOff x="5627915" y="2648069"/>
            <a:chExt cx="380106" cy="317113"/>
          </a:xfrm>
        </p:grpSpPr>
        <p:sp>
          <p:nvSpPr>
            <p:cNvPr id="1718" name="Google Shape;1718;g35bf837f295_0_0"/>
            <p:cNvSpPr/>
            <p:nvPr/>
          </p:nvSpPr>
          <p:spPr>
            <a:xfrm>
              <a:off x="5627915" y="2648069"/>
              <a:ext cx="380106" cy="317113"/>
            </a:xfrm>
            <a:custGeom>
              <a:rect b="b" l="l" r="r" t="t"/>
              <a:pathLst>
                <a:path extrusionOk="0" h="9882" w="11845">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35bf837f295_0_0"/>
            <p:cNvSpPr/>
            <p:nvPr/>
          </p:nvSpPr>
          <p:spPr>
            <a:xfrm>
              <a:off x="5697037" y="2725309"/>
              <a:ext cx="66073" cy="67100"/>
            </a:xfrm>
            <a:custGeom>
              <a:rect b="b" l="l" r="r" t="t"/>
              <a:pathLst>
                <a:path extrusionOk="0" h="2091" w="2059">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35bf837f295_0_0"/>
            <p:cNvSpPr/>
            <p:nvPr/>
          </p:nvSpPr>
          <p:spPr>
            <a:xfrm>
              <a:off x="5785445" y="2725309"/>
              <a:ext cx="66073" cy="67100"/>
            </a:xfrm>
            <a:custGeom>
              <a:rect b="b" l="l" r="r" t="t"/>
              <a:pathLst>
                <a:path extrusionOk="0" h="2091" w="2059">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35bf837f295_0_0"/>
            <p:cNvSpPr/>
            <p:nvPr/>
          </p:nvSpPr>
          <p:spPr>
            <a:xfrm>
              <a:off x="5872826" y="2725309"/>
              <a:ext cx="67132" cy="67100"/>
            </a:xfrm>
            <a:custGeom>
              <a:rect b="b" l="l" r="r" t="t"/>
              <a:pathLst>
                <a:path extrusionOk="0" h="2091" w="2092">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2" name="Google Shape;1722;g35bf837f295_0_0"/>
          <p:cNvSpPr txBox="1"/>
          <p:nvPr/>
        </p:nvSpPr>
        <p:spPr>
          <a:xfrm>
            <a:off x="1358650" y="1613700"/>
            <a:ext cx="7229100" cy="46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t/>
            </a:r>
            <a:endParaRPr b="1" sz="1200">
              <a:solidFill>
                <a:schemeClr val="dk1"/>
              </a:solidFill>
              <a:latin typeface="Inter"/>
              <a:ea typeface="Inter"/>
              <a:cs typeface="Inter"/>
              <a:sym typeface="Inter"/>
            </a:endParaRPr>
          </a:p>
          <a:p>
            <a:pPr indent="0" lvl="0" marL="0" rtl="0" algn="l">
              <a:lnSpc>
                <a:spcPct val="115000"/>
              </a:lnSpc>
              <a:spcBef>
                <a:spcPts val="1000"/>
              </a:spcBef>
              <a:spcAft>
                <a:spcPts val="0"/>
              </a:spcAft>
              <a:buNone/>
            </a:pPr>
            <a:r>
              <a:rPr b="1" lang="en" sz="1200">
                <a:solidFill>
                  <a:schemeClr val="dk1"/>
                </a:solidFill>
                <a:latin typeface="Inter"/>
                <a:ea typeface="Inter"/>
                <a:cs typeface="Inter"/>
                <a:sym typeface="Inter"/>
              </a:rPr>
              <a:t>Ericsson ConsumerLab (2023)</a:t>
            </a:r>
            <a:r>
              <a:rPr lang="en" sz="1200">
                <a:solidFill>
                  <a:schemeClr val="dk1"/>
                </a:solidFill>
                <a:latin typeface="Inter"/>
                <a:ea typeface="Inter"/>
                <a:cs typeface="Inter"/>
                <a:sym typeface="Inter"/>
              </a:rPr>
              <a:t>: Found a 72% correlation between 3-month usage decline and subsequent churn in European telcos.</a:t>
            </a:r>
            <a:endParaRPr sz="1200">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200"/>
              <a:buFont typeface="Arial"/>
              <a:buNone/>
            </a:pPr>
            <a:r>
              <a:t/>
            </a:r>
            <a:endParaRPr sz="1200">
              <a:latin typeface="Fira Sans"/>
              <a:ea typeface="Fira Sans"/>
              <a:cs typeface="Fira Sans"/>
              <a:sym typeface="Fira Sans"/>
            </a:endParaRPr>
          </a:p>
        </p:txBody>
      </p:sp>
      <p:sp>
        <p:nvSpPr>
          <p:cNvPr id="1723" name="Google Shape;1723;g35bf837f295_0_0"/>
          <p:cNvSpPr txBox="1"/>
          <p:nvPr/>
        </p:nvSpPr>
        <p:spPr>
          <a:xfrm>
            <a:off x="1358650" y="2610563"/>
            <a:ext cx="7229100" cy="46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300"/>
              </a:spcBef>
              <a:spcAft>
                <a:spcPts val="1000"/>
              </a:spcAft>
              <a:buNone/>
            </a:pPr>
            <a:r>
              <a:rPr b="1" lang="en" sz="1200">
                <a:solidFill>
                  <a:schemeClr val="dk1"/>
                </a:solidFill>
                <a:latin typeface="Inter"/>
                <a:ea typeface="Inter"/>
                <a:cs typeface="Inter"/>
                <a:sym typeface="Inter"/>
              </a:rPr>
              <a:t>AT&amp;T Retention </a:t>
            </a:r>
            <a:r>
              <a:rPr b="1" lang="en" sz="1200">
                <a:solidFill>
                  <a:schemeClr val="dk1"/>
                </a:solidFill>
                <a:latin typeface="Inter"/>
                <a:ea typeface="Inter"/>
                <a:cs typeface="Inter"/>
                <a:sym typeface="Inter"/>
              </a:rPr>
              <a:t>White Paper</a:t>
            </a:r>
            <a:r>
              <a:rPr b="1" lang="en" sz="1200">
                <a:solidFill>
                  <a:schemeClr val="dk1"/>
                </a:solidFill>
                <a:latin typeface="Inter"/>
                <a:ea typeface="Inter"/>
                <a:cs typeface="Inter"/>
                <a:sym typeface="Inter"/>
              </a:rPr>
              <a:t> (2022)</a:t>
            </a:r>
            <a:r>
              <a:rPr lang="en" sz="1200">
                <a:solidFill>
                  <a:schemeClr val="dk1"/>
                </a:solidFill>
                <a:latin typeface="Inter"/>
                <a:ea typeface="Inter"/>
                <a:cs typeface="Inter"/>
                <a:sym typeface="Inter"/>
              </a:rPr>
              <a:t>: Uses "30-day usage deviation alerts" to flag at-risk customers.</a:t>
            </a:r>
            <a:endParaRPr sz="1200">
              <a:solidFill>
                <a:schemeClr val="dk1"/>
              </a:solidFill>
              <a:latin typeface="Fira Sans"/>
              <a:ea typeface="Fira Sans"/>
              <a:cs typeface="Fira Sans"/>
              <a:sym typeface="Fira Sans"/>
            </a:endParaRPr>
          </a:p>
        </p:txBody>
      </p:sp>
      <p:sp>
        <p:nvSpPr>
          <p:cNvPr id="1724" name="Google Shape;1724;g35bf837f295_0_0"/>
          <p:cNvSpPr txBox="1"/>
          <p:nvPr/>
        </p:nvSpPr>
        <p:spPr>
          <a:xfrm>
            <a:off x="1358650" y="3607450"/>
            <a:ext cx="7229100" cy="46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300"/>
              </a:spcBef>
              <a:spcAft>
                <a:spcPts val="1000"/>
              </a:spcAft>
              <a:buNone/>
            </a:pPr>
            <a:r>
              <a:rPr b="1" lang="en" sz="1200">
                <a:solidFill>
                  <a:schemeClr val="dk1"/>
                </a:solidFill>
                <a:latin typeface="Inter"/>
                <a:ea typeface="Inter"/>
                <a:cs typeface="Inter"/>
                <a:sym typeface="Inter"/>
              </a:rPr>
              <a:t>Oracle Communications Data Model</a:t>
            </a:r>
            <a:r>
              <a:rPr lang="en" sz="1200">
                <a:solidFill>
                  <a:schemeClr val="dk1"/>
                </a:solidFill>
                <a:latin typeface="Inter"/>
                <a:ea typeface="Inter"/>
                <a:cs typeface="Inter"/>
                <a:sym typeface="Inter"/>
              </a:rPr>
              <a:t>: Includes "ARPU (Average Revenue Per User) trend" as a churn predictor.</a:t>
            </a:r>
            <a:endParaRPr sz="1200">
              <a:solidFill>
                <a:schemeClr val="dk1"/>
              </a:solidFill>
              <a:latin typeface="Fira Sans"/>
              <a:ea typeface="Fira Sans"/>
              <a:cs typeface="Fira Sans"/>
              <a:sym typeface="Fira Sans"/>
            </a:endParaRPr>
          </a:p>
        </p:txBody>
      </p:sp>
      <p:sp>
        <p:nvSpPr>
          <p:cNvPr id="1725" name="Google Shape;1725;g35bf837f295_0_0"/>
          <p:cNvSpPr/>
          <p:nvPr/>
        </p:nvSpPr>
        <p:spPr>
          <a:xfrm rot="-1592527">
            <a:off x="4084584" y="216029"/>
            <a:ext cx="710516" cy="643944"/>
          </a:xfrm>
          <a:custGeom>
            <a:rect b="b" l="l" r="r" t="t"/>
            <a:pathLst>
              <a:path extrusionOk="0" h="6251" w="6873">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35bf837f295_0_0"/>
          <p:cNvSpPr/>
          <p:nvPr/>
        </p:nvSpPr>
        <p:spPr>
          <a:xfrm rot="-2700000">
            <a:off x="4903670" y="505899"/>
            <a:ext cx="300879" cy="231725"/>
          </a:xfrm>
          <a:custGeom>
            <a:rect b="b" l="l" r="r" t="t"/>
            <a:pathLst>
              <a:path extrusionOk="0" h="6251" w="6873">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35bf837f295_0_0"/>
          <p:cNvSpPr/>
          <p:nvPr/>
        </p:nvSpPr>
        <p:spPr>
          <a:xfrm rot="-783606">
            <a:off x="4903671" y="857525"/>
            <a:ext cx="300882" cy="231719"/>
          </a:xfrm>
          <a:custGeom>
            <a:rect b="b" l="l" r="r" t="t"/>
            <a:pathLst>
              <a:path extrusionOk="0" h="6251" w="6873">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grpSp>
        <p:nvGrpSpPr>
          <p:cNvPr id="1732" name="Google Shape;1732;g35bf837f295_0_31"/>
          <p:cNvGrpSpPr/>
          <p:nvPr/>
        </p:nvGrpSpPr>
        <p:grpSpPr>
          <a:xfrm>
            <a:off x="2685445" y="539949"/>
            <a:ext cx="3056198" cy="4063618"/>
            <a:chOff x="3049525" y="1569750"/>
            <a:chExt cx="1724425" cy="2292850"/>
          </a:xfrm>
        </p:grpSpPr>
        <p:sp>
          <p:nvSpPr>
            <p:cNvPr id="1733" name="Google Shape;1733;g35bf837f295_0_31"/>
            <p:cNvSpPr/>
            <p:nvPr/>
          </p:nvSpPr>
          <p:spPr>
            <a:xfrm>
              <a:off x="3628275" y="1569750"/>
              <a:ext cx="809975" cy="441800"/>
            </a:xfrm>
            <a:custGeom>
              <a:rect b="b" l="l" r="r" t="t"/>
              <a:pathLst>
                <a:path extrusionOk="0" h="17672" w="32399">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35bf837f295_0_31"/>
            <p:cNvSpPr/>
            <p:nvPr/>
          </p:nvSpPr>
          <p:spPr>
            <a:xfrm>
              <a:off x="3049525" y="2137400"/>
              <a:ext cx="1157550" cy="1157525"/>
            </a:xfrm>
            <a:custGeom>
              <a:rect b="b" l="l" r="r" t="t"/>
              <a:pathLst>
                <a:path extrusionOk="0" h="46301" w="46302">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35bf837f295_0_31"/>
            <p:cNvSpPr/>
            <p:nvPr/>
          </p:nvSpPr>
          <p:spPr>
            <a:xfrm>
              <a:off x="3078025" y="2215575"/>
              <a:ext cx="1099750" cy="1001175"/>
            </a:xfrm>
            <a:custGeom>
              <a:rect b="b" l="l" r="r" t="t"/>
              <a:pathLst>
                <a:path extrusionOk="0" h="40047" w="4399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35bf837f295_0_31"/>
            <p:cNvSpPr/>
            <p:nvPr/>
          </p:nvSpPr>
          <p:spPr>
            <a:xfrm>
              <a:off x="4361425" y="2372550"/>
              <a:ext cx="47525" cy="47525"/>
            </a:xfrm>
            <a:custGeom>
              <a:rect b="b" l="l" r="r" t="t"/>
              <a:pathLst>
                <a:path extrusionOk="0" h="1901" w="1901">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35bf837f295_0_31"/>
            <p:cNvSpPr/>
            <p:nvPr/>
          </p:nvSpPr>
          <p:spPr>
            <a:xfrm>
              <a:off x="4247425" y="2319500"/>
              <a:ext cx="213775" cy="213800"/>
            </a:xfrm>
            <a:custGeom>
              <a:rect b="b" l="l" r="r" t="t"/>
              <a:pathLst>
                <a:path extrusionOk="0" h="8552" w="8551">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g35bf837f295_0_31"/>
            <p:cNvSpPr/>
            <p:nvPr/>
          </p:nvSpPr>
          <p:spPr>
            <a:xfrm>
              <a:off x="4241875" y="2497625"/>
              <a:ext cx="41975" cy="42000"/>
            </a:xfrm>
            <a:custGeom>
              <a:rect b="b" l="l" r="r" t="t"/>
              <a:pathLst>
                <a:path extrusionOk="0" h="1680" w="1679">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35bf837f295_0_31"/>
            <p:cNvSpPr/>
            <p:nvPr/>
          </p:nvSpPr>
          <p:spPr>
            <a:xfrm>
              <a:off x="4237925" y="2484975"/>
              <a:ext cx="33275" cy="32475"/>
            </a:xfrm>
            <a:custGeom>
              <a:rect b="b" l="l" r="r" t="t"/>
              <a:pathLst>
                <a:path extrusionOk="0" h="1299" w="1331">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35bf837f295_0_31"/>
            <p:cNvSpPr/>
            <p:nvPr/>
          </p:nvSpPr>
          <p:spPr>
            <a:xfrm>
              <a:off x="4264050" y="2510300"/>
              <a:ext cx="32475" cy="32500"/>
            </a:xfrm>
            <a:custGeom>
              <a:rect b="b" l="l" r="r" t="t"/>
              <a:pathLst>
                <a:path extrusionOk="0" h="1300" w="1299">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g35bf837f295_0_31"/>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35bf837f295_0_31"/>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35bf837f295_0_31"/>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35bf837f295_0_31"/>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35bf837f295_0_31"/>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35bf837f295_0_31"/>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35bf837f295_0_31"/>
            <p:cNvSpPr/>
            <p:nvPr/>
          </p:nvSpPr>
          <p:spPr>
            <a:xfrm>
              <a:off x="4222875" y="2990100"/>
              <a:ext cx="40400" cy="15050"/>
            </a:xfrm>
            <a:custGeom>
              <a:rect b="b" l="l" r="r" t="t"/>
              <a:pathLst>
                <a:path extrusionOk="0" h="602" w="1616">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35bf837f295_0_31"/>
            <p:cNvSpPr/>
            <p:nvPr/>
          </p:nvSpPr>
          <p:spPr>
            <a:xfrm>
              <a:off x="4224450" y="2945925"/>
              <a:ext cx="38025" cy="26775"/>
            </a:xfrm>
            <a:custGeom>
              <a:rect b="b" l="l" r="r" t="t"/>
              <a:pathLst>
                <a:path extrusionOk="0" h="1071" w="1521">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35bf837f295_0_31"/>
            <p:cNvSpPr/>
            <p:nvPr/>
          </p:nvSpPr>
          <p:spPr>
            <a:xfrm>
              <a:off x="4233175" y="3020350"/>
              <a:ext cx="38025" cy="26775"/>
            </a:xfrm>
            <a:custGeom>
              <a:rect b="b" l="l" r="r" t="t"/>
              <a:pathLst>
                <a:path extrusionOk="0" h="1071" w="1521">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35bf837f295_0_31"/>
            <p:cNvSpPr/>
            <p:nvPr/>
          </p:nvSpPr>
          <p:spPr>
            <a:xfrm>
              <a:off x="4436650" y="2990100"/>
              <a:ext cx="40400" cy="15050"/>
            </a:xfrm>
            <a:custGeom>
              <a:rect b="b" l="l" r="r" t="t"/>
              <a:pathLst>
                <a:path extrusionOk="0" h="602" w="1616">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35bf837f295_0_31"/>
            <p:cNvSpPr/>
            <p:nvPr/>
          </p:nvSpPr>
          <p:spPr>
            <a:xfrm>
              <a:off x="4437425" y="2945925"/>
              <a:ext cx="38025" cy="26775"/>
            </a:xfrm>
            <a:custGeom>
              <a:rect b="b" l="l" r="r" t="t"/>
              <a:pathLst>
                <a:path extrusionOk="0" h="1071" w="1521">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35bf837f295_0_31"/>
            <p:cNvSpPr/>
            <p:nvPr/>
          </p:nvSpPr>
          <p:spPr>
            <a:xfrm>
              <a:off x="4428725" y="3020350"/>
              <a:ext cx="38025" cy="26775"/>
            </a:xfrm>
            <a:custGeom>
              <a:rect b="b" l="l" r="r" t="t"/>
              <a:pathLst>
                <a:path extrusionOk="0" h="1071" w="1521">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35bf837f295_0_31"/>
            <p:cNvSpPr/>
            <p:nvPr/>
          </p:nvSpPr>
          <p:spPr>
            <a:xfrm>
              <a:off x="4317100" y="3095400"/>
              <a:ext cx="67300" cy="12675"/>
            </a:xfrm>
            <a:custGeom>
              <a:rect b="b" l="l" r="r" t="t"/>
              <a:pathLst>
                <a:path extrusionOk="0" h="507" w="2692">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35bf837f295_0_31"/>
            <p:cNvSpPr/>
            <p:nvPr/>
          </p:nvSpPr>
          <p:spPr>
            <a:xfrm>
              <a:off x="4328175" y="3116775"/>
              <a:ext cx="46725" cy="12675"/>
            </a:xfrm>
            <a:custGeom>
              <a:rect b="b" l="l" r="r" t="t"/>
              <a:pathLst>
                <a:path extrusionOk="0" h="507" w="1869">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35bf837f295_0_31"/>
            <p:cNvSpPr/>
            <p:nvPr/>
          </p:nvSpPr>
          <p:spPr>
            <a:xfrm>
              <a:off x="4272750" y="2907750"/>
              <a:ext cx="156000" cy="182125"/>
            </a:xfrm>
            <a:custGeom>
              <a:rect b="b" l="l" r="r" t="t"/>
              <a:pathLst>
                <a:path extrusionOk="0" h="7285" w="624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35bf837f295_0_31"/>
            <p:cNvSpPr/>
            <p:nvPr/>
          </p:nvSpPr>
          <p:spPr>
            <a:xfrm>
              <a:off x="4290175" y="2941150"/>
              <a:ext cx="42775" cy="73500"/>
            </a:xfrm>
            <a:custGeom>
              <a:rect b="b" l="l" r="r" t="t"/>
              <a:pathLst>
                <a:path extrusionOk="0" h="2940" w="1711">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35bf837f295_0_31"/>
            <p:cNvSpPr/>
            <p:nvPr/>
          </p:nvSpPr>
          <p:spPr>
            <a:xfrm>
              <a:off x="3811975" y="3326575"/>
              <a:ext cx="247025" cy="247050"/>
            </a:xfrm>
            <a:custGeom>
              <a:rect b="b" l="l" r="r" t="t"/>
              <a:pathLst>
                <a:path extrusionOk="0" h="9882" w="9881">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35bf837f295_0_31"/>
            <p:cNvSpPr/>
            <p:nvPr/>
          </p:nvSpPr>
          <p:spPr>
            <a:xfrm>
              <a:off x="3890350" y="3358250"/>
              <a:ext cx="93450" cy="178950"/>
            </a:xfrm>
            <a:custGeom>
              <a:rect b="b" l="l" r="r" t="t"/>
              <a:pathLst>
                <a:path extrusionOk="0" h="7158" w="3738">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35bf837f295_0_31"/>
            <p:cNvSpPr/>
            <p:nvPr/>
          </p:nvSpPr>
          <p:spPr>
            <a:xfrm>
              <a:off x="3298125" y="2402135"/>
              <a:ext cx="659550" cy="393525"/>
            </a:xfrm>
            <a:custGeom>
              <a:rect b="b" l="l" r="r" t="t"/>
              <a:pathLst>
                <a:path extrusionOk="0" h="15741" w="26382">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35bf837f295_0_31"/>
            <p:cNvSpPr/>
            <p:nvPr/>
          </p:nvSpPr>
          <p:spPr>
            <a:xfrm>
              <a:off x="3313975" y="2729135"/>
              <a:ext cx="631825" cy="54650"/>
            </a:xfrm>
            <a:custGeom>
              <a:rect b="b" l="l" r="r" t="t"/>
              <a:pathLst>
                <a:path extrusionOk="0" h="2186" w="25273">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35bf837f295_0_31"/>
            <p:cNvSpPr/>
            <p:nvPr/>
          </p:nvSpPr>
          <p:spPr>
            <a:xfrm>
              <a:off x="3583950" y="2734660"/>
              <a:ext cx="111650" cy="111675"/>
            </a:xfrm>
            <a:custGeom>
              <a:rect b="b" l="l" r="r" t="t"/>
              <a:pathLst>
                <a:path extrusionOk="0" h="4467" w="4466">
                  <a:moveTo>
                    <a:pt x="0" y="1"/>
                  </a:moveTo>
                  <a:lnTo>
                    <a:pt x="0" y="4466"/>
                  </a:lnTo>
                  <a:lnTo>
                    <a:pt x="4466" y="4466"/>
                  </a:ln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35bf837f295_0_31"/>
            <p:cNvSpPr/>
            <p:nvPr/>
          </p:nvSpPr>
          <p:spPr>
            <a:xfrm>
              <a:off x="3487350" y="2829685"/>
              <a:ext cx="311175" cy="28525"/>
            </a:xfrm>
            <a:custGeom>
              <a:rect b="b" l="l" r="r" t="t"/>
              <a:pathLst>
                <a:path extrusionOk="0" h="1141" w="12447">
                  <a:moveTo>
                    <a:pt x="1" y="0"/>
                  </a:moveTo>
                  <a:lnTo>
                    <a:pt x="1" y="1140"/>
                  </a:lnTo>
                  <a:lnTo>
                    <a:pt x="12447" y="1140"/>
                  </a:lnTo>
                  <a:lnTo>
                    <a:pt x="12447"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35bf837f295_0_31"/>
            <p:cNvSpPr/>
            <p:nvPr/>
          </p:nvSpPr>
          <p:spPr>
            <a:xfrm>
              <a:off x="3440650" y="2581085"/>
              <a:ext cx="95025" cy="95825"/>
            </a:xfrm>
            <a:custGeom>
              <a:rect b="b" l="l" r="r" t="t"/>
              <a:pathLst>
                <a:path extrusionOk="0" h="3833" w="3801">
                  <a:moveTo>
                    <a:pt x="0" y="0"/>
                  </a:moveTo>
                  <a:lnTo>
                    <a:pt x="0" y="3832"/>
                  </a:lnTo>
                  <a:lnTo>
                    <a:pt x="3801" y="3832"/>
                  </a:lnTo>
                  <a:lnTo>
                    <a:pt x="380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35bf837f295_0_31"/>
            <p:cNvSpPr/>
            <p:nvPr/>
          </p:nvSpPr>
          <p:spPr>
            <a:xfrm>
              <a:off x="3575250" y="2535160"/>
              <a:ext cx="95025" cy="140950"/>
            </a:xfrm>
            <a:custGeom>
              <a:rect b="b" l="l" r="r" t="t"/>
              <a:pathLst>
                <a:path extrusionOk="0" h="5638" w="3801">
                  <a:moveTo>
                    <a:pt x="0" y="0"/>
                  </a:moveTo>
                  <a:lnTo>
                    <a:pt x="0" y="5637"/>
                  </a:lnTo>
                  <a:lnTo>
                    <a:pt x="3800" y="5637"/>
                  </a:lnTo>
                  <a:lnTo>
                    <a:pt x="3800"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35bf837f295_0_31"/>
            <p:cNvSpPr/>
            <p:nvPr/>
          </p:nvSpPr>
          <p:spPr>
            <a:xfrm>
              <a:off x="3709050" y="2486860"/>
              <a:ext cx="95025" cy="189250"/>
            </a:xfrm>
            <a:custGeom>
              <a:rect b="b" l="l" r="r" t="t"/>
              <a:pathLst>
                <a:path extrusionOk="0" h="7570" w="3801">
                  <a:moveTo>
                    <a:pt x="0" y="1"/>
                  </a:moveTo>
                  <a:lnTo>
                    <a:pt x="0" y="7569"/>
                  </a:lnTo>
                  <a:lnTo>
                    <a:pt x="3800" y="7569"/>
                  </a:lnTo>
                  <a:lnTo>
                    <a:pt x="3800"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g35bf837f295_0_31"/>
            <p:cNvSpPr/>
            <p:nvPr/>
          </p:nvSpPr>
          <p:spPr>
            <a:xfrm>
              <a:off x="3633025" y="3284600"/>
              <a:ext cx="25" cy="467150"/>
            </a:xfrm>
            <a:custGeom>
              <a:rect b="b" l="l" r="r" t="t"/>
              <a:pathLst>
                <a:path extrusionOk="0" fill="none" h="18686" w="1">
                  <a:moveTo>
                    <a:pt x="1" y="18686"/>
                  </a:moveTo>
                  <a:lnTo>
                    <a:pt x="1"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g35bf837f295_0_31"/>
            <p:cNvSpPr/>
            <p:nvPr/>
          </p:nvSpPr>
          <p:spPr>
            <a:xfrm>
              <a:off x="4182500" y="2716950"/>
              <a:ext cx="467150" cy="25"/>
            </a:xfrm>
            <a:custGeom>
              <a:rect b="b" l="l" r="r" t="t"/>
              <a:pathLst>
                <a:path extrusionOk="0" fill="none" h="1" w="18686">
                  <a:moveTo>
                    <a:pt x="18685" y="0"/>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35bf837f295_0_31"/>
            <p:cNvSpPr/>
            <p:nvPr/>
          </p:nvSpPr>
          <p:spPr>
            <a:xfrm>
              <a:off x="3633025" y="1694050"/>
              <a:ext cx="25" cy="467125"/>
            </a:xfrm>
            <a:custGeom>
              <a:rect b="b" l="l" r="r" t="t"/>
              <a:pathLst>
                <a:path extrusionOk="0" fill="none" h="18685" w="1">
                  <a:moveTo>
                    <a:pt x="1" y="18685"/>
                  </a:moveTo>
                  <a:lnTo>
                    <a:pt x="1"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35bf837f295_0_31"/>
            <p:cNvSpPr/>
            <p:nvPr/>
          </p:nvSpPr>
          <p:spPr>
            <a:xfrm>
              <a:off x="4025725" y="2005975"/>
              <a:ext cx="311975" cy="311975"/>
            </a:xfrm>
            <a:custGeom>
              <a:rect b="b" l="l" r="r" t="t"/>
              <a:pathLst>
                <a:path extrusionOk="0" fill="none" h="12479" w="12479">
                  <a:moveTo>
                    <a:pt x="1" y="12478"/>
                  </a:moveTo>
                  <a:lnTo>
                    <a:pt x="12478"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g35bf837f295_0_31"/>
            <p:cNvSpPr/>
            <p:nvPr/>
          </p:nvSpPr>
          <p:spPr>
            <a:xfrm>
              <a:off x="4021775" y="3109650"/>
              <a:ext cx="311975" cy="311950"/>
            </a:xfrm>
            <a:custGeom>
              <a:rect b="b" l="l" r="r" t="t"/>
              <a:pathLst>
                <a:path extrusionOk="0" fill="none" h="12478" w="12479">
                  <a:moveTo>
                    <a:pt x="12478" y="12478"/>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g35bf837f295_0_31"/>
            <p:cNvSpPr/>
            <p:nvPr/>
          </p:nvSpPr>
          <p:spPr>
            <a:xfrm>
              <a:off x="4332925" y="2716150"/>
              <a:ext cx="441025" cy="809950"/>
            </a:xfrm>
            <a:custGeom>
              <a:rect b="b" l="l" r="r" t="t"/>
              <a:pathLst>
                <a:path extrusionOk="0" h="32398" w="17641">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35bf837f295_0_31"/>
            <p:cNvSpPr/>
            <p:nvPr/>
          </p:nvSpPr>
          <p:spPr>
            <a:xfrm>
              <a:off x="4332125" y="1906225"/>
              <a:ext cx="441825" cy="809950"/>
            </a:xfrm>
            <a:custGeom>
              <a:rect b="b" l="l" r="r" t="t"/>
              <a:pathLst>
                <a:path extrusionOk="0" h="32398" w="17673">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35bf837f295_0_31"/>
            <p:cNvSpPr/>
            <p:nvPr/>
          </p:nvSpPr>
          <p:spPr>
            <a:xfrm>
              <a:off x="3628275" y="3420775"/>
              <a:ext cx="809975" cy="441825"/>
            </a:xfrm>
            <a:custGeom>
              <a:rect b="b" l="l" r="r" t="t"/>
              <a:pathLst>
                <a:path extrusionOk="0" h="17673" w="32399">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4" name="Google Shape;1774;g35bf837f295_0_31"/>
          <p:cNvSpPr txBox="1"/>
          <p:nvPr/>
        </p:nvSpPr>
        <p:spPr>
          <a:xfrm>
            <a:off x="457200" y="1334275"/>
            <a:ext cx="2228100" cy="247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Columns Explanation</a:t>
            </a:r>
            <a:endParaRPr b="0" i="0" sz="2800" u="none" cap="none" strike="noStrike">
              <a:solidFill>
                <a:srgbClr val="000000"/>
              </a:solidFill>
              <a:latin typeface="Fira Sans Medium"/>
              <a:ea typeface="Fira Sans Medium"/>
              <a:cs typeface="Fira Sans Medium"/>
              <a:sym typeface="Fira Sans Medium"/>
            </a:endParaRPr>
          </a:p>
        </p:txBody>
      </p:sp>
      <p:sp>
        <p:nvSpPr>
          <p:cNvPr id="1775" name="Google Shape;1775;g35bf837f295_0_31"/>
          <p:cNvSpPr txBox="1"/>
          <p:nvPr/>
        </p:nvSpPr>
        <p:spPr>
          <a:xfrm>
            <a:off x="6008575" y="744725"/>
            <a:ext cx="24126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CCCCCC"/>
                </a:solidFill>
                <a:latin typeface="Fira Sans Extra Condensed Medium"/>
                <a:ea typeface="Fira Sans Extra Condensed Medium"/>
                <a:cs typeface="Fira Sans Extra Condensed Medium"/>
                <a:sym typeface="Fira Sans Extra Condensed Medium"/>
              </a:rPr>
              <a:t>01 Demographic</a:t>
            </a:r>
            <a:endParaRPr b="0" i="0" sz="2300" u="none" cap="none" strike="noStrike">
              <a:solidFill>
                <a:srgbClr val="CCCCCC"/>
              </a:solidFill>
              <a:latin typeface="Fira Sans Extra Condensed Medium"/>
              <a:ea typeface="Fira Sans Extra Condensed Medium"/>
              <a:cs typeface="Fira Sans Extra Condensed Medium"/>
              <a:sym typeface="Fira Sans Extra Condensed Medium"/>
            </a:endParaRPr>
          </a:p>
        </p:txBody>
      </p:sp>
      <p:sp>
        <p:nvSpPr>
          <p:cNvPr id="1776" name="Google Shape;1776;g35bf837f295_0_31"/>
          <p:cNvSpPr txBox="1"/>
          <p:nvPr/>
        </p:nvSpPr>
        <p:spPr>
          <a:xfrm>
            <a:off x="6008574" y="1088125"/>
            <a:ext cx="27453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[CustomerID]</a:t>
            </a:r>
            <a:r>
              <a:rPr lang="en" sz="1100">
                <a:latin typeface="Fira Sans"/>
                <a:ea typeface="Fira Sans"/>
                <a:cs typeface="Fira Sans"/>
                <a:sym typeface="Fira Sans"/>
              </a:rPr>
              <a:t>, </a:t>
            </a:r>
            <a:r>
              <a:rPr lang="en" sz="1100">
                <a:latin typeface="Fira Sans"/>
                <a:ea typeface="Fira Sans"/>
                <a:cs typeface="Fira Sans"/>
                <a:sym typeface="Fira Sans"/>
              </a:rPr>
              <a:t> [Gender]</a:t>
            </a:r>
            <a:r>
              <a:rPr lang="en" sz="1100">
                <a:latin typeface="Fira Sans"/>
                <a:ea typeface="Fira Sans"/>
                <a:cs typeface="Fira Sans"/>
                <a:sym typeface="Fira Sans"/>
              </a:rPr>
              <a:t>,</a:t>
            </a:r>
            <a:r>
              <a:rPr lang="en" sz="1100">
                <a:latin typeface="Fira Sans"/>
                <a:ea typeface="Fira Sans"/>
                <a:cs typeface="Fira Sans"/>
                <a:sym typeface="Fira Sans"/>
              </a:rPr>
              <a:t> [SeniorCitizen], [Partner], [Dependant]</a:t>
            </a:r>
            <a:endParaRPr b="0" i="0" sz="1100" u="none" cap="none" strike="noStrike">
              <a:solidFill>
                <a:srgbClr val="000000"/>
              </a:solidFill>
              <a:latin typeface="Fira Sans"/>
              <a:ea typeface="Fira Sans"/>
              <a:cs typeface="Fira Sans"/>
              <a:sym typeface="Fira Sans"/>
            </a:endParaRPr>
          </a:p>
        </p:txBody>
      </p:sp>
      <p:sp>
        <p:nvSpPr>
          <p:cNvPr id="1777" name="Google Shape;1777;g35bf837f295_0_31"/>
          <p:cNvSpPr txBox="1"/>
          <p:nvPr/>
        </p:nvSpPr>
        <p:spPr>
          <a:xfrm>
            <a:off x="6008582" y="1764100"/>
            <a:ext cx="24126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30475E"/>
                </a:solidFill>
                <a:latin typeface="Fira Sans Extra Condensed Medium"/>
                <a:ea typeface="Fira Sans Extra Condensed Medium"/>
                <a:cs typeface="Fira Sans Extra Condensed Medium"/>
                <a:sym typeface="Fira Sans Extra Condensed Medium"/>
              </a:rPr>
              <a:t>02 Lo</a:t>
            </a:r>
            <a:r>
              <a:rPr lang="en" sz="2300">
                <a:solidFill>
                  <a:srgbClr val="30475E"/>
                </a:solidFill>
                <a:latin typeface="Fira Sans Extra Condensed Medium"/>
                <a:ea typeface="Fira Sans Extra Condensed Medium"/>
                <a:cs typeface="Fira Sans Extra Condensed Medium"/>
                <a:sym typeface="Fira Sans Extra Condensed Medium"/>
              </a:rPr>
              <a:t>cation</a:t>
            </a:r>
            <a:endParaRPr b="0" i="0" sz="2300" u="none" cap="none" strike="noStrike">
              <a:solidFill>
                <a:srgbClr val="30475E"/>
              </a:solidFill>
              <a:latin typeface="Fira Sans Extra Condensed Medium"/>
              <a:ea typeface="Fira Sans Extra Condensed Medium"/>
              <a:cs typeface="Fira Sans Extra Condensed Medium"/>
              <a:sym typeface="Fira Sans Extra Condensed Medium"/>
            </a:endParaRPr>
          </a:p>
        </p:txBody>
      </p:sp>
      <p:sp>
        <p:nvSpPr>
          <p:cNvPr id="1778" name="Google Shape;1778;g35bf837f295_0_31"/>
          <p:cNvSpPr txBox="1"/>
          <p:nvPr/>
        </p:nvSpPr>
        <p:spPr>
          <a:xfrm>
            <a:off x="6008582" y="2119304"/>
            <a:ext cx="24126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[CustomerID]</a:t>
            </a:r>
            <a:endParaRPr b="0" i="0" sz="1200" u="none" cap="none" strike="noStrike">
              <a:solidFill>
                <a:srgbClr val="000000"/>
              </a:solidFill>
              <a:latin typeface="Fira Sans"/>
              <a:ea typeface="Fira Sans"/>
              <a:cs typeface="Fira Sans"/>
              <a:sym typeface="Fira Sans"/>
            </a:endParaRPr>
          </a:p>
        </p:txBody>
      </p:sp>
      <p:sp>
        <p:nvSpPr>
          <p:cNvPr id="1779" name="Google Shape;1779;g35bf837f295_0_31"/>
          <p:cNvSpPr txBox="1"/>
          <p:nvPr/>
        </p:nvSpPr>
        <p:spPr>
          <a:xfrm>
            <a:off x="6008582" y="2761600"/>
            <a:ext cx="24126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2A365"/>
                </a:solidFill>
                <a:latin typeface="Fira Sans Extra Condensed Medium"/>
                <a:ea typeface="Fira Sans Extra Condensed Medium"/>
                <a:cs typeface="Fira Sans Extra Condensed Medium"/>
                <a:sym typeface="Fira Sans Extra Condensed Medium"/>
              </a:rPr>
              <a:t>03 Population</a:t>
            </a:r>
            <a:endParaRPr b="0" i="0" sz="2300" u="none" cap="none" strike="noStrike">
              <a:solidFill>
                <a:srgbClr val="F2A365"/>
              </a:solidFill>
              <a:latin typeface="Fira Sans Extra Condensed Medium"/>
              <a:ea typeface="Fira Sans Extra Condensed Medium"/>
              <a:cs typeface="Fira Sans Extra Condensed Medium"/>
              <a:sym typeface="Fira Sans Extra Condensed Medium"/>
            </a:endParaRPr>
          </a:p>
        </p:txBody>
      </p:sp>
      <p:sp>
        <p:nvSpPr>
          <p:cNvPr id="1780" name="Google Shape;1780;g35bf837f295_0_31"/>
          <p:cNvSpPr txBox="1"/>
          <p:nvPr/>
        </p:nvSpPr>
        <p:spPr>
          <a:xfrm>
            <a:off x="6008582" y="3116800"/>
            <a:ext cx="24126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[CustomerID]</a:t>
            </a:r>
            <a:endParaRPr b="0" i="0" sz="1200" u="none" cap="none" strike="noStrike">
              <a:solidFill>
                <a:srgbClr val="000000"/>
              </a:solidFill>
              <a:latin typeface="Fira Sans"/>
              <a:ea typeface="Fira Sans"/>
              <a:cs typeface="Fira Sans"/>
              <a:sym typeface="Fira Sans"/>
            </a:endParaRPr>
          </a:p>
        </p:txBody>
      </p:sp>
      <p:sp>
        <p:nvSpPr>
          <p:cNvPr id="1781" name="Google Shape;1781;g35bf837f295_0_31"/>
          <p:cNvSpPr txBox="1"/>
          <p:nvPr/>
        </p:nvSpPr>
        <p:spPr>
          <a:xfrm>
            <a:off x="6008575" y="3759100"/>
            <a:ext cx="24126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222831"/>
                </a:solidFill>
                <a:latin typeface="Fira Sans Extra Condensed Medium"/>
                <a:ea typeface="Fira Sans Extra Condensed Medium"/>
                <a:cs typeface="Fira Sans Extra Condensed Medium"/>
                <a:sym typeface="Fira Sans Extra Condensed Medium"/>
              </a:rPr>
              <a:t>04 Services</a:t>
            </a:r>
            <a:endParaRPr b="0" i="0" sz="2300" u="none" cap="none" strike="noStrike">
              <a:solidFill>
                <a:srgbClr val="222831"/>
              </a:solidFill>
              <a:latin typeface="Fira Sans Extra Condensed Medium"/>
              <a:ea typeface="Fira Sans Extra Condensed Medium"/>
              <a:cs typeface="Fira Sans Extra Condensed Medium"/>
              <a:sym typeface="Fira Sans Extra Condensed Medium"/>
            </a:endParaRPr>
          </a:p>
        </p:txBody>
      </p:sp>
      <p:sp>
        <p:nvSpPr>
          <p:cNvPr id="1782" name="Google Shape;1782;g35bf837f295_0_31"/>
          <p:cNvSpPr txBox="1"/>
          <p:nvPr/>
        </p:nvSpPr>
        <p:spPr>
          <a:xfrm>
            <a:off x="6008574" y="4114325"/>
            <a:ext cx="27453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[CustomerID], [Tenure], [MonthlyCharge], [TotalCharge], [Contract], [Related Service]</a:t>
            </a:r>
            <a:endParaRPr b="0" i="0" sz="1100" u="none" cap="none" strike="noStrike">
              <a:solidFill>
                <a:srgbClr val="000000"/>
              </a:solidFill>
              <a:latin typeface="Fira Sans"/>
              <a:ea typeface="Fira Sans"/>
              <a:cs typeface="Fira Sans"/>
              <a:sym typeface="Fira Sans"/>
            </a:endParaRPr>
          </a:p>
        </p:txBody>
      </p:sp>
      <p:cxnSp>
        <p:nvCxnSpPr>
          <p:cNvPr id="1783" name="Google Shape;1783;g35bf837f295_0_31"/>
          <p:cNvCxnSpPr/>
          <p:nvPr/>
        </p:nvCxnSpPr>
        <p:spPr>
          <a:xfrm>
            <a:off x="6079325" y="1088125"/>
            <a:ext cx="297600" cy="0"/>
          </a:xfrm>
          <a:prstGeom prst="straightConnector1">
            <a:avLst/>
          </a:prstGeom>
          <a:noFill/>
          <a:ln cap="flat" cmpd="sng" w="9525">
            <a:solidFill>
              <a:srgbClr val="434343"/>
            </a:solidFill>
            <a:prstDash val="solid"/>
            <a:round/>
            <a:headEnd len="sm" w="sm" type="none"/>
            <a:tailEnd len="sm" w="sm" type="none"/>
          </a:ln>
        </p:spPr>
      </p:cxnSp>
      <p:cxnSp>
        <p:nvCxnSpPr>
          <p:cNvPr id="1784" name="Google Shape;1784;g35bf837f295_0_31"/>
          <p:cNvCxnSpPr/>
          <p:nvPr/>
        </p:nvCxnSpPr>
        <p:spPr>
          <a:xfrm>
            <a:off x="6079325" y="2119300"/>
            <a:ext cx="297600" cy="0"/>
          </a:xfrm>
          <a:prstGeom prst="straightConnector1">
            <a:avLst/>
          </a:prstGeom>
          <a:noFill/>
          <a:ln cap="flat" cmpd="sng" w="9525">
            <a:solidFill>
              <a:schemeClr val="dk2"/>
            </a:solidFill>
            <a:prstDash val="solid"/>
            <a:round/>
            <a:headEnd len="sm" w="sm" type="none"/>
            <a:tailEnd len="sm" w="sm" type="none"/>
          </a:ln>
        </p:spPr>
      </p:cxnSp>
      <p:cxnSp>
        <p:nvCxnSpPr>
          <p:cNvPr id="1785" name="Google Shape;1785;g35bf837f295_0_31"/>
          <p:cNvCxnSpPr/>
          <p:nvPr/>
        </p:nvCxnSpPr>
        <p:spPr>
          <a:xfrm>
            <a:off x="6079325" y="3116800"/>
            <a:ext cx="297600" cy="0"/>
          </a:xfrm>
          <a:prstGeom prst="straightConnector1">
            <a:avLst/>
          </a:prstGeom>
          <a:noFill/>
          <a:ln cap="flat" cmpd="sng" w="9525">
            <a:solidFill>
              <a:schemeClr val="dk2"/>
            </a:solidFill>
            <a:prstDash val="solid"/>
            <a:round/>
            <a:headEnd len="sm" w="sm" type="none"/>
            <a:tailEnd len="sm" w="sm" type="none"/>
          </a:ln>
        </p:spPr>
      </p:cxnSp>
      <p:cxnSp>
        <p:nvCxnSpPr>
          <p:cNvPr id="1786" name="Google Shape;1786;g35bf837f295_0_31"/>
          <p:cNvCxnSpPr/>
          <p:nvPr/>
        </p:nvCxnSpPr>
        <p:spPr>
          <a:xfrm>
            <a:off x="6079325" y="4114300"/>
            <a:ext cx="297600" cy="0"/>
          </a:xfrm>
          <a:prstGeom prst="straightConnector1">
            <a:avLst/>
          </a:prstGeom>
          <a:noFill/>
          <a:ln cap="flat" cmpd="sng" w="9525">
            <a:solidFill>
              <a:schemeClr val="dk2"/>
            </a:solidFill>
            <a:prstDash val="solid"/>
            <a:round/>
            <a:headEnd len="sm" w="sm" type="none"/>
            <a:tailEnd len="sm" w="sm" type="none"/>
          </a:ln>
        </p:spPr>
      </p:cxnSp>
      <p:sp>
        <p:nvSpPr>
          <p:cNvPr id="1787" name="Google Shape;1787;g35bf837f295_0_31"/>
          <p:cNvSpPr txBox="1"/>
          <p:nvPr/>
        </p:nvSpPr>
        <p:spPr>
          <a:xfrm>
            <a:off x="3009650" y="2905650"/>
            <a:ext cx="27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2"/>
                </a:solidFill>
                <a:latin typeface="Fira Sans"/>
                <a:ea typeface="Fira Sans"/>
                <a:cs typeface="Fira Sans"/>
                <a:sym typeface="Fira Sans"/>
              </a:rPr>
              <a:t>21 Columns &amp; 4 Segment</a:t>
            </a:r>
            <a:endParaRPr b="1" sz="900">
              <a:solidFill>
                <a:schemeClr val="dk2"/>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g35bf837f295_0_90"/>
          <p:cNvSpPr txBox="1"/>
          <p:nvPr/>
        </p:nvSpPr>
        <p:spPr>
          <a:xfrm>
            <a:off x="717400" y="735050"/>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Service Related</a:t>
            </a:r>
            <a:endParaRPr b="0" i="0" sz="2800" u="none" cap="none" strike="noStrike">
              <a:solidFill>
                <a:srgbClr val="000000"/>
              </a:solidFill>
              <a:latin typeface="Fira Sans Medium"/>
              <a:ea typeface="Fira Sans Medium"/>
              <a:cs typeface="Fira Sans Medium"/>
              <a:sym typeface="Fira Sans Medium"/>
            </a:endParaRPr>
          </a:p>
        </p:txBody>
      </p:sp>
      <p:sp>
        <p:nvSpPr>
          <p:cNvPr id="1793" name="Google Shape;1793;g35bf837f295_0_90"/>
          <p:cNvSpPr txBox="1"/>
          <p:nvPr/>
        </p:nvSpPr>
        <p:spPr>
          <a:xfrm>
            <a:off x="457200" y="2096625"/>
            <a:ext cx="18171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FFA66F"/>
                </a:solidFill>
                <a:latin typeface="Fira Sans Medium"/>
                <a:ea typeface="Fira Sans Medium"/>
                <a:cs typeface="Fira Sans Medium"/>
                <a:sym typeface="Fira Sans Medium"/>
              </a:rPr>
              <a:t>Internet Service</a:t>
            </a:r>
            <a:endParaRPr b="0" i="0" sz="1500" u="none" cap="none" strike="noStrike">
              <a:solidFill>
                <a:srgbClr val="FFA66F"/>
              </a:solidFill>
              <a:latin typeface="Fira Sans Medium"/>
              <a:ea typeface="Fira Sans Medium"/>
              <a:cs typeface="Fira Sans Medium"/>
              <a:sym typeface="Fira Sans Medium"/>
            </a:endParaRPr>
          </a:p>
        </p:txBody>
      </p:sp>
      <p:sp>
        <p:nvSpPr>
          <p:cNvPr id="1794" name="Google Shape;1794;g35bf837f295_0_90"/>
          <p:cNvSpPr txBox="1"/>
          <p:nvPr/>
        </p:nvSpPr>
        <p:spPr>
          <a:xfrm>
            <a:off x="457200" y="2312877"/>
            <a:ext cx="18171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300">
                <a:latin typeface="Fira Sans"/>
                <a:ea typeface="Fira Sans"/>
                <a:cs typeface="Fira Sans"/>
                <a:sym typeface="Fira Sans"/>
              </a:rPr>
              <a:t>[DSL], [FiberOptic]</a:t>
            </a:r>
            <a:endParaRPr b="0" i="0" sz="1300" u="none" cap="none" strike="noStrike">
              <a:solidFill>
                <a:srgbClr val="000000"/>
              </a:solidFill>
              <a:latin typeface="Fira Sans"/>
              <a:ea typeface="Fira Sans"/>
              <a:cs typeface="Fira Sans"/>
              <a:sym typeface="Fira Sans"/>
            </a:endParaRPr>
          </a:p>
        </p:txBody>
      </p:sp>
      <p:sp>
        <p:nvSpPr>
          <p:cNvPr id="1795" name="Google Shape;1795;g35bf837f295_0_90"/>
          <p:cNvSpPr txBox="1"/>
          <p:nvPr/>
        </p:nvSpPr>
        <p:spPr>
          <a:xfrm>
            <a:off x="457200" y="3659295"/>
            <a:ext cx="18171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222831"/>
                </a:solidFill>
                <a:latin typeface="Fira Sans Medium"/>
                <a:ea typeface="Fira Sans Medium"/>
                <a:cs typeface="Fira Sans Medium"/>
                <a:sym typeface="Fira Sans Medium"/>
              </a:rPr>
              <a:t>Online Service</a:t>
            </a:r>
            <a:endParaRPr b="0" i="0" sz="1500" u="none" cap="none" strike="noStrike">
              <a:solidFill>
                <a:srgbClr val="222831"/>
              </a:solidFill>
              <a:latin typeface="Fira Sans Medium"/>
              <a:ea typeface="Fira Sans Medium"/>
              <a:cs typeface="Fira Sans Medium"/>
              <a:sym typeface="Fira Sans Medium"/>
            </a:endParaRPr>
          </a:p>
        </p:txBody>
      </p:sp>
      <p:sp>
        <p:nvSpPr>
          <p:cNvPr id="1796" name="Google Shape;1796;g35bf837f295_0_90"/>
          <p:cNvSpPr txBox="1"/>
          <p:nvPr/>
        </p:nvSpPr>
        <p:spPr>
          <a:xfrm>
            <a:off x="457200" y="3875650"/>
            <a:ext cx="24615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[OnlineBackup], [TechSupport], [DeviceProtection], [OnlineSecurity]</a:t>
            </a:r>
            <a:endParaRPr b="0" i="0" sz="1100" u="none" cap="none" strike="noStrike">
              <a:solidFill>
                <a:srgbClr val="000000"/>
              </a:solidFill>
              <a:latin typeface="Fira Sans"/>
              <a:ea typeface="Fira Sans"/>
              <a:cs typeface="Fira Sans"/>
              <a:sym typeface="Fira Sans"/>
            </a:endParaRPr>
          </a:p>
        </p:txBody>
      </p:sp>
      <p:sp>
        <p:nvSpPr>
          <p:cNvPr id="1797" name="Google Shape;1797;g35bf837f295_0_90"/>
          <p:cNvSpPr txBox="1"/>
          <p:nvPr/>
        </p:nvSpPr>
        <p:spPr>
          <a:xfrm>
            <a:off x="6869800" y="2096625"/>
            <a:ext cx="18171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500">
                <a:solidFill>
                  <a:srgbClr val="222831"/>
                </a:solidFill>
                <a:latin typeface="Fira Sans Medium"/>
                <a:ea typeface="Fira Sans Medium"/>
                <a:cs typeface="Fira Sans Medium"/>
                <a:sym typeface="Fira Sans Medium"/>
              </a:rPr>
              <a:t>Streaming Service</a:t>
            </a:r>
            <a:endParaRPr b="0" i="0" sz="1500" u="none" cap="none" strike="noStrike">
              <a:solidFill>
                <a:srgbClr val="222831"/>
              </a:solidFill>
              <a:latin typeface="Fira Sans Medium"/>
              <a:ea typeface="Fira Sans Medium"/>
              <a:cs typeface="Fira Sans Medium"/>
              <a:sym typeface="Fira Sans Medium"/>
            </a:endParaRPr>
          </a:p>
        </p:txBody>
      </p:sp>
      <p:sp>
        <p:nvSpPr>
          <p:cNvPr id="1798" name="Google Shape;1798;g35bf837f295_0_90"/>
          <p:cNvSpPr txBox="1"/>
          <p:nvPr/>
        </p:nvSpPr>
        <p:spPr>
          <a:xfrm>
            <a:off x="6869800" y="2312877"/>
            <a:ext cx="1817100" cy="53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[StreamingTV], [StreamingMovie]</a:t>
            </a:r>
            <a:endParaRPr b="0" i="0" sz="1200" u="none" cap="none" strike="noStrike">
              <a:solidFill>
                <a:srgbClr val="000000"/>
              </a:solidFill>
              <a:latin typeface="Fira Sans"/>
              <a:ea typeface="Fira Sans"/>
              <a:cs typeface="Fira Sans"/>
              <a:sym typeface="Fira Sans"/>
            </a:endParaRPr>
          </a:p>
        </p:txBody>
      </p:sp>
      <p:sp>
        <p:nvSpPr>
          <p:cNvPr id="1799" name="Google Shape;1799;g35bf837f295_0_90"/>
          <p:cNvSpPr txBox="1"/>
          <p:nvPr/>
        </p:nvSpPr>
        <p:spPr>
          <a:xfrm>
            <a:off x="6869800" y="3659295"/>
            <a:ext cx="18171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500">
                <a:solidFill>
                  <a:srgbClr val="30475E"/>
                </a:solidFill>
                <a:latin typeface="Fira Sans Medium"/>
                <a:ea typeface="Fira Sans Medium"/>
                <a:cs typeface="Fira Sans Medium"/>
                <a:sym typeface="Fira Sans Medium"/>
              </a:rPr>
              <a:t>Phone Service</a:t>
            </a:r>
            <a:endParaRPr b="0" i="0" sz="1500" u="none" cap="none" strike="noStrike">
              <a:solidFill>
                <a:srgbClr val="30475E"/>
              </a:solidFill>
              <a:latin typeface="Fira Sans Medium"/>
              <a:ea typeface="Fira Sans Medium"/>
              <a:cs typeface="Fira Sans Medium"/>
              <a:sym typeface="Fira Sans Medium"/>
            </a:endParaRPr>
          </a:p>
        </p:txBody>
      </p:sp>
      <p:sp>
        <p:nvSpPr>
          <p:cNvPr id="1800" name="Google Shape;1800;g35bf837f295_0_90"/>
          <p:cNvSpPr txBox="1"/>
          <p:nvPr/>
        </p:nvSpPr>
        <p:spPr>
          <a:xfrm>
            <a:off x="6869800" y="3875647"/>
            <a:ext cx="1817100" cy="53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[PhoneService],</a:t>
            </a:r>
            <a:endParaRPr sz="1100">
              <a:latin typeface="Fira Sans"/>
              <a:ea typeface="Fira Sans"/>
              <a:cs typeface="Fira Sans"/>
              <a:sym typeface="Fira Sans"/>
            </a:endParaRPr>
          </a:p>
          <a:p>
            <a:pPr indent="0" lvl="0" marL="0" marR="0" rtl="0" algn="r">
              <a:lnSpc>
                <a:spcPct val="100000"/>
              </a:lnSpc>
              <a:spcBef>
                <a:spcPts val="0"/>
              </a:spcBef>
              <a:spcAft>
                <a:spcPts val="0"/>
              </a:spcAft>
              <a:buClr>
                <a:srgbClr val="000000"/>
              </a:buClr>
              <a:buSzPts val="1200"/>
              <a:buFont typeface="Arial"/>
              <a:buNone/>
            </a:pPr>
            <a:r>
              <a:rPr lang="en" sz="1100">
                <a:latin typeface="Fira Sans"/>
                <a:ea typeface="Fira Sans"/>
                <a:cs typeface="Fira Sans"/>
                <a:sym typeface="Fira Sans"/>
              </a:rPr>
              <a:t>[</a:t>
            </a:r>
            <a:r>
              <a:rPr lang="en" sz="1100">
                <a:latin typeface="Fira Sans"/>
                <a:ea typeface="Fira Sans"/>
                <a:cs typeface="Fira Sans"/>
                <a:sym typeface="Fira Sans"/>
              </a:rPr>
              <a:t>MultipleLine</a:t>
            </a:r>
            <a:r>
              <a:rPr lang="en" sz="1100">
                <a:latin typeface="Fira Sans"/>
                <a:ea typeface="Fira Sans"/>
                <a:cs typeface="Fira Sans"/>
                <a:sym typeface="Fira Sans"/>
              </a:rPr>
              <a:t>]</a:t>
            </a:r>
            <a:endParaRPr b="0" i="0" sz="1100" u="none" cap="none" strike="noStrike">
              <a:solidFill>
                <a:srgbClr val="000000"/>
              </a:solidFill>
              <a:latin typeface="Fira Sans"/>
              <a:ea typeface="Fira Sans"/>
              <a:cs typeface="Fira Sans"/>
              <a:sym typeface="Fira Sans"/>
            </a:endParaRPr>
          </a:p>
        </p:txBody>
      </p:sp>
      <p:sp>
        <p:nvSpPr>
          <p:cNvPr id="1801" name="Google Shape;1801;g35bf837f295_0_90"/>
          <p:cNvSpPr/>
          <p:nvPr/>
        </p:nvSpPr>
        <p:spPr>
          <a:xfrm>
            <a:off x="3025293" y="3820854"/>
            <a:ext cx="298906" cy="294861"/>
          </a:xfrm>
          <a:custGeom>
            <a:rect b="b" l="l" r="r" t="t"/>
            <a:pathLst>
              <a:path extrusionOk="0" fill="none" h="9185" w="9311">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2" name="Google Shape;1802;g35bf837f295_0_90"/>
          <p:cNvGrpSpPr/>
          <p:nvPr/>
        </p:nvGrpSpPr>
        <p:grpSpPr>
          <a:xfrm>
            <a:off x="6377708" y="2188018"/>
            <a:ext cx="238894" cy="327701"/>
            <a:chOff x="6174208" y="1323718"/>
            <a:chExt cx="238894" cy="327701"/>
          </a:xfrm>
        </p:grpSpPr>
        <p:sp>
          <p:nvSpPr>
            <p:cNvPr id="1803" name="Google Shape;1803;g35bf837f295_0_90"/>
            <p:cNvSpPr/>
            <p:nvPr/>
          </p:nvSpPr>
          <p:spPr>
            <a:xfrm>
              <a:off x="6174208" y="1323718"/>
              <a:ext cx="238894" cy="327701"/>
            </a:xfrm>
            <a:custGeom>
              <a:rect b="b" l="l" r="r" t="t"/>
              <a:pathLst>
                <a:path extrusionOk="0" h="10166" w="7411">
                  <a:moveTo>
                    <a:pt x="0" y="0"/>
                  </a:moveTo>
                  <a:lnTo>
                    <a:pt x="0" y="10166"/>
                  </a:lnTo>
                  <a:lnTo>
                    <a:pt x="7411" y="10166"/>
                  </a:lnTo>
                  <a:lnTo>
                    <a:pt x="741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35bf837f295_0_90"/>
            <p:cNvSpPr/>
            <p:nvPr/>
          </p:nvSpPr>
          <p:spPr>
            <a:xfrm>
              <a:off x="6266078" y="1438411"/>
              <a:ext cx="82715" cy="93836"/>
            </a:xfrm>
            <a:custGeom>
              <a:rect b="b" l="l" r="r" t="t"/>
              <a:pathLst>
                <a:path extrusionOk="0" h="2911" w="2566">
                  <a:moveTo>
                    <a:pt x="127" y="0"/>
                  </a:moveTo>
                  <a:cubicBezTo>
                    <a:pt x="57" y="0"/>
                    <a:pt x="0" y="74"/>
                    <a:pt x="0" y="147"/>
                  </a:cubicBezTo>
                  <a:lnTo>
                    <a:pt x="0" y="2776"/>
                  </a:lnTo>
                  <a:cubicBezTo>
                    <a:pt x="0" y="2854"/>
                    <a:pt x="65" y="2911"/>
                    <a:pt x="141" y="2911"/>
                  </a:cubicBezTo>
                  <a:cubicBezTo>
                    <a:pt x="157" y="2911"/>
                    <a:pt x="174" y="2908"/>
                    <a:pt x="190" y="2903"/>
                  </a:cubicBezTo>
                  <a:lnTo>
                    <a:pt x="2471" y="1573"/>
                  </a:lnTo>
                  <a:cubicBezTo>
                    <a:pt x="2566" y="1541"/>
                    <a:pt x="2566" y="1383"/>
                    <a:pt x="2471" y="1351"/>
                  </a:cubicBezTo>
                  <a:lnTo>
                    <a:pt x="190" y="21"/>
                  </a:lnTo>
                  <a:cubicBezTo>
                    <a:pt x="169" y="6"/>
                    <a:pt x="148" y="0"/>
                    <a:pt x="1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g35bf837f295_0_90"/>
            <p:cNvSpPr/>
            <p:nvPr/>
          </p:nvSpPr>
          <p:spPr>
            <a:xfrm>
              <a:off x="6201769" y="1394152"/>
              <a:ext cx="182772" cy="182772"/>
            </a:xfrm>
            <a:custGeom>
              <a:rect b="b" l="l" r="r" t="t"/>
              <a:pathLst>
                <a:path extrusionOk="0" fill="none" h="5670" w="5670">
                  <a:moveTo>
                    <a:pt x="3484" y="380"/>
                  </a:moveTo>
                  <a:cubicBezTo>
                    <a:pt x="4877" y="729"/>
                    <a:pt x="5669" y="2122"/>
                    <a:pt x="5321" y="3484"/>
                  </a:cubicBezTo>
                  <a:cubicBezTo>
                    <a:pt x="4941" y="4846"/>
                    <a:pt x="3547" y="5669"/>
                    <a:pt x="2185" y="5321"/>
                  </a:cubicBezTo>
                  <a:cubicBezTo>
                    <a:pt x="824" y="4941"/>
                    <a:pt x="0" y="3547"/>
                    <a:pt x="380" y="2185"/>
                  </a:cubicBezTo>
                  <a:cubicBezTo>
                    <a:pt x="729" y="824"/>
                    <a:pt x="2122" y="0"/>
                    <a:pt x="3484" y="380"/>
                  </a:cubicBezTo>
                  <a:close/>
                </a:path>
              </a:pathLst>
            </a:custGeom>
            <a:noFill/>
            <a:ln cap="flat" cmpd="sng" w="13450">
              <a:solidFill>
                <a:srgbClr val="FFFFF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6" name="Google Shape;1806;g35bf837f295_0_90"/>
          <p:cNvGrpSpPr/>
          <p:nvPr/>
        </p:nvGrpSpPr>
        <p:grpSpPr>
          <a:xfrm>
            <a:off x="2340526" y="1715468"/>
            <a:ext cx="4462948" cy="2516619"/>
            <a:chOff x="2185750" y="2059275"/>
            <a:chExt cx="3230275" cy="1821525"/>
          </a:xfrm>
        </p:grpSpPr>
        <p:sp>
          <p:nvSpPr>
            <p:cNvPr id="1807" name="Google Shape;1807;g35bf837f295_0_90"/>
            <p:cNvSpPr/>
            <p:nvPr/>
          </p:nvSpPr>
          <p:spPr>
            <a:xfrm>
              <a:off x="4530075" y="3260850"/>
              <a:ext cx="552650" cy="552650"/>
            </a:xfrm>
            <a:custGeom>
              <a:rect b="b" l="l" r="r" t="t"/>
              <a:pathLst>
                <a:path extrusionOk="0" h="22106" w="22106">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35bf837f295_0_90"/>
            <p:cNvSpPr/>
            <p:nvPr/>
          </p:nvSpPr>
          <p:spPr>
            <a:xfrm>
              <a:off x="4976600" y="2299700"/>
              <a:ext cx="439425" cy="439425"/>
            </a:xfrm>
            <a:custGeom>
              <a:rect b="b" l="l" r="r" t="t"/>
              <a:pathLst>
                <a:path extrusionOk="0" h="17577" w="17577">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g35bf837f295_0_90"/>
            <p:cNvSpPr/>
            <p:nvPr/>
          </p:nvSpPr>
          <p:spPr>
            <a:xfrm>
              <a:off x="2185750" y="2387600"/>
              <a:ext cx="507525" cy="508300"/>
            </a:xfrm>
            <a:custGeom>
              <a:rect b="b" l="l" r="r" t="t"/>
              <a:pathLst>
                <a:path extrusionOk="0" h="20332" w="20301">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g35bf837f295_0_90"/>
            <p:cNvSpPr/>
            <p:nvPr/>
          </p:nvSpPr>
          <p:spPr>
            <a:xfrm>
              <a:off x="2603000" y="3506300"/>
              <a:ext cx="374500" cy="374500"/>
            </a:xfrm>
            <a:custGeom>
              <a:rect b="b" l="l" r="r" t="t"/>
              <a:pathLst>
                <a:path extrusionOk="0" h="14980" w="1498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g35bf837f295_0_90"/>
            <p:cNvSpPr/>
            <p:nvPr/>
          </p:nvSpPr>
          <p:spPr>
            <a:xfrm>
              <a:off x="4264050" y="3195925"/>
              <a:ext cx="344425" cy="232000"/>
            </a:xfrm>
            <a:custGeom>
              <a:rect b="b" l="l" r="r" t="t"/>
              <a:pathLst>
                <a:path extrusionOk="0" h="9280" w="13777">
                  <a:moveTo>
                    <a:pt x="1077" y="1"/>
                  </a:moveTo>
                  <a:lnTo>
                    <a:pt x="0" y="1869"/>
                  </a:lnTo>
                  <a:lnTo>
                    <a:pt x="12700" y="9280"/>
                  </a:lnTo>
                  <a:lnTo>
                    <a:pt x="13776" y="7411"/>
                  </a:lnTo>
                  <a:lnTo>
                    <a:pt x="1077"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g35bf837f295_0_90"/>
            <p:cNvSpPr/>
            <p:nvPr/>
          </p:nvSpPr>
          <p:spPr>
            <a:xfrm>
              <a:off x="4263250" y="2574425"/>
              <a:ext cx="749800" cy="292975"/>
            </a:xfrm>
            <a:custGeom>
              <a:rect b="b" l="l" r="r" t="t"/>
              <a:pathLst>
                <a:path extrusionOk="0" h="11719" w="29992">
                  <a:moveTo>
                    <a:pt x="29294" y="1"/>
                  </a:moveTo>
                  <a:lnTo>
                    <a:pt x="1" y="9692"/>
                  </a:lnTo>
                  <a:lnTo>
                    <a:pt x="666" y="11718"/>
                  </a:lnTo>
                  <a:lnTo>
                    <a:pt x="29991" y="2028"/>
                  </a:lnTo>
                  <a:lnTo>
                    <a:pt x="29294"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g35bf837f295_0_90"/>
            <p:cNvSpPr/>
            <p:nvPr/>
          </p:nvSpPr>
          <p:spPr>
            <a:xfrm>
              <a:off x="2652075" y="2671025"/>
              <a:ext cx="598575" cy="227250"/>
            </a:xfrm>
            <a:custGeom>
              <a:rect b="b" l="l" r="r" t="t"/>
              <a:pathLst>
                <a:path extrusionOk="0" h="9090" w="23943">
                  <a:moveTo>
                    <a:pt x="603" y="0"/>
                  </a:moveTo>
                  <a:lnTo>
                    <a:pt x="1" y="2091"/>
                  </a:lnTo>
                  <a:lnTo>
                    <a:pt x="23309" y="9089"/>
                  </a:lnTo>
                  <a:lnTo>
                    <a:pt x="23943" y="6999"/>
                  </a:lnTo>
                  <a:lnTo>
                    <a:pt x="60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g35bf837f295_0_90"/>
            <p:cNvSpPr/>
            <p:nvPr/>
          </p:nvSpPr>
          <p:spPr>
            <a:xfrm>
              <a:off x="2920475" y="3168225"/>
              <a:ext cx="183725" cy="183700"/>
            </a:xfrm>
            <a:custGeom>
              <a:rect b="b" l="l" r="r" t="t"/>
              <a:pathLst>
                <a:path extrusionOk="0" h="7348" w="7349">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g35bf837f295_0_90"/>
            <p:cNvSpPr/>
            <p:nvPr/>
          </p:nvSpPr>
          <p:spPr>
            <a:xfrm>
              <a:off x="3062200" y="3162675"/>
              <a:ext cx="186075" cy="91075"/>
            </a:xfrm>
            <a:custGeom>
              <a:rect b="b" l="l" r="r" t="t"/>
              <a:pathLst>
                <a:path extrusionOk="0" h="3643" w="7443">
                  <a:moveTo>
                    <a:pt x="6999" y="1"/>
                  </a:moveTo>
                  <a:lnTo>
                    <a:pt x="1" y="1521"/>
                  </a:lnTo>
                  <a:lnTo>
                    <a:pt x="476" y="3643"/>
                  </a:lnTo>
                  <a:lnTo>
                    <a:pt x="7443" y="2123"/>
                  </a:lnTo>
                  <a:lnTo>
                    <a:pt x="6999"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g35bf837f295_0_90"/>
            <p:cNvSpPr/>
            <p:nvPr/>
          </p:nvSpPr>
          <p:spPr>
            <a:xfrm>
              <a:off x="2917325" y="3359025"/>
              <a:ext cx="447350" cy="280300"/>
            </a:xfrm>
            <a:custGeom>
              <a:rect b="b" l="l" r="r" t="t"/>
              <a:pathLst>
                <a:path extrusionOk="0" h="11212" w="17894">
                  <a:moveTo>
                    <a:pt x="16848" y="1"/>
                  </a:moveTo>
                  <a:lnTo>
                    <a:pt x="0" y="9311"/>
                  </a:lnTo>
                  <a:lnTo>
                    <a:pt x="1045" y="11212"/>
                  </a:lnTo>
                  <a:lnTo>
                    <a:pt x="17893" y="1901"/>
                  </a:lnTo>
                  <a:lnTo>
                    <a:pt x="16848"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g35bf837f295_0_90"/>
            <p:cNvSpPr/>
            <p:nvPr/>
          </p:nvSpPr>
          <p:spPr>
            <a:xfrm>
              <a:off x="4016225" y="3644850"/>
              <a:ext cx="184500" cy="183700"/>
            </a:xfrm>
            <a:custGeom>
              <a:rect b="b" l="l" r="r" t="t"/>
              <a:pathLst>
                <a:path extrusionOk="0" h="7348" w="738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g35bf837f295_0_90"/>
            <p:cNvSpPr/>
            <p:nvPr/>
          </p:nvSpPr>
          <p:spPr>
            <a:xfrm>
              <a:off x="3987725" y="3503925"/>
              <a:ext cx="121175" cy="178950"/>
            </a:xfrm>
            <a:custGeom>
              <a:rect b="b" l="l" r="r" t="t"/>
              <a:pathLst>
                <a:path extrusionOk="0" h="7158" w="4847">
                  <a:moveTo>
                    <a:pt x="1964" y="0"/>
                  </a:moveTo>
                  <a:lnTo>
                    <a:pt x="1" y="919"/>
                  </a:lnTo>
                  <a:lnTo>
                    <a:pt x="2883" y="7157"/>
                  </a:lnTo>
                  <a:lnTo>
                    <a:pt x="4846" y="6239"/>
                  </a:lnTo>
                  <a:lnTo>
                    <a:pt x="1964"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g35bf837f295_0_90"/>
            <p:cNvSpPr/>
            <p:nvPr/>
          </p:nvSpPr>
          <p:spPr>
            <a:xfrm>
              <a:off x="3312375" y="2224300"/>
              <a:ext cx="191625" cy="184175"/>
            </a:xfrm>
            <a:custGeom>
              <a:rect b="b" l="l" r="r" t="t"/>
              <a:pathLst>
                <a:path extrusionOk="0" h="7367" w="7665">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35bf837f295_0_90"/>
            <p:cNvSpPr/>
            <p:nvPr/>
          </p:nvSpPr>
          <p:spPr>
            <a:xfrm>
              <a:off x="3412925" y="2366200"/>
              <a:ext cx="131475" cy="177375"/>
            </a:xfrm>
            <a:custGeom>
              <a:rect b="b" l="l" r="r" t="t"/>
              <a:pathLst>
                <a:path extrusionOk="0" h="7095" w="5259">
                  <a:moveTo>
                    <a:pt x="1901" y="1"/>
                  </a:moveTo>
                  <a:lnTo>
                    <a:pt x="1" y="1078"/>
                  </a:lnTo>
                  <a:lnTo>
                    <a:pt x="3358" y="7095"/>
                  </a:lnTo>
                  <a:lnTo>
                    <a:pt x="5258" y="6018"/>
                  </a:lnTo>
                  <a:lnTo>
                    <a:pt x="190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35bf837f295_0_90"/>
            <p:cNvSpPr/>
            <p:nvPr/>
          </p:nvSpPr>
          <p:spPr>
            <a:xfrm>
              <a:off x="4122325" y="2059275"/>
              <a:ext cx="209825" cy="184225"/>
            </a:xfrm>
            <a:custGeom>
              <a:rect b="b" l="l" r="r" t="t"/>
              <a:pathLst>
                <a:path extrusionOk="0" h="7369" w="8393">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35bf837f295_0_90"/>
            <p:cNvSpPr/>
            <p:nvPr/>
          </p:nvSpPr>
          <p:spPr>
            <a:xfrm>
              <a:off x="3978225" y="2193625"/>
              <a:ext cx="231225" cy="346000"/>
            </a:xfrm>
            <a:custGeom>
              <a:rect b="b" l="l" r="r" t="t"/>
              <a:pathLst>
                <a:path extrusionOk="0" h="13840" w="9249">
                  <a:moveTo>
                    <a:pt x="7411" y="0"/>
                  </a:moveTo>
                  <a:lnTo>
                    <a:pt x="1" y="12731"/>
                  </a:lnTo>
                  <a:lnTo>
                    <a:pt x="1869" y="13839"/>
                  </a:lnTo>
                  <a:lnTo>
                    <a:pt x="9248" y="1140"/>
                  </a:lnTo>
                  <a:lnTo>
                    <a:pt x="741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35bf837f295_0_90"/>
            <p:cNvSpPr/>
            <p:nvPr/>
          </p:nvSpPr>
          <p:spPr>
            <a:xfrm>
              <a:off x="3189675" y="2450925"/>
              <a:ext cx="1152775" cy="1152775"/>
            </a:xfrm>
            <a:custGeom>
              <a:rect b="b" l="l" r="r" t="t"/>
              <a:pathLst>
                <a:path extrusionOk="0" h="46111" w="46111">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35bf837f295_0_90"/>
            <p:cNvSpPr/>
            <p:nvPr/>
          </p:nvSpPr>
          <p:spPr>
            <a:xfrm>
              <a:off x="3534075" y="2825575"/>
              <a:ext cx="495650" cy="505100"/>
            </a:xfrm>
            <a:custGeom>
              <a:rect b="b" l="l" r="r" t="t"/>
              <a:pathLst>
                <a:path extrusionOk="0" h="20204" w="19826">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35bf837f295_0_90"/>
            <p:cNvSpPr/>
            <p:nvPr/>
          </p:nvSpPr>
          <p:spPr>
            <a:xfrm>
              <a:off x="3784250" y="3264025"/>
              <a:ext cx="281100" cy="204375"/>
            </a:xfrm>
            <a:custGeom>
              <a:rect b="b" l="l" r="r" t="t"/>
              <a:pathLst>
                <a:path extrusionOk="0" h="8175" w="11244">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35bf837f295_0_90"/>
            <p:cNvSpPr/>
            <p:nvPr/>
          </p:nvSpPr>
          <p:spPr>
            <a:xfrm>
              <a:off x="3522200" y="2642100"/>
              <a:ext cx="81575" cy="116825"/>
            </a:xfrm>
            <a:custGeom>
              <a:rect b="b" l="l" r="r" t="t"/>
              <a:pathLst>
                <a:path extrusionOk="0" h="4673" w="3263">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g35bf837f295_0_90"/>
            <p:cNvSpPr/>
            <p:nvPr/>
          </p:nvSpPr>
          <p:spPr>
            <a:xfrm>
              <a:off x="3422425" y="2736975"/>
              <a:ext cx="122750" cy="78175"/>
            </a:xfrm>
            <a:custGeom>
              <a:rect b="b" l="l" r="r" t="t"/>
              <a:pathLst>
                <a:path extrusionOk="0" h="3127" w="491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g35bf837f295_0_90"/>
            <p:cNvSpPr/>
            <p:nvPr/>
          </p:nvSpPr>
          <p:spPr>
            <a:xfrm>
              <a:off x="3684500" y="2852550"/>
              <a:ext cx="122750" cy="78975"/>
            </a:xfrm>
            <a:custGeom>
              <a:rect b="b" l="l" r="r" t="t"/>
              <a:pathLst>
                <a:path extrusionOk="0" h="3159" w="491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g35bf837f295_0_90"/>
            <p:cNvSpPr/>
            <p:nvPr/>
          </p:nvSpPr>
          <p:spPr>
            <a:xfrm>
              <a:off x="3420050" y="2847950"/>
              <a:ext cx="122750" cy="75650"/>
            </a:xfrm>
            <a:custGeom>
              <a:rect b="b" l="l" r="r" t="t"/>
              <a:pathLst>
                <a:path extrusionOk="0" h="3026" w="491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g35bf837f295_0_90"/>
            <p:cNvSpPr/>
            <p:nvPr/>
          </p:nvSpPr>
          <p:spPr>
            <a:xfrm>
              <a:off x="3686875" y="2744650"/>
              <a:ext cx="122750" cy="75250"/>
            </a:xfrm>
            <a:custGeom>
              <a:rect b="b" l="l" r="r" t="t"/>
              <a:pathLst>
                <a:path extrusionOk="0" h="3010" w="491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g35bf837f295_0_90"/>
            <p:cNvSpPr/>
            <p:nvPr/>
          </p:nvSpPr>
          <p:spPr>
            <a:xfrm>
              <a:off x="3514275" y="2907200"/>
              <a:ext cx="85525" cy="115375"/>
            </a:xfrm>
            <a:custGeom>
              <a:rect b="b" l="l" r="r" t="t"/>
              <a:pathLst>
                <a:path extrusionOk="0" h="4615" w="3421">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g35bf837f295_0_90"/>
            <p:cNvSpPr/>
            <p:nvPr/>
          </p:nvSpPr>
          <p:spPr>
            <a:xfrm>
              <a:off x="3629875" y="2645125"/>
              <a:ext cx="85525" cy="115400"/>
            </a:xfrm>
            <a:custGeom>
              <a:rect b="b" l="l" r="r" t="t"/>
              <a:pathLst>
                <a:path extrusionOk="0" h="4616" w="3421">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g35bf837f295_0_90"/>
            <p:cNvSpPr/>
            <p:nvPr/>
          </p:nvSpPr>
          <p:spPr>
            <a:xfrm>
              <a:off x="4718500" y="3382775"/>
              <a:ext cx="175775" cy="308800"/>
            </a:xfrm>
            <a:custGeom>
              <a:rect b="b" l="l" r="r" t="t"/>
              <a:pathLst>
                <a:path extrusionOk="0" h="12352" w="7031">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g35bf837f295_0_90"/>
            <p:cNvSpPr/>
            <p:nvPr/>
          </p:nvSpPr>
          <p:spPr>
            <a:xfrm>
              <a:off x="2282350" y="2522175"/>
              <a:ext cx="314350" cy="217750"/>
            </a:xfrm>
            <a:custGeom>
              <a:rect b="b" l="l" r="r" t="t"/>
              <a:pathLst>
                <a:path extrusionOk="0" h="8710" w="12574">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g35bf837f295_0_142"/>
          <p:cNvSpPr txBox="1"/>
          <p:nvPr/>
        </p:nvSpPr>
        <p:spPr>
          <a:xfrm>
            <a:off x="793650" y="2331150"/>
            <a:ext cx="7723500" cy="481200"/>
          </a:xfrm>
          <a:prstGeom prst="rect">
            <a:avLst/>
          </a:prstGeom>
          <a:solidFill>
            <a:srgbClr val="DB2D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chemeClr val="lt1"/>
                </a:solidFill>
                <a:latin typeface="Fira Sans Medium"/>
                <a:ea typeface="Fira Sans Medium"/>
                <a:cs typeface="Fira Sans Medium"/>
                <a:sym typeface="Fira Sans Medium"/>
              </a:rPr>
              <a:t>Finding</a:t>
            </a:r>
            <a:endParaRPr b="0" i="0" sz="2800" u="none" cap="none" strike="noStrike">
              <a:solidFill>
                <a:schemeClr val="lt1"/>
              </a:solidFill>
              <a:latin typeface="Fira Sans Medium"/>
              <a:ea typeface="Fira Sans Medium"/>
              <a:cs typeface="Fira Sans Medium"/>
              <a:sym typeface="Fira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g35bf837f295_0_146"/>
          <p:cNvSpPr txBox="1"/>
          <p:nvPr>
            <p:ph type="title"/>
          </p:nvPr>
        </p:nvSpPr>
        <p:spPr>
          <a:xfrm>
            <a:off x="311700" y="445025"/>
            <a:ext cx="8520600" cy="572700"/>
          </a:xfrm>
          <a:prstGeom prst="rect">
            <a:avLst/>
          </a:prstGeom>
          <a:solidFill>
            <a:srgbClr val="D9D9D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8505B"/>
                </a:solidFill>
                <a:latin typeface="Fira Sans"/>
                <a:ea typeface="Fira Sans"/>
                <a:cs typeface="Fira Sans"/>
                <a:sym typeface="Fira Sans"/>
              </a:rPr>
              <a:t>Concerning</a:t>
            </a:r>
            <a:r>
              <a:rPr lang="en">
                <a:latin typeface="Fira Sans"/>
                <a:ea typeface="Fira Sans"/>
                <a:cs typeface="Fira Sans"/>
                <a:sym typeface="Fira Sans"/>
              </a:rPr>
              <a:t> Churn Rate</a:t>
            </a:r>
            <a:endParaRPr>
              <a:latin typeface="Fira Sans"/>
              <a:ea typeface="Fira Sans"/>
              <a:cs typeface="Fira Sans"/>
              <a:sym typeface="Fira Sans"/>
            </a:endParaRPr>
          </a:p>
        </p:txBody>
      </p:sp>
      <p:sp>
        <p:nvSpPr>
          <p:cNvPr id="1845" name="Google Shape;1845;g35bf837f295_0_146"/>
          <p:cNvSpPr txBox="1"/>
          <p:nvPr>
            <p:ph idx="1" type="body"/>
          </p:nvPr>
        </p:nvSpPr>
        <p:spPr>
          <a:xfrm>
            <a:off x="311700" y="1144000"/>
            <a:ext cx="4123800" cy="34164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The plot shows the percentage of customers who churned vs. those who stayed. Typically in telecom, we see churn rates between 15-25%. </a:t>
            </a:r>
            <a:endParaRPr sz="12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This baseline helps us understand the scale of the problem.</a:t>
            </a:r>
            <a:endParaRPr sz="12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u="sng">
                <a:solidFill>
                  <a:schemeClr val="hlink"/>
                </a:solidFill>
                <a:latin typeface="Fira Sans"/>
                <a:ea typeface="Fira Sans"/>
                <a:cs typeface="Fira Sans"/>
                <a:sym typeface="Fira Sans"/>
                <a:hlinkClick r:id="rId3"/>
              </a:rPr>
              <a:t>Unscramble</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pic>
        <p:nvPicPr>
          <p:cNvPr id="1846" name="Google Shape;1846;g35bf837f295_0_146" title="EDA_1.png"/>
          <p:cNvPicPr preferRelativeResize="0"/>
          <p:nvPr/>
        </p:nvPicPr>
        <p:blipFill>
          <a:blip r:embed="rId4">
            <a:alphaModFix/>
          </a:blip>
          <a:stretch>
            <a:fillRect/>
          </a:stretch>
        </p:blipFill>
        <p:spPr>
          <a:xfrm>
            <a:off x="4587900" y="1140675"/>
            <a:ext cx="4281305" cy="3416400"/>
          </a:xfrm>
          <a:prstGeom prst="rect">
            <a:avLst/>
          </a:prstGeom>
          <a:noFill/>
          <a:ln>
            <a:noFill/>
          </a:ln>
        </p:spPr>
      </p:pic>
      <p:grpSp>
        <p:nvGrpSpPr>
          <p:cNvPr id="1847" name="Google Shape;1847;g35bf837f295_0_146"/>
          <p:cNvGrpSpPr/>
          <p:nvPr/>
        </p:nvGrpSpPr>
        <p:grpSpPr>
          <a:xfrm>
            <a:off x="167238" y="3153582"/>
            <a:ext cx="1191687" cy="1939056"/>
            <a:chOff x="5708988" y="2432357"/>
            <a:chExt cx="1191687" cy="1939056"/>
          </a:xfrm>
        </p:grpSpPr>
        <p:sp>
          <p:nvSpPr>
            <p:cNvPr id="1848" name="Google Shape;1848;g35bf837f295_0_146"/>
            <p:cNvSpPr/>
            <p:nvPr/>
          </p:nvSpPr>
          <p:spPr>
            <a:xfrm>
              <a:off x="6562724" y="3191359"/>
              <a:ext cx="337951" cy="184249"/>
            </a:xfrm>
            <a:custGeom>
              <a:rect b="b" l="l" r="r" t="t"/>
              <a:pathLst>
                <a:path extrusionOk="0" h="5543" w="10167">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g35bf837f295_0_146"/>
            <p:cNvSpPr/>
            <p:nvPr/>
          </p:nvSpPr>
          <p:spPr>
            <a:xfrm>
              <a:off x="6344802" y="3191359"/>
              <a:ext cx="427433" cy="781107"/>
            </a:xfrm>
            <a:custGeom>
              <a:rect b="b" l="l" r="r" t="t"/>
              <a:pathLst>
                <a:path extrusionOk="0" h="23499" w="12859">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g35bf837f295_0_146"/>
            <p:cNvSpPr/>
            <p:nvPr/>
          </p:nvSpPr>
          <p:spPr>
            <a:xfrm>
              <a:off x="6364813" y="3375575"/>
              <a:ext cx="283205" cy="22138"/>
            </a:xfrm>
            <a:custGeom>
              <a:rect b="b" l="l" r="r" t="t"/>
              <a:pathLst>
                <a:path extrusionOk="0" h="666" w="852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g35bf837f295_0_146"/>
            <p:cNvSpPr/>
            <p:nvPr/>
          </p:nvSpPr>
          <p:spPr>
            <a:xfrm>
              <a:off x="6364813" y="3412405"/>
              <a:ext cx="283205" cy="22138"/>
            </a:xfrm>
            <a:custGeom>
              <a:rect b="b" l="l" r="r" t="t"/>
              <a:pathLst>
                <a:path extrusionOk="0" h="666" w="852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35bf837f295_0_146"/>
            <p:cNvSpPr/>
            <p:nvPr/>
          </p:nvSpPr>
          <p:spPr>
            <a:xfrm>
              <a:off x="6364813" y="3450299"/>
              <a:ext cx="283205" cy="21074"/>
            </a:xfrm>
            <a:custGeom>
              <a:rect b="b" l="l" r="r" t="t"/>
              <a:pathLst>
                <a:path extrusionOk="0" h="634" w="852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g35bf837f295_0_146"/>
            <p:cNvSpPr/>
            <p:nvPr/>
          </p:nvSpPr>
          <p:spPr>
            <a:xfrm>
              <a:off x="6364813" y="3487162"/>
              <a:ext cx="283205" cy="21074"/>
            </a:xfrm>
            <a:custGeom>
              <a:rect b="b" l="l" r="r" t="t"/>
              <a:pathLst>
                <a:path extrusionOk="0" h="634" w="852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g35bf837f295_0_146"/>
            <p:cNvSpPr/>
            <p:nvPr/>
          </p:nvSpPr>
          <p:spPr>
            <a:xfrm>
              <a:off x="6364813" y="3340840"/>
              <a:ext cx="86358" cy="21074"/>
            </a:xfrm>
            <a:custGeom>
              <a:rect b="b" l="l" r="r" t="t"/>
              <a:pathLst>
                <a:path extrusionOk="0" h="634" w="2598">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g35bf837f295_0_146"/>
            <p:cNvSpPr/>
            <p:nvPr/>
          </p:nvSpPr>
          <p:spPr>
            <a:xfrm>
              <a:off x="6463768" y="3340840"/>
              <a:ext cx="86358" cy="21074"/>
            </a:xfrm>
            <a:custGeom>
              <a:rect b="b" l="l" r="r" t="t"/>
              <a:pathLst>
                <a:path extrusionOk="0" h="634" w="2598">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g35bf837f295_0_146"/>
            <p:cNvSpPr/>
            <p:nvPr/>
          </p:nvSpPr>
          <p:spPr>
            <a:xfrm>
              <a:off x="6562724" y="3340840"/>
              <a:ext cx="85294" cy="21074"/>
            </a:xfrm>
            <a:custGeom>
              <a:rect b="b" l="l" r="r" t="t"/>
              <a:pathLst>
                <a:path extrusionOk="0" h="634" w="2566">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g35bf837f295_0_146"/>
            <p:cNvSpPr/>
            <p:nvPr/>
          </p:nvSpPr>
          <p:spPr>
            <a:xfrm>
              <a:off x="6364813" y="3523992"/>
              <a:ext cx="41085" cy="21074"/>
            </a:xfrm>
            <a:custGeom>
              <a:rect b="b" l="l" r="r" t="t"/>
              <a:pathLst>
                <a:path extrusionOk="0" h="634" w="1236">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35bf837f295_0_146"/>
            <p:cNvSpPr/>
            <p:nvPr/>
          </p:nvSpPr>
          <p:spPr>
            <a:xfrm>
              <a:off x="6419559" y="3523992"/>
              <a:ext cx="167397" cy="21074"/>
            </a:xfrm>
            <a:custGeom>
              <a:rect b="b" l="l" r="r" t="t"/>
              <a:pathLst>
                <a:path extrusionOk="0" h="634" w="5036">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35bf837f295_0_146"/>
            <p:cNvSpPr/>
            <p:nvPr/>
          </p:nvSpPr>
          <p:spPr>
            <a:xfrm>
              <a:off x="6599554" y="3523992"/>
              <a:ext cx="48464" cy="21074"/>
            </a:xfrm>
            <a:custGeom>
              <a:rect b="b" l="l" r="r" t="t"/>
              <a:pathLst>
                <a:path extrusionOk="0" h="634" w="1458">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g35bf837f295_0_146"/>
            <p:cNvSpPr/>
            <p:nvPr/>
          </p:nvSpPr>
          <p:spPr>
            <a:xfrm>
              <a:off x="6364813" y="3557664"/>
              <a:ext cx="167397" cy="22138"/>
            </a:xfrm>
            <a:custGeom>
              <a:rect b="b" l="l" r="r" t="t"/>
              <a:pathLst>
                <a:path extrusionOk="0" h="666" w="5036">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g35bf837f295_0_146"/>
            <p:cNvSpPr/>
            <p:nvPr/>
          </p:nvSpPr>
          <p:spPr>
            <a:xfrm>
              <a:off x="6545871" y="3557664"/>
              <a:ext cx="41085" cy="22138"/>
            </a:xfrm>
            <a:custGeom>
              <a:rect b="b" l="l" r="r" t="t"/>
              <a:pathLst>
                <a:path extrusionOk="0" h="666" w="1236">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35bf837f295_0_146"/>
            <p:cNvSpPr/>
            <p:nvPr/>
          </p:nvSpPr>
          <p:spPr>
            <a:xfrm>
              <a:off x="6599554" y="3557664"/>
              <a:ext cx="48464" cy="22138"/>
            </a:xfrm>
            <a:custGeom>
              <a:rect b="b" l="l" r="r" t="t"/>
              <a:pathLst>
                <a:path extrusionOk="0" h="666" w="1458">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35bf837f295_0_146"/>
            <p:cNvSpPr/>
            <p:nvPr/>
          </p:nvSpPr>
          <p:spPr>
            <a:xfrm>
              <a:off x="6364813" y="3594527"/>
              <a:ext cx="122157" cy="21074"/>
            </a:xfrm>
            <a:custGeom>
              <a:rect b="b" l="l" r="r" t="t"/>
              <a:pathLst>
                <a:path extrusionOk="0" h="634" w="3675">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35bf837f295_0_146"/>
            <p:cNvSpPr/>
            <p:nvPr/>
          </p:nvSpPr>
          <p:spPr>
            <a:xfrm>
              <a:off x="6500598" y="3594527"/>
              <a:ext cx="41085" cy="21074"/>
            </a:xfrm>
            <a:custGeom>
              <a:rect b="b" l="l" r="r" t="t"/>
              <a:pathLst>
                <a:path extrusionOk="0" h="634" w="1236">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g35bf837f295_0_146"/>
            <p:cNvSpPr/>
            <p:nvPr/>
          </p:nvSpPr>
          <p:spPr>
            <a:xfrm>
              <a:off x="6554281" y="3594527"/>
              <a:ext cx="93737" cy="21074"/>
            </a:xfrm>
            <a:custGeom>
              <a:rect b="b" l="l" r="r" t="t"/>
              <a:pathLst>
                <a:path extrusionOk="0" h="634" w="282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g35bf837f295_0_146"/>
            <p:cNvSpPr/>
            <p:nvPr/>
          </p:nvSpPr>
          <p:spPr>
            <a:xfrm>
              <a:off x="6364813" y="3835584"/>
              <a:ext cx="41085" cy="21074"/>
            </a:xfrm>
            <a:custGeom>
              <a:rect b="b" l="l" r="r" t="t"/>
              <a:pathLst>
                <a:path extrusionOk="0" h="634" w="1236">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35bf837f295_0_146"/>
            <p:cNvSpPr/>
            <p:nvPr/>
          </p:nvSpPr>
          <p:spPr>
            <a:xfrm>
              <a:off x="6419559" y="3835584"/>
              <a:ext cx="167397" cy="21074"/>
            </a:xfrm>
            <a:custGeom>
              <a:rect b="b" l="l" r="r" t="t"/>
              <a:pathLst>
                <a:path extrusionOk="0" h="634" w="5036">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35bf837f295_0_146"/>
            <p:cNvSpPr/>
            <p:nvPr/>
          </p:nvSpPr>
          <p:spPr>
            <a:xfrm>
              <a:off x="6599554" y="3835584"/>
              <a:ext cx="48464" cy="21074"/>
            </a:xfrm>
            <a:custGeom>
              <a:rect b="b" l="l" r="r" t="t"/>
              <a:pathLst>
                <a:path extrusionOk="0" h="634" w="1458">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35bf837f295_0_146"/>
            <p:cNvSpPr/>
            <p:nvPr/>
          </p:nvSpPr>
          <p:spPr>
            <a:xfrm>
              <a:off x="6364813" y="3869256"/>
              <a:ext cx="167397" cy="21107"/>
            </a:xfrm>
            <a:custGeom>
              <a:rect b="b" l="l" r="r" t="t"/>
              <a:pathLst>
                <a:path extrusionOk="0" h="635" w="5036">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35bf837f295_0_146"/>
            <p:cNvSpPr/>
            <p:nvPr/>
          </p:nvSpPr>
          <p:spPr>
            <a:xfrm>
              <a:off x="6545871" y="3869256"/>
              <a:ext cx="41085" cy="21107"/>
            </a:xfrm>
            <a:custGeom>
              <a:rect b="b" l="l" r="r" t="t"/>
              <a:pathLst>
                <a:path extrusionOk="0" h="635" w="1236">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35bf837f295_0_146"/>
            <p:cNvSpPr/>
            <p:nvPr/>
          </p:nvSpPr>
          <p:spPr>
            <a:xfrm>
              <a:off x="6599554" y="3869256"/>
              <a:ext cx="48464" cy="21107"/>
            </a:xfrm>
            <a:custGeom>
              <a:rect b="b" l="l" r="r" t="t"/>
              <a:pathLst>
                <a:path extrusionOk="0" h="635" w="1458">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35bf837f295_0_146"/>
            <p:cNvSpPr/>
            <p:nvPr/>
          </p:nvSpPr>
          <p:spPr>
            <a:xfrm>
              <a:off x="6364813" y="3906119"/>
              <a:ext cx="122157" cy="21074"/>
            </a:xfrm>
            <a:custGeom>
              <a:rect b="b" l="l" r="r" t="t"/>
              <a:pathLst>
                <a:path extrusionOk="0" h="634" w="3675">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35bf837f295_0_146"/>
            <p:cNvSpPr/>
            <p:nvPr/>
          </p:nvSpPr>
          <p:spPr>
            <a:xfrm>
              <a:off x="6500598" y="3906119"/>
              <a:ext cx="41085" cy="21074"/>
            </a:xfrm>
            <a:custGeom>
              <a:rect b="b" l="l" r="r" t="t"/>
              <a:pathLst>
                <a:path extrusionOk="0" h="634" w="1236">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35bf837f295_0_146"/>
            <p:cNvSpPr/>
            <p:nvPr/>
          </p:nvSpPr>
          <p:spPr>
            <a:xfrm>
              <a:off x="6554281" y="3906119"/>
              <a:ext cx="93737" cy="21074"/>
            </a:xfrm>
            <a:custGeom>
              <a:rect b="b" l="l" r="r" t="t"/>
              <a:pathLst>
                <a:path extrusionOk="0" h="634" w="282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35bf837f295_0_146"/>
            <p:cNvSpPr/>
            <p:nvPr/>
          </p:nvSpPr>
          <p:spPr>
            <a:xfrm>
              <a:off x="6364813" y="3805069"/>
              <a:ext cx="283205" cy="8443"/>
            </a:xfrm>
            <a:custGeom>
              <a:rect b="b" l="l" r="r" t="t"/>
              <a:pathLst>
                <a:path extrusionOk="0" h="254" w="8520">
                  <a:moveTo>
                    <a:pt x="1" y="0"/>
                  </a:moveTo>
                  <a:lnTo>
                    <a:pt x="1" y="253"/>
                  </a:lnTo>
                  <a:lnTo>
                    <a:pt x="8519" y="253"/>
                  </a:lnTo>
                  <a:lnTo>
                    <a:pt x="8519" y="0"/>
                  </a:ln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35bf837f295_0_146"/>
            <p:cNvSpPr/>
            <p:nvPr/>
          </p:nvSpPr>
          <p:spPr>
            <a:xfrm>
              <a:off x="5800564" y="4286119"/>
              <a:ext cx="955883" cy="80042"/>
            </a:xfrm>
            <a:custGeom>
              <a:rect b="b" l="l" r="r" t="t"/>
              <a:pathLst>
                <a:path extrusionOk="0" h="2408" w="28757">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35bf837f295_0_146"/>
            <p:cNvSpPr/>
            <p:nvPr/>
          </p:nvSpPr>
          <p:spPr>
            <a:xfrm>
              <a:off x="5825826" y="3747165"/>
              <a:ext cx="903231" cy="579008"/>
            </a:xfrm>
            <a:custGeom>
              <a:rect b="b" l="l" r="r" t="t"/>
              <a:pathLst>
                <a:path extrusionOk="0" h="17419" w="27173">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35bf837f295_0_146"/>
            <p:cNvSpPr/>
            <p:nvPr/>
          </p:nvSpPr>
          <p:spPr>
            <a:xfrm>
              <a:off x="5915308" y="4081892"/>
              <a:ext cx="160051" cy="53749"/>
            </a:xfrm>
            <a:custGeom>
              <a:rect b="b" l="l" r="r" t="t"/>
              <a:pathLst>
                <a:path extrusionOk="0" h="1617" w="4815">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35bf837f295_0_146"/>
            <p:cNvSpPr/>
            <p:nvPr/>
          </p:nvSpPr>
          <p:spPr>
            <a:xfrm>
              <a:off x="6106904" y="4081892"/>
              <a:ext cx="160051" cy="53749"/>
            </a:xfrm>
            <a:custGeom>
              <a:rect b="b" l="l" r="r" t="t"/>
              <a:pathLst>
                <a:path extrusionOk="0" h="1617" w="4815">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35bf837f295_0_146"/>
            <p:cNvSpPr/>
            <p:nvPr/>
          </p:nvSpPr>
          <p:spPr>
            <a:xfrm>
              <a:off x="6293247" y="4081892"/>
              <a:ext cx="160017" cy="53749"/>
            </a:xfrm>
            <a:custGeom>
              <a:rect b="b" l="l" r="r" t="t"/>
              <a:pathLst>
                <a:path extrusionOk="0" h="1617" w="4814">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35bf837f295_0_146"/>
            <p:cNvSpPr/>
            <p:nvPr/>
          </p:nvSpPr>
          <p:spPr>
            <a:xfrm>
              <a:off x="6479557" y="4081892"/>
              <a:ext cx="160051" cy="53749"/>
            </a:xfrm>
            <a:custGeom>
              <a:rect b="b" l="l" r="r" t="t"/>
              <a:pathLst>
                <a:path extrusionOk="0" h="1617" w="4815">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g35bf837f295_0_146"/>
            <p:cNvSpPr/>
            <p:nvPr/>
          </p:nvSpPr>
          <p:spPr>
            <a:xfrm>
              <a:off x="5907962" y="4170344"/>
              <a:ext cx="737961" cy="53716"/>
            </a:xfrm>
            <a:custGeom>
              <a:rect b="b" l="l" r="r" t="t"/>
              <a:pathLst>
                <a:path extrusionOk="0" h="1616" w="22201">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g35bf837f295_0_146"/>
            <p:cNvSpPr/>
            <p:nvPr/>
          </p:nvSpPr>
          <p:spPr>
            <a:xfrm>
              <a:off x="5889016" y="3820858"/>
              <a:ext cx="146356" cy="145292"/>
            </a:xfrm>
            <a:custGeom>
              <a:rect b="b" l="l" r="r" t="t"/>
              <a:pathLst>
                <a:path extrusionOk="0" h="4371" w="4403">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35bf837f295_0_146"/>
            <p:cNvSpPr/>
            <p:nvPr/>
          </p:nvSpPr>
          <p:spPr>
            <a:xfrm>
              <a:off x="5995317" y="3820858"/>
              <a:ext cx="146356" cy="145292"/>
            </a:xfrm>
            <a:custGeom>
              <a:rect b="b" l="l" r="r" t="t"/>
              <a:pathLst>
                <a:path extrusionOk="0" h="4371" w="4403">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35bf837f295_0_146"/>
            <p:cNvSpPr/>
            <p:nvPr/>
          </p:nvSpPr>
          <p:spPr>
            <a:xfrm>
              <a:off x="6449043" y="3826110"/>
              <a:ext cx="196881" cy="142134"/>
            </a:xfrm>
            <a:custGeom>
              <a:rect b="b" l="l" r="r" t="t"/>
              <a:pathLst>
                <a:path extrusionOk="0" h="4276" w="5923">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35bf837f295_0_146"/>
            <p:cNvSpPr/>
            <p:nvPr/>
          </p:nvSpPr>
          <p:spPr>
            <a:xfrm>
              <a:off x="6449043" y="3825047"/>
              <a:ext cx="196881" cy="143198"/>
            </a:xfrm>
            <a:custGeom>
              <a:rect b="b" l="l" r="r" t="t"/>
              <a:pathLst>
                <a:path extrusionOk="0" h="4308" w="5923">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g35bf837f295_0_146"/>
            <p:cNvSpPr/>
            <p:nvPr/>
          </p:nvSpPr>
          <p:spPr>
            <a:xfrm>
              <a:off x="5838457" y="2528155"/>
              <a:ext cx="269543" cy="385318"/>
            </a:xfrm>
            <a:custGeom>
              <a:rect b="b" l="l" r="r" t="t"/>
              <a:pathLst>
                <a:path extrusionOk="0" h="11592" w="8109">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35bf837f295_0_146"/>
            <p:cNvSpPr/>
            <p:nvPr/>
          </p:nvSpPr>
          <p:spPr>
            <a:xfrm>
              <a:off x="5863753" y="2560797"/>
              <a:ext cx="216858" cy="66347"/>
            </a:xfrm>
            <a:custGeom>
              <a:rect b="b" l="l" r="r" t="t"/>
              <a:pathLst>
                <a:path extrusionOk="0" h="1996" w="6524">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35bf837f295_0_146"/>
            <p:cNvSpPr/>
            <p:nvPr/>
          </p:nvSpPr>
          <p:spPr>
            <a:xfrm>
              <a:off x="5863753" y="2679729"/>
              <a:ext cx="58968" cy="59001"/>
            </a:xfrm>
            <a:custGeom>
              <a:rect b="b" l="l" r="r" t="t"/>
              <a:pathLst>
                <a:path extrusionOk="0" h="1775" w="1774">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g35bf837f295_0_146"/>
            <p:cNvSpPr/>
            <p:nvPr/>
          </p:nvSpPr>
          <p:spPr>
            <a:xfrm>
              <a:off x="5942698" y="2679729"/>
              <a:ext cx="58968" cy="59001"/>
            </a:xfrm>
            <a:custGeom>
              <a:rect b="b" l="l" r="r" t="t"/>
              <a:pathLst>
                <a:path extrusionOk="0" h="1775" w="1774">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g35bf837f295_0_146"/>
            <p:cNvSpPr/>
            <p:nvPr/>
          </p:nvSpPr>
          <p:spPr>
            <a:xfrm>
              <a:off x="6021643" y="2679729"/>
              <a:ext cx="57937" cy="59001"/>
            </a:xfrm>
            <a:custGeom>
              <a:rect b="b" l="l" r="r" t="t"/>
              <a:pathLst>
                <a:path extrusionOk="0" h="1775" w="1743">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35bf837f295_0_146"/>
            <p:cNvSpPr/>
            <p:nvPr/>
          </p:nvSpPr>
          <p:spPr>
            <a:xfrm>
              <a:off x="5863753" y="2754486"/>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35bf837f295_0_146"/>
            <p:cNvSpPr/>
            <p:nvPr/>
          </p:nvSpPr>
          <p:spPr>
            <a:xfrm>
              <a:off x="5942698" y="2754486"/>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35bf837f295_0_146"/>
            <p:cNvSpPr/>
            <p:nvPr/>
          </p:nvSpPr>
          <p:spPr>
            <a:xfrm>
              <a:off x="6021643" y="2754486"/>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35bf837f295_0_146"/>
            <p:cNvSpPr/>
            <p:nvPr/>
          </p:nvSpPr>
          <p:spPr>
            <a:xfrm>
              <a:off x="5863753" y="2828179"/>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35bf837f295_0_146"/>
            <p:cNvSpPr/>
            <p:nvPr/>
          </p:nvSpPr>
          <p:spPr>
            <a:xfrm>
              <a:off x="5942698" y="2828179"/>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g35bf837f295_0_146"/>
            <p:cNvSpPr/>
            <p:nvPr/>
          </p:nvSpPr>
          <p:spPr>
            <a:xfrm>
              <a:off x="6021643" y="2828179"/>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35bf837f295_0_146"/>
            <p:cNvSpPr/>
            <p:nvPr/>
          </p:nvSpPr>
          <p:spPr>
            <a:xfrm>
              <a:off x="5863753" y="2647121"/>
              <a:ext cx="145292" cy="11601"/>
            </a:xfrm>
            <a:custGeom>
              <a:rect b="b" l="l" r="r" t="t"/>
              <a:pathLst>
                <a:path extrusionOk="0" h="349" w="4371">
                  <a:moveTo>
                    <a:pt x="0" y="0"/>
                  </a:moveTo>
                  <a:lnTo>
                    <a:pt x="0" y="349"/>
                  </a:lnTo>
                  <a:lnTo>
                    <a:pt x="4370" y="349"/>
                  </a:lnTo>
                  <a:lnTo>
                    <a:pt x="437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35bf837f295_0_146"/>
            <p:cNvSpPr/>
            <p:nvPr/>
          </p:nvSpPr>
          <p:spPr>
            <a:xfrm>
              <a:off x="6022707" y="2639742"/>
              <a:ext cx="23168" cy="23202"/>
            </a:xfrm>
            <a:custGeom>
              <a:rect b="b" l="l" r="r" t="t"/>
              <a:pathLst>
                <a:path extrusionOk="0" h="698" w="697">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35bf837f295_0_146"/>
            <p:cNvSpPr/>
            <p:nvPr/>
          </p:nvSpPr>
          <p:spPr>
            <a:xfrm>
              <a:off x="6057443" y="2639742"/>
              <a:ext cx="23168" cy="23202"/>
            </a:xfrm>
            <a:custGeom>
              <a:rect b="b" l="l" r="r" t="t"/>
              <a:pathLst>
                <a:path extrusionOk="0" h="698" w="697">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g35bf837f295_0_146"/>
            <p:cNvSpPr/>
            <p:nvPr/>
          </p:nvSpPr>
          <p:spPr>
            <a:xfrm>
              <a:off x="5738472" y="3003952"/>
              <a:ext cx="360056" cy="222176"/>
            </a:xfrm>
            <a:custGeom>
              <a:rect b="b" l="l" r="r" t="t"/>
              <a:pathLst>
                <a:path extrusionOk="0" h="6684" w="10832">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g35bf837f295_0_146"/>
            <p:cNvSpPr/>
            <p:nvPr/>
          </p:nvSpPr>
          <p:spPr>
            <a:xfrm>
              <a:off x="6209017" y="2851347"/>
              <a:ext cx="415832" cy="256879"/>
            </a:xfrm>
            <a:custGeom>
              <a:rect b="b" l="l" r="r" t="t"/>
              <a:pathLst>
                <a:path extrusionOk="0" h="7728" w="1251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g35bf837f295_0_146"/>
            <p:cNvSpPr/>
            <p:nvPr/>
          </p:nvSpPr>
          <p:spPr>
            <a:xfrm>
              <a:off x="6197449" y="3555570"/>
              <a:ext cx="49494" cy="64253"/>
            </a:xfrm>
            <a:custGeom>
              <a:rect b="b" l="l" r="r" t="t"/>
              <a:pathLst>
                <a:path extrusionOk="0" h="1933" w="1489">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g35bf837f295_0_146"/>
            <p:cNvSpPr/>
            <p:nvPr/>
          </p:nvSpPr>
          <p:spPr>
            <a:xfrm>
              <a:off x="6237437" y="3439762"/>
              <a:ext cx="22138" cy="63222"/>
            </a:xfrm>
            <a:custGeom>
              <a:rect b="b" l="l" r="r" t="t"/>
              <a:pathLst>
                <a:path extrusionOk="0" h="1902" w="666">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35bf837f295_0_146"/>
            <p:cNvSpPr/>
            <p:nvPr/>
          </p:nvSpPr>
          <p:spPr>
            <a:xfrm>
              <a:off x="6222712" y="3408184"/>
              <a:ext cx="15822" cy="14792"/>
            </a:xfrm>
            <a:custGeom>
              <a:rect b="b" l="l" r="r" t="t"/>
              <a:pathLst>
                <a:path extrusionOk="0" h="445" w="476">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g35bf837f295_0_146"/>
            <p:cNvSpPr/>
            <p:nvPr/>
          </p:nvSpPr>
          <p:spPr>
            <a:xfrm>
              <a:off x="6164808" y="3351343"/>
              <a:ext cx="68441" cy="63189"/>
            </a:xfrm>
            <a:custGeom>
              <a:rect b="b" l="l" r="r" t="t"/>
              <a:pathLst>
                <a:path extrusionOk="0" h="1901" w="2059">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35bf837f295_0_146"/>
            <p:cNvSpPr/>
            <p:nvPr/>
          </p:nvSpPr>
          <p:spPr>
            <a:xfrm>
              <a:off x="5995317" y="3340840"/>
              <a:ext cx="49528" cy="33705"/>
            </a:xfrm>
            <a:custGeom>
              <a:rect b="b" l="l" r="r" t="t"/>
              <a:pathLst>
                <a:path extrusionOk="0" h="1014" w="149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g35bf837f295_0_146"/>
            <p:cNvSpPr/>
            <p:nvPr/>
          </p:nvSpPr>
          <p:spPr>
            <a:xfrm>
              <a:off x="5953202" y="3365038"/>
              <a:ext cx="49528" cy="53716"/>
            </a:xfrm>
            <a:custGeom>
              <a:rect b="b" l="l" r="r" t="t"/>
              <a:pathLst>
                <a:path extrusionOk="0" h="1616" w="149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g35bf837f295_0_146"/>
            <p:cNvSpPr/>
            <p:nvPr/>
          </p:nvSpPr>
          <p:spPr>
            <a:xfrm>
              <a:off x="5947950" y="3412405"/>
              <a:ext cx="14759" cy="12664"/>
            </a:xfrm>
            <a:custGeom>
              <a:rect b="b" l="l" r="r" t="t"/>
              <a:pathLst>
                <a:path extrusionOk="0" h="381" w="444">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g35bf837f295_0_146"/>
            <p:cNvSpPr/>
            <p:nvPr/>
          </p:nvSpPr>
          <p:spPr>
            <a:xfrm>
              <a:off x="5929003" y="3450299"/>
              <a:ext cx="17916" cy="61095"/>
            </a:xfrm>
            <a:custGeom>
              <a:rect b="b" l="l" r="r" t="t"/>
              <a:pathLst>
                <a:path extrusionOk="0" h="1838" w="539">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g35bf837f295_0_146"/>
            <p:cNvSpPr/>
            <p:nvPr/>
          </p:nvSpPr>
          <p:spPr>
            <a:xfrm>
              <a:off x="5933225" y="3532402"/>
              <a:ext cx="34769" cy="60031"/>
            </a:xfrm>
            <a:custGeom>
              <a:rect b="b" l="l" r="r" t="t"/>
              <a:pathLst>
                <a:path extrusionOk="0" h="1806" w="1046">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g35bf837f295_0_146"/>
            <p:cNvSpPr/>
            <p:nvPr/>
          </p:nvSpPr>
          <p:spPr>
            <a:xfrm>
              <a:off x="6154271" y="3397680"/>
              <a:ext cx="60031" cy="170554"/>
            </a:xfrm>
            <a:custGeom>
              <a:rect b="b" l="l" r="r" t="t"/>
              <a:pathLst>
                <a:path extrusionOk="0" h="5131" w="1806">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g35bf837f295_0_146"/>
            <p:cNvSpPr/>
            <p:nvPr/>
          </p:nvSpPr>
          <p:spPr>
            <a:xfrm>
              <a:off x="6070074" y="3377670"/>
              <a:ext cx="91609" cy="30548"/>
            </a:xfrm>
            <a:custGeom>
              <a:rect b="b" l="l" r="r" t="t"/>
              <a:pathLst>
                <a:path extrusionOk="0" h="919" w="2756">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35bf837f295_0_146"/>
            <p:cNvSpPr/>
            <p:nvPr/>
          </p:nvSpPr>
          <p:spPr>
            <a:xfrm>
              <a:off x="6034274" y="3379764"/>
              <a:ext cx="37927" cy="23202"/>
            </a:xfrm>
            <a:custGeom>
              <a:rect b="b" l="l" r="r" t="t"/>
              <a:pathLst>
                <a:path extrusionOk="0" h="698" w="1141">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g35bf837f295_0_146"/>
            <p:cNvSpPr/>
            <p:nvPr/>
          </p:nvSpPr>
          <p:spPr>
            <a:xfrm>
              <a:off x="5973212" y="3416627"/>
              <a:ext cx="40054" cy="128439"/>
            </a:xfrm>
            <a:custGeom>
              <a:rect b="b" l="l" r="r" t="t"/>
              <a:pathLst>
                <a:path extrusionOk="0" h="3864" w="1205">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g35bf837f295_0_146"/>
            <p:cNvSpPr/>
            <p:nvPr/>
          </p:nvSpPr>
          <p:spPr>
            <a:xfrm>
              <a:off x="6138482" y="3446077"/>
              <a:ext cx="29517" cy="51622"/>
            </a:xfrm>
            <a:custGeom>
              <a:rect b="b" l="l" r="r" t="t"/>
              <a:pathLst>
                <a:path extrusionOk="0" h="1553" w="888">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g35bf837f295_0_146"/>
            <p:cNvSpPr/>
            <p:nvPr/>
          </p:nvSpPr>
          <p:spPr>
            <a:xfrm>
              <a:off x="6020579" y="3423973"/>
              <a:ext cx="69505" cy="107432"/>
            </a:xfrm>
            <a:custGeom>
              <a:rect b="b" l="l" r="r" t="t"/>
              <a:pathLst>
                <a:path extrusionOk="0" h="3232" w="2091">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g35bf837f295_0_146"/>
            <p:cNvSpPr/>
            <p:nvPr/>
          </p:nvSpPr>
          <p:spPr>
            <a:xfrm>
              <a:off x="6060600" y="3591369"/>
              <a:ext cx="48431" cy="64253"/>
            </a:xfrm>
            <a:custGeom>
              <a:rect b="b" l="l" r="r" t="t"/>
              <a:pathLst>
                <a:path extrusionOk="0" h="1933" w="1457">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g35bf837f295_0_146"/>
            <p:cNvSpPr/>
            <p:nvPr/>
          </p:nvSpPr>
          <p:spPr>
            <a:xfrm>
              <a:off x="5979528" y="3461866"/>
              <a:ext cx="151608" cy="163208"/>
            </a:xfrm>
            <a:custGeom>
              <a:rect b="b" l="l" r="r" t="t"/>
              <a:pathLst>
                <a:path extrusionOk="0" h="4910" w="4561">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g35bf837f295_0_146"/>
            <p:cNvSpPr/>
            <p:nvPr/>
          </p:nvSpPr>
          <p:spPr>
            <a:xfrm>
              <a:off x="6108998" y="3589242"/>
              <a:ext cx="62159" cy="59001"/>
            </a:xfrm>
            <a:custGeom>
              <a:rect b="b" l="l" r="r" t="t"/>
              <a:pathLst>
                <a:path extrusionOk="0" h="1775" w="187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g35bf837f295_0_146"/>
            <p:cNvSpPr/>
            <p:nvPr/>
          </p:nvSpPr>
          <p:spPr>
            <a:xfrm>
              <a:off x="6157429" y="3623978"/>
              <a:ext cx="26359" cy="20044"/>
            </a:xfrm>
            <a:custGeom>
              <a:rect b="b" l="l" r="r" t="t"/>
              <a:pathLst>
                <a:path extrusionOk="0" h="603" w="793">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g35bf837f295_0_146"/>
            <p:cNvSpPr/>
            <p:nvPr/>
          </p:nvSpPr>
          <p:spPr>
            <a:xfrm>
              <a:off x="5990065" y="3561886"/>
              <a:ext cx="18980" cy="21074"/>
            </a:xfrm>
            <a:custGeom>
              <a:rect b="b" l="l" r="r" t="t"/>
              <a:pathLst>
                <a:path extrusionOk="0" h="634" w="571">
                  <a:moveTo>
                    <a:pt x="317" y="1"/>
                  </a:moveTo>
                  <a:lnTo>
                    <a:pt x="0" y="159"/>
                  </a:lnTo>
                  <a:lnTo>
                    <a:pt x="254" y="634"/>
                  </a:lnTo>
                  <a:lnTo>
                    <a:pt x="570" y="476"/>
                  </a:lnTo>
                  <a:lnTo>
                    <a:pt x="31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g35bf837f295_0_146"/>
            <p:cNvSpPr/>
            <p:nvPr/>
          </p:nvSpPr>
          <p:spPr>
            <a:xfrm>
              <a:off x="6071104" y="3332264"/>
              <a:ext cx="71632" cy="21240"/>
            </a:xfrm>
            <a:custGeom>
              <a:rect b="b" l="l" r="r" t="t"/>
              <a:pathLst>
                <a:path extrusionOk="0" h="639" w="2155">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g35bf837f295_0_146"/>
            <p:cNvSpPr/>
            <p:nvPr/>
          </p:nvSpPr>
          <p:spPr>
            <a:xfrm>
              <a:off x="6054285" y="3538717"/>
              <a:ext cx="41085" cy="65317"/>
            </a:xfrm>
            <a:custGeom>
              <a:rect b="b" l="l" r="r" t="t"/>
              <a:pathLst>
                <a:path extrusionOk="0" h="1965" w="1236">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g35bf837f295_0_146"/>
            <p:cNvSpPr/>
            <p:nvPr/>
          </p:nvSpPr>
          <p:spPr>
            <a:xfrm>
              <a:off x="6011106" y="3613474"/>
              <a:ext cx="32675" cy="28453"/>
            </a:xfrm>
            <a:custGeom>
              <a:rect b="b" l="l" r="r" t="t"/>
              <a:pathLst>
                <a:path extrusionOk="0" h="856" w="983">
                  <a:moveTo>
                    <a:pt x="761" y="0"/>
                  </a:moveTo>
                  <a:lnTo>
                    <a:pt x="1" y="570"/>
                  </a:lnTo>
                  <a:lnTo>
                    <a:pt x="222" y="855"/>
                  </a:lnTo>
                  <a:lnTo>
                    <a:pt x="982" y="285"/>
                  </a:lnTo>
                  <a:lnTo>
                    <a:pt x="76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g35bf837f295_0_146"/>
            <p:cNvSpPr/>
            <p:nvPr/>
          </p:nvSpPr>
          <p:spPr>
            <a:xfrm>
              <a:off x="6131102" y="3525056"/>
              <a:ext cx="34802" cy="57904"/>
            </a:xfrm>
            <a:custGeom>
              <a:rect b="b" l="l" r="r" t="t"/>
              <a:pathLst>
                <a:path extrusionOk="0" h="1742" w="1047">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g35bf837f295_0_146"/>
            <p:cNvSpPr/>
            <p:nvPr/>
          </p:nvSpPr>
          <p:spPr>
            <a:xfrm>
              <a:off x="6786928" y="3400838"/>
              <a:ext cx="22138" cy="175806"/>
            </a:xfrm>
            <a:custGeom>
              <a:rect b="b" l="l" r="r" t="t"/>
              <a:pathLst>
                <a:path extrusionOk="0" h="5289" w="666">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35bf837f295_0_146"/>
            <p:cNvSpPr/>
            <p:nvPr/>
          </p:nvSpPr>
          <p:spPr>
            <a:xfrm>
              <a:off x="6729057" y="3608189"/>
              <a:ext cx="140007" cy="105304"/>
            </a:xfrm>
            <a:custGeom>
              <a:rect b="b" l="l" r="r" t="t"/>
              <a:pathLst>
                <a:path extrusionOk="0" h="3168" w="4212">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g35bf837f295_0_146"/>
            <p:cNvSpPr/>
            <p:nvPr/>
          </p:nvSpPr>
          <p:spPr>
            <a:xfrm>
              <a:off x="6285868" y="2569206"/>
              <a:ext cx="21074" cy="176903"/>
            </a:xfrm>
            <a:custGeom>
              <a:rect b="b" l="l" r="r" t="t"/>
              <a:pathLst>
                <a:path extrusionOk="0" h="5322" w="634">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g35bf837f295_0_146"/>
            <p:cNvSpPr/>
            <p:nvPr/>
          </p:nvSpPr>
          <p:spPr>
            <a:xfrm>
              <a:off x="6224806" y="2432357"/>
              <a:ext cx="140040" cy="105304"/>
            </a:xfrm>
            <a:custGeom>
              <a:rect b="b" l="l" r="r" t="t"/>
              <a:pathLst>
                <a:path extrusionOk="0" h="3168" w="4213">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35bf837f295_0_146"/>
            <p:cNvSpPr/>
            <p:nvPr/>
          </p:nvSpPr>
          <p:spPr>
            <a:xfrm>
              <a:off x="6758507" y="2593438"/>
              <a:ext cx="7413" cy="276889"/>
            </a:xfrm>
            <a:custGeom>
              <a:rect b="b" l="l" r="r" t="t"/>
              <a:pathLst>
                <a:path extrusionOk="0" h="8330" w="223">
                  <a:moveTo>
                    <a:pt x="1" y="0"/>
                  </a:moveTo>
                  <a:lnTo>
                    <a:pt x="1" y="8329"/>
                  </a:lnTo>
                  <a:lnTo>
                    <a:pt x="222" y="8329"/>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35bf837f295_0_146"/>
            <p:cNvSpPr/>
            <p:nvPr/>
          </p:nvSpPr>
          <p:spPr>
            <a:xfrm>
              <a:off x="5726904" y="3358723"/>
              <a:ext cx="7379" cy="480052"/>
            </a:xfrm>
            <a:custGeom>
              <a:rect b="b" l="l" r="r" t="t"/>
              <a:pathLst>
                <a:path extrusionOk="0" h="14442" w="222">
                  <a:moveTo>
                    <a:pt x="0" y="0"/>
                  </a:moveTo>
                  <a:lnTo>
                    <a:pt x="0" y="14441"/>
                  </a:lnTo>
                  <a:lnTo>
                    <a:pt x="222" y="14441"/>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35bf837f295_0_146"/>
            <p:cNvSpPr/>
            <p:nvPr/>
          </p:nvSpPr>
          <p:spPr>
            <a:xfrm>
              <a:off x="6731151" y="2489198"/>
              <a:ext cx="63189" cy="64253"/>
            </a:xfrm>
            <a:custGeom>
              <a:rect b="b" l="l" r="r" t="t"/>
              <a:pathLst>
                <a:path extrusionOk="0" h="1933" w="1901">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g35bf837f295_0_146"/>
            <p:cNvSpPr/>
            <p:nvPr/>
          </p:nvSpPr>
          <p:spPr>
            <a:xfrm>
              <a:off x="6222712" y="3218716"/>
              <a:ext cx="64220" cy="64253"/>
            </a:xfrm>
            <a:custGeom>
              <a:rect b="b" l="l" r="r" t="t"/>
              <a:pathLst>
                <a:path extrusionOk="0" h="1933" w="1932">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35bf837f295_0_146"/>
            <p:cNvSpPr/>
            <p:nvPr/>
          </p:nvSpPr>
          <p:spPr>
            <a:xfrm>
              <a:off x="5708988" y="3932412"/>
              <a:ext cx="63189" cy="64253"/>
            </a:xfrm>
            <a:custGeom>
              <a:rect b="b" l="l" r="r" t="t"/>
              <a:pathLst>
                <a:path extrusionOk="0" h="1933" w="1901">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g35bf837f295_0_146"/>
            <p:cNvSpPr/>
            <p:nvPr/>
          </p:nvSpPr>
          <p:spPr>
            <a:xfrm>
              <a:off x="6846926" y="4095587"/>
              <a:ext cx="8476" cy="275826"/>
            </a:xfrm>
            <a:custGeom>
              <a:rect b="b" l="l" r="r" t="t"/>
              <a:pathLst>
                <a:path extrusionOk="0" h="8298" w="255">
                  <a:moveTo>
                    <a:pt x="1" y="1"/>
                  </a:moveTo>
                  <a:lnTo>
                    <a:pt x="1" y="8298"/>
                  </a:lnTo>
                  <a:lnTo>
                    <a:pt x="254" y="8298"/>
                  </a:lnTo>
                  <a:lnTo>
                    <a:pt x="254"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g35bf837f295_0_441"/>
          <p:cNvSpPr txBox="1"/>
          <p:nvPr>
            <p:ph type="title"/>
          </p:nvPr>
        </p:nvSpPr>
        <p:spPr>
          <a:xfrm>
            <a:off x="311700" y="445025"/>
            <a:ext cx="8520600" cy="572700"/>
          </a:xfrm>
          <a:prstGeom prst="rect">
            <a:avLst/>
          </a:prstGeom>
          <a:solidFill>
            <a:srgbClr val="D9D9D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8505B"/>
                </a:solidFill>
                <a:latin typeface="Fira Sans"/>
                <a:ea typeface="Fira Sans"/>
                <a:cs typeface="Fira Sans"/>
                <a:sym typeface="Fira Sans"/>
              </a:rPr>
              <a:t>Tending </a:t>
            </a:r>
            <a:r>
              <a:rPr lang="en">
                <a:latin typeface="Fira Sans"/>
                <a:ea typeface="Fira Sans"/>
                <a:cs typeface="Fira Sans"/>
                <a:sym typeface="Fira Sans"/>
              </a:rPr>
              <a:t>Behavior Customer</a:t>
            </a:r>
            <a:endParaRPr>
              <a:latin typeface="Fira Sans"/>
              <a:ea typeface="Fira Sans"/>
              <a:cs typeface="Fira Sans"/>
              <a:sym typeface="Fira Sans"/>
            </a:endParaRPr>
          </a:p>
        </p:txBody>
      </p:sp>
      <p:sp>
        <p:nvSpPr>
          <p:cNvPr id="1942" name="Google Shape;1942;g35bf837f295_0_441"/>
          <p:cNvSpPr txBox="1"/>
          <p:nvPr>
            <p:ph idx="1" type="body"/>
          </p:nvPr>
        </p:nvSpPr>
        <p:spPr>
          <a:xfrm>
            <a:off x="311700" y="1220200"/>
            <a:ext cx="8520600" cy="13635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Customers who churn tend to have higher monthly charges but lower tenure (shorter time with the company). This suggests that newer customers paying higher prices may be at risk.</a:t>
            </a:r>
            <a:endParaRPr sz="14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grpSp>
        <p:nvGrpSpPr>
          <p:cNvPr id="1943" name="Google Shape;1943;g35bf837f295_0_441"/>
          <p:cNvGrpSpPr/>
          <p:nvPr/>
        </p:nvGrpSpPr>
        <p:grpSpPr>
          <a:xfrm>
            <a:off x="167238" y="3153582"/>
            <a:ext cx="1191687" cy="1939056"/>
            <a:chOff x="5708988" y="2432357"/>
            <a:chExt cx="1191687" cy="1939056"/>
          </a:xfrm>
        </p:grpSpPr>
        <p:sp>
          <p:nvSpPr>
            <p:cNvPr id="1944" name="Google Shape;1944;g35bf837f295_0_441"/>
            <p:cNvSpPr/>
            <p:nvPr/>
          </p:nvSpPr>
          <p:spPr>
            <a:xfrm>
              <a:off x="6562724" y="3191359"/>
              <a:ext cx="337951" cy="184249"/>
            </a:xfrm>
            <a:custGeom>
              <a:rect b="b" l="l" r="r" t="t"/>
              <a:pathLst>
                <a:path extrusionOk="0" h="5543" w="10167">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g35bf837f295_0_441"/>
            <p:cNvSpPr/>
            <p:nvPr/>
          </p:nvSpPr>
          <p:spPr>
            <a:xfrm>
              <a:off x="6344802" y="3191359"/>
              <a:ext cx="427433" cy="781107"/>
            </a:xfrm>
            <a:custGeom>
              <a:rect b="b" l="l" r="r" t="t"/>
              <a:pathLst>
                <a:path extrusionOk="0" h="23499" w="12859">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35bf837f295_0_441"/>
            <p:cNvSpPr/>
            <p:nvPr/>
          </p:nvSpPr>
          <p:spPr>
            <a:xfrm>
              <a:off x="6364813" y="3375575"/>
              <a:ext cx="283205" cy="22138"/>
            </a:xfrm>
            <a:custGeom>
              <a:rect b="b" l="l" r="r" t="t"/>
              <a:pathLst>
                <a:path extrusionOk="0" h="666" w="852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35bf837f295_0_441"/>
            <p:cNvSpPr/>
            <p:nvPr/>
          </p:nvSpPr>
          <p:spPr>
            <a:xfrm>
              <a:off x="6364813" y="3412405"/>
              <a:ext cx="283205" cy="22138"/>
            </a:xfrm>
            <a:custGeom>
              <a:rect b="b" l="l" r="r" t="t"/>
              <a:pathLst>
                <a:path extrusionOk="0" h="666" w="852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g35bf837f295_0_441"/>
            <p:cNvSpPr/>
            <p:nvPr/>
          </p:nvSpPr>
          <p:spPr>
            <a:xfrm>
              <a:off x="6364813" y="3450299"/>
              <a:ext cx="283205" cy="21074"/>
            </a:xfrm>
            <a:custGeom>
              <a:rect b="b" l="l" r="r" t="t"/>
              <a:pathLst>
                <a:path extrusionOk="0" h="634" w="852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35bf837f295_0_441"/>
            <p:cNvSpPr/>
            <p:nvPr/>
          </p:nvSpPr>
          <p:spPr>
            <a:xfrm>
              <a:off x="6364813" y="3487162"/>
              <a:ext cx="283205" cy="21074"/>
            </a:xfrm>
            <a:custGeom>
              <a:rect b="b" l="l" r="r" t="t"/>
              <a:pathLst>
                <a:path extrusionOk="0" h="634" w="852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35bf837f295_0_441"/>
            <p:cNvSpPr/>
            <p:nvPr/>
          </p:nvSpPr>
          <p:spPr>
            <a:xfrm>
              <a:off x="6364813" y="3340840"/>
              <a:ext cx="86358" cy="21074"/>
            </a:xfrm>
            <a:custGeom>
              <a:rect b="b" l="l" r="r" t="t"/>
              <a:pathLst>
                <a:path extrusionOk="0" h="634" w="2598">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g35bf837f295_0_441"/>
            <p:cNvSpPr/>
            <p:nvPr/>
          </p:nvSpPr>
          <p:spPr>
            <a:xfrm>
              <a:off x="6463768" y="3340840"/>
              <a:ext cx="86358" cy="21074"/>
            </a:xfrm>
            <a:custGeom>
              <a:rect b="b" l="l" r="r" t="t"/>
              <a:pathLst>
                <a:path extrusionOk="0" h="634" w="2598">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g35bf837f295_0_441"/>
            <p:cNvSpPr/>
            <p:nvPr/>
          </p:nvSpPr>
          <p:spPr>
            <a:xfrm>
              <a:off x="6562724" y="3340840"/>
              <a:ext cx="85294" cy="21074"/>
            </a:xfrm>
            <a:custGeom>
              <a:rect b="b" l="l" r="r" t="t"/>
              <a:pathLst>
                <a:path extrusionOk="0" h="634" w="2566">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g35bf837f295_0_441"/>
            <p:cNvSpPr/>
            <p:nvPr/>
          </p:nvSpPr>
          <p:spPr>
            <a:xfrm>
              <a:off x="6364813" y="3523992"/>
              <a:ext cx="41085" cy="21074"/>
            </a:xfrm>
            <a:custGeom>
              <a:rect b="b" l="l" r="r" t="t"/>
              <a:pathLst>
                <a:path extrusionOk="0" h="634" w="1236">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g35bf837f295_0_441"/>
            <p:cNvSpPr/>
            <p:nvPr/>
          </p:nvSpPr>
          <p:spPr>
            <a:xfrm>
              <a:off x="6419559" y="3523992"/>
              <a:ext cx="167397" cy="21074"/>
            </a:xfrm>
            <a:custGeom>
              <a:rect b="b" l="l" r="r" t="t"/>
              <a:pathLst>
                <a:path extrusionOk="0" h="634" w="5036">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g35bf837f295_0_441"/>
            <p:cNvSpPr/>
            <p:nvPr/>
          </p:nvSpPr>
          <p:spPr>
            <a:xfrm>
              <a:off x="6599554" y="3523992"/>
              <a:ext cx="48464" cy="21074"/>
            </a:xfrm>
            <a:custGeom>
              <a:rect b="b" l="l" r="r" t="t"/>
              <a:pathLst>
                <a:path extrusionOk="0" h="634" w="1458">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g35bf837f295_0_441"/>
            <p:cNvSpPr/>
            <p:nvPr/>
          </p:nvSpPr>
          <p:spPr>
            <a:xfrm>
              <a:off x="6364813" y="3557664"/>
              <a:ext cx="167397" cy="22138"/>
            </a:xfrm>
            <a:custGeom>
              <a:rect b="b" l="l" r="r" t="t"/>
              <a:pathLst>
                <a:path extrusionOk="0" h="666" w="5036">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35bf837f295_0_441"/>
            <p:cNvSpPr/>
            <p:nvPr/>
          </p:nvSpPr>
          <p:spPr>
            <a:xfrm>
              <a:off x="6545871" y="3557664"/>
              <a:ext cx="41085" cy="22138"/>
            </a:xfrm>
            <a:custGeom>
              <a:rect b="b" l="l" r="r" t="t"/>
              <a:pathLst>
                <a:path extrusionOk="0" h="666" w="1236">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35bf837f295_0_441"/>
            <p:cNvSpPr/>
            <p:nvPr/>
          </p:nvSpPr>
          <p:spPr>
            <a:xfrm>
              <a:off x="6599554" y="3557664"/>
              <a:ext cx="48464" cy="22138"/>
            </a:xfrm>
            <a:custGeom>
              <a:rect b="b" l="l" r="r" t="t"/>
              <a:pathLst>
                <a:path extrusionOk="0" h="666" w="1458">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35bf837f295_0_441"/>
            <p:cNvSpPr/>
            <p:nvPr/>
          </p:nvSpPr>
          <p:spPr>
            <a:xfrm>
              <a:off x="6364813" y="3594527"/>
              <a:ext cx="122157" cy="21074"/>
            </a:xfrm>
            <a:custGeom>
              <a:rect b="b" l="l" r="r" t="t"/>
              <a:pathLst>
                <a:path extrusionOk="0" h="634" w="3675">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35bf837f295_0_441"/>
            <p:cNvSpPr/>
            <p:nvPr/>
          </p:nvSpPr>
          <p:spPr>
            <a:xfrm>
              <a:off x="6500598" y="3594527"/>
              <a:ext cx="41085" cy="21074"/>
            </a:xfrm>
            <a:custGeom>
              <a:rect b="b" l="l" r="r" t="t"/>
              <a:pathLst>
                <a:path extrusionOk="0" h="634" w="1236">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35bf837f295_0_441"/>
            <p:cNvSpPr/>
            <p:nvPr/>
          </p:nvSpPr>
          <p:spPr>
            <a:xfrm>
              <a:off x="6554281" y="3594527"/>
              <a:ext cx="93737" cy="21074"/>
            </a:xfrm>
            <a:custGeom>
              <a:rect b="b" l="l" r="r" t="t"/>
              <a:pathLst>
                <a:path extrusionOk="0" h="634" w="282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g35bf837f295_0_441"/>
            <p:cNvSpPr/>
            <p:nvPr/>
          </p:nvSpPr>
          <p:spPr>
            <a:xfrm>
              <a:off x="6364813" y="3835584"/>
              <a:ext cx="41085" cy="21074"/>
            </a:xfrm>
            <a:custGeom>
              <a:rect b="b" l="l" r="r" t="t"/>
              <a:pathLst>
                <a:path extrusionOk="0" h="634" w="1236">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g35bf837f295_0_441"/>
            <p:cNvSpPr/>
            <p:nvPr/>
          </p:nvSpPr>
          <p:spPr>
            <a:xfrm>
              <a:off x="6419559" y="3835584"/>
              <a:ext cx="167397" cy="21074"/>
            </a:xfrm>
            <a:custGeom>
              <a:rect b="b" l="l" r="r" t="t"/>
              <a:pathLst>
                <a:path extrusionOk="0" h="634" w="5036">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35bf837f295_0_441"/>
            <p:cNvSpPr/>
            <p:nvPr/>
          </p:nvSpPr>
          <p:spPr>
            <a:xfrm>
              <a:off x="6599554" y="3835584"/>
              <a:ext cx="48464" cy="21074"/>
            </a:xfrm>
            <a:custGeom>
              <a:rect b="b" l="l" r="r" t="t"/>
              <a:pathLst>
                <a:path extrusionOk="0" h="634" w="1458">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35bf837f295_0_441"/>
            <p:cNvSpPr/>
            <p:nvPr/>
          </p:nvSpPr>
          <p:spPr>
            <a:xfrm>
              <a:off x="6364813" y="3869256"/>
              <a:ext cx="167397" cy="21107"/>
            </a:xfrm>
            <a:custGeom>
              <a:rect b="b" l="l" r="r" t="t"/>
              <a:pathLst>
                <a:path extrusionOk="0" h="635" w="5036">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g35bf837f295_0_441"/>
            <p:cNvSpPr/>
            <p:nvPr/>
          </p:nvSpPr>
          <p:spPr>
            <a:xfrm>
              <a:off x="6545871" y="3869256"/>
              <a:ext cx="41085" cy="21107"/>
            </a:xfrm>
            <a:custGeom>
              <a:rect b="b" l="l" r="r" t="t"/>
              <a:pathLst>
                <a:path extrusionOk="0" h="635" w="1236">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g35bf837f295_0_441"/>
            <p:cNvSpPr/>
            <p:nvPr/>
          </p:nvSpPr>
          <p:spPr>
            <a:xfrm>
              <a:off x="6599554" y="3869256"/>
              <a:ext cx="48464" cy="21107"/>
            </a:xfrm>
            <a:custGeom>
              <a:rect b="b" l="l" r="r" t="t"/>
              <a:pathLst>
                <a:path extrusionOk="0" h="635" w="1458">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g35bf837f295_0_441"/>
            <p:cNvSpPr/>
            <p:nvPr/>
          </p:nvSpPr>
          <p:spPr>
            <a:xfrm>
              <a:off x="6364813" y="3906119"/>
              <a:ext cx="122157" cy="21074"/>
            </a:xfrm>
            <a:custGeom>
              <a:rect b="b" l="l" r="r" t="t"/>
              <a:pathLst>
                <a:path extrusionOk="0" h="634" w="3675">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g35bf837f295_0_441"/>
            <p:cNvSpPr/>
            <p:nvPr/>
          </p:nvSpPr>
          <p:spPr>
            <a:xfrm>
              <a:off x="6500598" y="3906119"/>
              <a:ext cx="41085" cy="21074"/>
            </a:xfrm>
            <a:custGeom>
              <a:rect b="b" l="l" r="r" t="t"/>
              <a:pathLst>
                <a:path extrusionOk="0" h="634" w="1236">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35bf837f295_0_441"/>
            <p:cNvSpPr/>
            <p:nvPr/>
          </p:nvSpPr>
          <p:spPr>
            <a:xfrm>
              <a:off x="6554281" y="3906119"/>
              <a:ext cx="93737" cy="21074"/>
            </a:xfrm>
            <a:custGeom>
              <a:rect b="b" l="l" r="r" t="t"/>
              <a:pathLst>
                <a:path extrusionOk="0" h="634" w="282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g35bf837f295_0_441"/>
            <p:cNvSpPr/>
            <p:nvPr/>
          </p:nvSpPr>
          <p:spPr>
            <a:xfrm>
              <a:off x="6364813" y="3805069"/>
              <a:ext cx="283205" cy="8443"/>
            </a:xfrm>
            <a:custGeom>
              <a:rect b="b" l="l" r="r" t="t"/>
              <a:pathLst>
                <a:path extrusionOk="0" h="254" w="8520">
                  <a:moveTo>
                    <a:pt x="1" y="0"/>
                  </a:moveTo>
                  <a:lnTo>
                    <a:pt x="1" y="253"/>
                  </a:lnTo>
                  <a:lnTo>
                    <a:pt x="8519" y="253"/>
                  </a:lnTo>
                  <a:lnTo>
                    <a:pt x="8519" y="0"/>
                  </a:ln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g35bf837f295_0_441"/>
            <p:cNvSpPr/>
            <p:nvPr/>
          </p:nvSpPr>
          <p:spPr>
            <a:xfrm>
              <a:off x="5800564" y="4286119"/>
              <a:ext cx="955883" cy="80042"/>
            </a:xfrm>
            <a:custGeom>
              <a:rect b="b" l="l" r="r" t="t"/>
              <a:pathLst>
                <a:path extrusionOk="0" h="2408" w="28757">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35bf837f295_0_441"/>
            <p:cNvSpPr/>
            <p:nvPr/>
          </p:nvSpPr>
          <p:spPr>
            <a:xfrm>
              <a:off x="5825826" y="3747165"/>
              <a:ext cx="903231" cy="579008"/>
            </a:xfrm>
            <a:custGeom>
              <a:rect b="b" l="l" r="r" t="t"/>
              <a:pathLst>
                <a:path extrusionOk="0" h="17419" w="27173">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35bf837f295_0_441"/>
            <p:cNvSpPr/>
            <p:nvPr/>
          </p:nvSpPr>
          <p:spPr>
            <a:xfrm>
              <a:off x="5915308" y="4081892"/>
              <a:ext cx="160051" cy="53749"/>
            </a:xfrm>
            <a:custGeom>
              <a:rect b="b" l="l" r="r" t="t"/>
              <a:pathLst>
                <a:path extrusionOk="0" h="1617" w="4815">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35bf837f295_0_441"/>
            <p:cNvSpPr/>
            <p:nvPr/>
          </p:nvSpPr>
          <p:spPr>
            <a:xfrm>
              <a:off x="6106904" y="4081892"/>
              <a:ext cx="160051" cy="53749"/>
            </a:xfrm>
            <a:custGeom>
              <a:rect b="b" l="l" r="r" t="t"/>
              <a:pathLst>
                <a:path extrusionOk="0" h="1617" w="4815">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35bf837f295_0_441"/>
            <p:cNvSpPr/>
            <p:nvPr/>
          </p:nvSpPr>
          <p:spPr>
            <a:xfrm>
              <a:off x="6293247" y="4081892"/>
              <a:ext cx="160017" cy="53749"/>
            </a:xfrm>
            <a:custGeom>
              <a:rect b="b" l="l" r="r" t="t"/>
              <a:pathLst>
                <a:path extrusionOk="0" h="1617" w="4814">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35bf837f295_0_441"/>
            <p:cNvSpPr/>
            <p:nvPr/>
          </p:nvSpPr>
          <p:spPr>
            <a:xfrm>
              <a:off x="6479557" y="4081892"/>
              <a:ext cx="160051" cy="53749"/>
            </a:xfrm>
            <a:custGeom>
              <a:rect b="b" l="l" r="r" t="t"/>
              <a:pathLst>
                <a:path extrusionOk="0" h="1617" w="4815">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35bf837f295_0_441"/>
            <p:cNvSpPr/>
            <p:nvPr/>
          </p:nvSpPr>
          <p:spPr>
            <a:xfrm>
              <a:off x="5907962" y="4170344"/>
              <a:ext cx="737961" cy="53716"/>
            </a:xfrm>
            <a:custGeom>
              <a:rect b="b" l="l" r="r" t="t"/>
              <a:pathLst>
                <a:path extrusionOk="0" h="1616" w="22201">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35bf837f295_0_441"/>
            <p:cNvSpPr/>
            <p:nvPr/>
          </p:nvSpPr>
          <p:spPr>
            <a:xfrm>
              <a:off x="5889016" y="3820858"/>
              <a:ext cx="146356" cy="145292"/>
            </a:xfrm>
            <a:custGeom>
              <a:rect b="b" l="l" r="r" t="t"/>
              <a:pathLst>
                <a:path extrusionOk="0" h="4371" w="4403">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35bf837f295_0_441"/>
            <p:cNvSpPr/>
            <p:nvPr/>
          </p:nvSpPr>
          <p:spPr>
            <a:xfrm>
              <a:off x="5995317" y="3820858"/>
              <a:ext cx="146356" cy="145292"/>
            </a:xfrm>
            <a:custGeom>
              <a:rect b="b" l="l" r="r" t="t"/>
              <a:pathLst>
                <a:path extrusionOk="0" h="4371" w="4403">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35bf837f295_0_441"/>
            <p:cNvSpPr/>
            <p:nvPr/>
          </p:nvSpPr>
          <p:spPr>
            <a:xfrm>
              <a:off x="6449043" y="3826110"/>
              <a:ext cx="196881" cy="142134"/>
            </a:xfrm>
            <a:custGeom>
              <a:rect b="b" l="l" r="r" t="t"/>
              <a:pathLst>
                <a:path extrusionOk="0" h="4276" w="5923">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35bf837f295_0_441"/>
            <p:cNvSpPr/>
            <p:nvPr/>
          </p:nvSpPr>
          <p:spPr>
            <a:xfrm>
              <a:off x="6449043" y="3825047"/>
              <a:ext cx="196881" cy="143198"/>
            </a:xfrm>
            <a:custGeom>
              <a:rect b="b" l="l" r="r" t="t"/>
              <a:pathLst>
                <a:path extrusionOk="0" h="4308" w="5923">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35bf837f295_0_441"/>
            <p:cNvSpPr/>
            <p:nvPr/>
          </p:nvSpPr>
          <p:spPr>
            <a:xfrm>
              <a:off x="5838457" y="2528155"/>
              <a:ext cx="269543" cy="385318"/>
            </a:xfrm>
            <a:custGeom>
              <a:rect b="b" l="l" r="r" t="t"/>
              <a:pathLst>
                <a:path extrusionOk="0" h="11592" w="8109">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35bf837f295_0_441"/>
            <p:cNvSpPr/>
            <p:nvPr/>
          </p:nvSpPr>
          <p:spPr>
            <a:xfrm>
              <a:off x="5863753" y="2560797"/>
              <a:ext cx="216858" cy="66347"/>
            </a:xfrm>
            <a:custGeom>
              <a:rect b="b" l="l" r="r" t="t"/>
              <a:pathLst>
                <a:path extrusionOk="0" h="1996" w="6524">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35bf837f295_0_441"/>
            <p:cNvSpPr/>
            <p:nvPr/>
          </p:nvSpPr>
          <p:spPr>
            <a:xfrm>
              <a:off x="5863753" y="2679729"/>
              <a:ext cx="58968" cy="59001"/>
            </a:xfrm>
            <a:custGeom>
              <a:rect b="b" l="l" r="r" t="t"/>
              <a:pathLst>
                <a:path extrusionOk="0" h="1775" w="1774">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35bf837f295_0_441"/>
            <p:cNvSpPr/>
            <p:nvPr/>
          </p:nvSpPr>
          <p:spPr>
            <a:xfrm>
              <a:off x="5942698" y="2679729"/>
              <a:ext cx="58968" cy="59001"/>
            </a:xfrm>
            <a:custGeom>
              <a:rect b="b" l="l" r="r" t="t"/>
              <a:pathLst>
                <a:path extrusionOk="0" h="1775" w="1774">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35bf837f295_0_441"/>
            <p:cNvSpPr/>
            <p:nvPr/>
          </p:nvSpPr>
          <p:spPr>
            <a:xfrm>
              <a:off x="6021643" y="2679729"/>
              <a:ext cx="57937" cy="59001"/>
            </a:xfrm>
            <a:custGeom>
              <a:rect b="b" l="l" r="r" t="t"/>
              <a:pathLst>
                <a:path extrusionOk="0" h="1775" w="1743">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35bf837f295_0_441"/>
            <p:cNvSpPr/>
            <p:nvPr/>
          </p:nvSpPr>
          <p:spPr>
            <a:xfrm>
              <a:off x="5863753" y="2754486"/>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35bf837f295_0_441"/>
            <p:cNvSpPr/>
            <p:nvPr/>
          </p:nvSpPr>
          <p:spPr>
            <a:xfrm>
              <a:off x="5942698" y="2754486"/>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35bf837f295_0_441"/>
            <p:cNvSpPr/>
            <p:nvPr/>
          </p:nvSpPr>
          <p:spPr>
            <a:xfrm>
              <a:off x="6021643" y="2754486"/>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35bf837f295_0_441"/>
            <p:cNvSpPr/>
            <p:nvPr/>
          </p:nvSpPr>
          <p:spPr>
            <a:xfrm>
              <a:off x="5863753" y="2828179"/>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g35bf837f295_0_441"/>
            <p:cNvSpPr/>
            <p:nvPr/>
          </p:nvSpPr>
          <p:spPr>
            <a:xfrm>
              <a:off x="5942698" y="2828179"/>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g35bf837f295_0_441"/>
            <p:cNvSpPr/>
            <p:nvPr/>
          </p:nvSpPr>
          <p:spPr>
            <a:xfrm>
              <a:off x="6021643" y="2828179"/>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35bf837f295_0_441"/>
            <p:cNvSpPr/>
            <p:nvPr/>
          </p:nvSpPr>
          <p:spPr>
            <a:xfrm>
              <a:off x="5863753" y="2647121"/>
              <a:ext cx="145292" cy="11601"/>
            </a:xfrm>
            <a:custGeom>
              <a:rect b="b" l="l" r="r" t="t"/>
              <a:pathLst>
                <a:path extrusionOk="0" h="349" w="4371">
                  <a:moveTo>
                    <a:pt x="0" y="0"/>
                  </a:moveTo>
                  <a:lnTo>
                    <a:pt x="0" y="349"/>
                  </a:lnTo>
                  <a:lnTo>
                    <a:pt x="4370" y="349"/>
                  </a:lnTo>
                  <a:lnTo>
                    <a:pt x="437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35bf837f295_0_441"/>
            <p:cNvSpPr/>
            <p:nvPr/>
          </p:nvSpPr>
          <p:spPr>
            <a:xfrm>
              <a:off x="6022707" y="2639742"/>
              <a:ext cx="23168" cy="23202"/>
            </a:xfrm>
            <a:custGeom>
              <a:rect b="b" l="l" r="r" t="t"/>
              <a:pathLst>
                <a:path extrusionOk="0" h="698" w="697">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35bf837f295_0_441"/>
            <p:cNvSpPr/>
            <p:nvPr/>
          </p:nvSpPr>
          <p:spPr>
            <a:xfrm>
              <a:off x="6057443" y="2639742"/>
              <a:ext cx="23168" cy="23202"/>
            </a:xfrm>
            <a:custGeom>
              <a:rect b="b" l="l" r="r" t="t"/>
              <a:pathLst>
                <a:path extrusionOk="0" h="698" w="697">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35bf837f295_0_441"/>
            <p:cNvSpPr/>
            <p:nvPr/>
          </p:nvSpPr>
          <p:spPr>
            <a:xfrm>
              <a:off x="5738472" y="3003952"/>
              <a:ext cx="360056" cy="222176"/>
            </a:xfrm>
            <a:custGeom>
              <a:rect b="b" l="l" r="r" t="t"/>
              <a:pathLst>
                <a:path extrusionOk="0" h="6684" w="10832">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g35bf837f295_0_441"/>
            <p:cNvSpPr/>
            <p:nvPr/>
          </p:nvSpPr>
          <p:spPr>
            <a:xfrm>
              <a:off x="6209017" y="2851347"/>
              <a:ext cx="415832" cy="256879"/>
            </a:xfrm>
            <a:custGeom>
              <a:rect b="b" l="l" r="r" t="t"/>
              <a:pathLst>
                <a:path extrusionOk="0" h="7728" w="1251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g35bf837f295_0_441"/>
            <p:cNvSpPr/>
            <p:nvPr/>
          </p:nvSpPr>
          <p:spPr>
            <a:xfrm>
              <a:off x="6197449" y="3555570"/>
              <a:ext cx="49494" cy="64253"/>
            </a:xfrm>
            <a:custGeom>
              <a:rect b="b" l="l" r="r" t="t"/>
              <a:pathLst>
                <a:path extrusionOk="0" h="1933" w="1489">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g35bf837f295_0_441"/>
            <p:cNvSpPr/>
            <p:nvPr/>
          </p:nvSpPr>
          <p:spPr>
            <a:xfrm>
              <a:off x="6237437" y="3439762"/>
              <a:ext cx="22138" cy="63222"/>
            </a:xfrm>
            <a:custGeom>
              <a:rect b="b" l="l" r="r" t="t"/>
              <a:pathLst>
                <a:path extrusionOk="0" h="1902" w="666">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35bf837f295_0_441"/>
            <p:cNvSpPr/>
            <p:nvPr/>
          </p:nvSpPr>
          <p:spPr>
            <a:xfrm>
              <a:off x="6222712" y="3408184"/>
              <a:ext cx="15822" cy="14792"/>
            </a:xfrm>
            <a:custGeom>
              <a:rect b="b" l="l" r="r" t="t"/>
              <a:pathLst>
                <a:path extrusionOk="0" h="445" w="476">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35bf837f295_0_441"/>
            <p:cNvSpPr/>
            <p:nvPr/>
          </p:nvSpPr>
          <p:spPr>
            <a:xfrm>
              <a:off x="6164808" y="3351343"/>
              <a:ext cx="68441" cy="63189"/>
            </a:xfrm>
            <a:custGeom>
              <a:rect b="b" l="l" r="r" t="t"/>
              <a:pathLst>
                <a:path extrusionOk="0" h="1901" w="2059">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35bf837f295_0_441"/>
            <p:cNvSpPr/>
            <p:nvPr/>
          </p:nvSpPr>
          <p:spPr>
            <a:xfrm>
              <a:off x="5995317" y="3340840"/>
              <a:ext cx="49528" cy="33705"/>
            </a:xfrm>
            <a:custGeom>
              <a:rect b="b" l="l" r="r" t="t"/>
              <a:pathLst>
                <a:path extrusionOk="0" h="1014" w="149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g35bf837f295_0_441"/>
            <p:cNvSpPr/>
            <p:nvPr/>
          </p:nvSpPr>
          <p:spPr>
            <a:xfrm>
              <a:off x="5953202" y="3365038"/>
              <a:ext cx="49528" cy="53716"/>
            </a:xfrm>
            <a:custGeom>
              <a:rect b="b" l="l" r="r" t="t"/>
              <a:pathLst>
                <a:path extrusionOk="0" h="1616" w="149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g35bf837f295_0_441"/>
            <p:cNvSpPr/>
            <p:nvPr/>
          </p:nvSpPr>
          <p:spPr>
            <a:xfrm>
              <a:off x="5947950" y="3412405"/>
              <a:ext cx="14759" cy="12664"/>
            </a:xfrm>
            <a:custGeom>
              <a:rect b="b" l="l" r="r" t="t"/>
              <a:pathLst>
                <a:path extrusionOk="0" h="381" w="444">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35bf837f295_0_441"/>
            <p:cNvSpPr/>
            <p:nvPr/>
          </p:nvSpPr>
          <p:spPr>
            <a:xfrm>
              <a:off x="5929003" y="3450299"/>
              <a:ext cx="17916" cy="61095"/>
            </a:xfrm>
            <a:custGeom>
              <a:rect b="b" l="l" r="r" t="t"/>
              <a:pathLst>
                <a:path extrusionOk="0" h="1838" w="539">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g35bf837f295_0_441"/>
            <p:cNvSpPr/>
            <p:nvPr/>
          </p:nvSpPr>
          <p:spPr>
            <a:xfrm>
              <a:off x="5933225" y="3532402"/>
              <a:ext cx="34769" cy="60031"/>
            </a:xfrm>
            <a:custGeom>
              <a:rect b="b" l="l" r="r" t="t"/>
              <a:pathLst>
                <a:path extrusionOk="0" h="1806" w="1046">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g35bf837f295_0_441"/>
            <p:cNvSpPr/>
            <p:nvPr/>
          </p:nvSpPr>
          <p:spPr>
            <a:xfrm>
              <a:off x="6154271" y="3397680"/>
              <a:ext cx="60031" cy="170554"/>
            </a:xfrm>
            <a:custGeom>
              <a:rect b="b" l="l" r="r" t="t"/>
              <a:pathLst>
                <a:path extrusionOk="0" h="5131" w="1806">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g35bf837f295_0_441"/>
            <p:cNvSpPr/>
            <p:nvPr/>
          </p:nvSpPr>
          <p:spPr>
            <a:xfrm>
              <a:off x="6070074" y="3377670"/>
              <a:ext cx="91609" cy="30548"/>
            </a:xfrm>
            <a:custGeom>
              <a:rect b="b" l="l" r="r" t="t"/>
              <a:pathLst>
                <a:path extrusionOk="0" h="919" w="2756">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35bf837f295_0_441"/>
            <p:cNvSpPr/>
            <p:nvPr/>
          </p:nvSpPr>
          <p:spPr>
            <a:xfrm>
              <a:off x="6034274" y="3379764"/>
              <a:ext cx="37927" cy="23202"/>
            </a:xfrm>
            <a:custGeom>
              <a:rect b="b" l="l" r="r" t="t"/>
              <a:pathLst>
                <a:path extrusionOk="0" h="698" w="1141">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g35bf837f295_0_441"/>
            <p:cNvSpPr/>
            <p:nvPr/>
          </p:nvSpPr>
          <p:spPr>
            <a:xfrm>
              <a:off x="5973212" y="3416627"/>
              <a:ext cx="40054" cy="128439"/>
            </a:xfrm>
            <a:custGeom>
              <a:rect b="b" l="l" r="r" t="t"/>
              <a:pathLst>
                <a:path extrusionOk="0" h="3864" w="1205">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g35bf837f295_0_441"/>
            <p:cNvSpPr/>
            <p:nvPr/>
          </p:nvSpPr>
          <p:spPr>
            <a:xfrm>
              <a:off x="6138482" y="3446077"/>
              <a:ext cx="29517" cy="51622"/>
            </a:xfrm>
            <a:custGeom>
              <a:rect b="b" l="l" r="r" t="t"/>
              <a:pathLst>
                <a:path extrusionOk="0" h="1553" w="888">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g35bf837f295_0_441"/>
            <p:cNvSpPr/>
            <p:nvPr/>
          </p:nvSpPr>
          <p:spPr>
            <a:xfrm>
              <a:off x="6020579" y="3423973"/>
              <a:ext cx="69505" cy="107432"/>
            </a:xfrm>
            <a:custGeom>
              <a:rect b="b" l="l" r="r" t="t"/>
              <a:pathLst>
                <a:path extrusionOk="0" h="3232" w="2091">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35bf837f295_0_441"/>
            <p:cNvSpPr/>
            <p:nvPr/>
          </p:nvSpPr>
          <p:spPr>
            <a:xfrm>
              <a:off x="6060600" y="3591369"/>
              <a:ext cx="48431" cy="64253"/>
            </a:xfrm>
            <a:custGeom>
              <a:rect b="b" l="l" r="r" t="t"/>
              <a:pathLst>
                <a:path extrusionOk="0" h="1933" w="1457">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35bf837f295_0_441"/>
            <p:cNvSpPr/>
            <p:nvPr/>
          </p:nvSpPr>
          <p:spPr>
            <a:xfrm>
              <a:off x="5979528" y="3461866"/>
              <a:ext cx="151608" cy="163208"/>
            </a:xfrm>
            <a:custGeom>
              <a:rect b="b" l="l" r="r" t="t"/>
              <a:pathLst>
                <a:path extrusionOk="0" h="4910" w="4561">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35bf837f295_0_441"/>
            <p:cNvSpPr/>
            <p:nvPr/>
          </p:nvSpPr>
          <p:spPr>
            <a:xfrm>
              <a:off x="6108998" y="3589242"/>
              <a:ext cx="62159" cy="59001"/>
            </a:xfrm>
            <a:custGeom>
              <a:rect b="b" l="l" r="r" t="t"/>
              <a:pathLst>
                <a:path extrusionOk="0" h="1775" w="187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35bf837f295_0_441"/>
            <p:cNvSpPr/>
            <p:nvPr/>
          </p:nvSpPr>
          <p:spPr>
            <a:xfrm>
              <a:off x="6157429" y="3623978"/>
              <a:ext cx="26359" cy="20044"/>
            </a:xfrm>
            <a:custGeom>
              <a:rect b="b" l="l" r="r" t="t"/>
              <a:pathLst>
                <a:path extrusionOk="0" h="603" w="793">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35bf837f295_0_441"/>
            <p:cNvSpPr/>
            <p:nvPr/>
          </p:nvSpPr>
          <p:spPr>
            <a:xfrm>
              <a:off x="5990065" y="3561886"/>
              <a:ext cx="18980" cy="21074"/>
            </a:xfrm>
            <a:custGeom>
              <a:rect b="b" l="l" r="r" t="t"/>
              <a:pathLst>
                <a:path extrusionOk="0" h="634" w="571">
                  <a:moveTo>
                    <a:pt x="317" y="1"/>
                  </a:moveTo>
                  <a:lnTo>
                    <a:pt x="0" y="159"/>
                  </a:lnTo>
                  <a:lnTo>
                    <a:pt x="254" y="634"/>
                  </a:lnTo>
                  <a:lnTo>
                    <a:pt x="570" y="476"/>
                  </a:lnTo>
                  <a:lnTo>
                    <a:pt x="31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35bf837f295_0_441"/>
            <p:cNvSpPr/>
            <p:nvPr/>
          </p:nvSpPr>
          <p:spPr>
            <a:xfrm>
              <a:off x="6071104" y="3332264"/>
              <a:ext cx="71632" cy="21240"/>
            </a:xfrm>
            <a:custGeom>
              <a:rect b="b" l="l" r="r" t="t"/>
              <a:pathLst>
                <a:path extrusionOk="0" h="639" w="2155">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35bf837f295_0_441"/>
            <p:cNvSpPr/>
            <p:nvPr/>
          </p:nvSpPr>
          <p:spPr>
            <a:xfrm>
              <a:off x="6054285" y="3538717"/>
              <a:ext cx="41085" cy="65317"/>
            </a:xfrm>
            <a:custGeom>
              <a:rect b="b" l="l" r="r" t="t"/>
              <a:pathLst>
                <a:path extrusionOk="0" h="1965" w="1236">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35bf837f295_0_441"/>
            <p:cNvSpPr/>
            <p:nvPr/>
          </p:nvSpPr>
          <p:spPr>
            <a:xfrm>
              <a:off x="6011106" y="3613474"/>
              <a:ext cx="32675" cy="28453"/>
            </a:xfrm>
            <a:custGeom>
              <a:rect b="b" l="l" r="r" t="t"/>
              <a:pathLst>
                <a:path extrusionOk="0" h="856" w="983">
                  <a:moveTo>
                    <a:pt x="761" y="0"/>
                  </a:moveTo>
                  <a:lnTo>
                    <a:pt x="1" y="570"/>
                  </a:lnTo>
                  <a:lnTo>
                    <a:pt x="222" y="855"/>
                  </a:lnTo>
                  <a:lnTo>
                    <a:pt x="982" y="285"/>
                  </a:lnTo>
                  <a:lnTo>
                    <a:pt x="76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35bf837f295_0_441"/>
            <p:cNvSpPr/>
            <p:nvPr/>
          </p:nvSpPr>
          <p:spPr>
            <a:xfrm>
              <a:off x="6131102" y="3525056"/>
              <a:ext cx="34802" cy="57904"/>
            </a:xfrm>
            <a:custGeom>
              <a:rect b="b" l="l" r="r" t="t"/>
              <a:pathLst>
                <a:path extrusionOk="0" h="1742" w="1047">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35bf837f295_0_441"/>
            <p:cNvSpPr/>
            <p:nvPr/>
          </p:nvSpPr>
          <p:spPr>
            <a:xfrm>
              <a:off x="6786928" y="3400838"/>
              <a:ext cx="22138" cy="175806"/>
            </a:xfrm>
            <a:custGeom>
              <a:rect b="b" l="l" r="r" t="t"/>
              <a:pathLst>
                <a:path extrusionOk="0" h="5289" w="666">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35bf837f295_0_441"/>
            <p:cNvSpPr/>
            <p:nvPr/>
          </p:nvSpPr>
          <p:spPr>
            <a:xfrm>
              <a:off x="6729057" y="3608189"/>
              <a:ext cx="140007" cy="105304"/>
            </a:xfrm>
            <a:custGeom>
              <a:rect b="b" l="l" r="r" t="t"/>
              <a:pathLst>
                <a:path extrusionOk="0" h="3168" w="4212">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35bf837f295_0_441"/>
            <p:cNvSpPr/>
            <p:nvPr/>
          </p:nvSpPr>
          <p:spPr>
            <a:xfrm>
              <a:off x="6285868" y="2569206"/>
              <a:ext cx="21074" cy="176903"/>
            </a:xfrm>
            <a:custGeom>
              <a:rect b="b" l="l" r="r" t="t"/>
              <a:pathLst>
                <a:path extrusionOk="0" h="5322" w="634">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35bf837f295_0_441"/>
            <p:cNvSpPr/>
            <p:nvPr/>
          </p:nvSpPr>
          <p:spPr>
            <a:xfrm>
              <a:off x="6224806" y="2432357"/>
              <a:ext cx="140040" cy="105304"/>
            </a:xfrm>
            <a:custGeom>
              <a:rect b="b" l="l" r="r" t="t"/>
              <a:pathLst>
                <a:path extrusionOk="0" h="3168" w="4213">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35bf837f295_0_441"/>
            <p:cNvSpPr/>
            <p:nvPr/>
          </p:nvSpPr>
          <p:spPr>
            <a:xfrm>
              <a:off x="6758507" y="2593438"/>
              <a:ext cx="7413" cy="276889"/>
            </a:xfrm>
            <a:custGeom>
              <a:rect b="b" l="l" r="r" t="t"/>
              <a:pathLst>
                <a:path extrusionOk="0" h="8330" w="223">
                  <a:moveTo>
                    <a:pt x="1" y="0"/>
                  </a:moveTo>
                  <a:lnTo>
                    <a:pt x="1" y="8329"/>
                  </a:lnTo>
                  <a:lnTo>
                    <a:pt x="222" y="8329"/>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35bf837f295_0_441"/>
            <p:cNvSpPr/>
            <p:nvPr/>
          </p:nvSpPr>
          <p:spPr>
            <a:xfrm>
              <a:off x="5726904" y="3358723"/>
              <a:ext cx="7379" cy="480052"/>
            </a:xfrm>
            <a:custGeom>
              <a:rect b="b" l="l" r="r" t="t"/>
              <a:pathLst>
                <a:path extrusionOk="0" h="14442" w="222">
                  <a:moveTo>
                    <a:pt x="0" y="0"/>
                  </a:moveTo>
                  <a:lnTo>
                    <a:pt x="0" y="14441"/>
                  </a:lnTo>
                  <a:lnTo>
                    <a:pt x="222" y="14441"/>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g35bf837f295_0_441"/>
            <p:cNvSpPr/>
            <p:nvPr/>
          </p:nvSpPr>
          <p:spPr>
            <a:xfrm>
              <a:off x="6731151" y="2489198"/>
              <a:ext cx="63189" cy="64253"/>
            </a:xfrm>
            <a:custGeom>
              <a:rect b="b" l="l" r="r" t="t"/>
              <a:pathLst>
                <a:path extrusionOk="0" h="1933" w="1901">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35bf837f295_0_441"/>
            <p:cNvSpPr/>
            <p:nvPr/>
          </p:nvSpPr>
          <p:spPr>
            <a:xfrm>
              <a:off x="6222712" y="3218716"/>
              <a:ext cx="64220" cy="64253"/>
            </a:xfrm>
            <a:custGeom>
              <a:rect b="b" l="l" r="r" t="t"/>
              <a:pathLst>
                <a:path extrusionOk="0" h="1933" w="1932">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g35bf837f295_0_441"/>
            <p:cNvSpPr/>
            <p:nvPr/>
          </p:nvSpPr>
          <p:spPr>
            <a:xfrm>
              <a:off x="5708988" y="3932412"/>
              <a:ext cx="63189" cy="64253"/>
            </a:xfrm>
            <a:custGeom>
              <a:rect b="b" l="l" r="r" t="t"/>
              <a:pathLst>
                <a:path extrusionOk="0" h="1933" w="1901">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35bf837f295_0_441"/>
            <p:cNvSpPr/>
            <p:nvPr/>
          </p:nvSpPr>
          <p:spPr>
            <a:xfrm>
              <a:off x="6846926" y="4095587"/>
              <a:ext cx="8476" cy="275826"/>
            </a:xfrm>
            <a:custGeom>
              <a:rect b="b" l="l" r="r" t="t"/>
              <a:pathLst>
                <a:path extrusionOk="0" h="8298" w="255">
                  <a:moveTo>
                    <a:pt x="1" y="1"/>
                  </a:moveTo>
                  <a:lnTo>
                    <a:pt x="1" y="8298"/>
                  </a:lnTo>
                  <a:lnTo>
                    <a:pt x="254" y="8298"/>
                  </a:lnTo>
                  <a:lnTo>
                    <a:pt x="254"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3" name="Google Shape;2033;g35bf837f295_0_441" title="EDA_5.png"/>
          <p:cNvPicPr preferRelativeResize="0"/>
          <p:nvPr/>
        </p:nvPicPr>
        <p:blipFill>
          <a:blip r:embed="rId3">
            <a:alphaModFix/>
          </a:blip>
          <a:stretch>
            <a:fillRect/>
          </a:stretch>
        </p:blipFill>
        <p:spPr>
          <a:xfrm>
            <a:off x="2373825" y="2560426"/>
            <a:ext cx="6458463" cy="239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g35bf837f295_0_539"/>
          <p:cNvSpPr txBox="1"/>
          <p:nvPr>
            <p:ph type="title"/>
          </p:nvPr>
        </p:nvSpPr>
        <p:spPr>
          <a:xfrm>
            <a:off x="311700" y="445025"/>
            <a:ext cx="8520600" cy="572700"/>
          </a:xfrm>
          <a:prstGeom prst="rect">
            <a:avLst/>
          </a:prstGeom>
          <a:solidFill>
            <a:srgbClr val="D9D9D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8505B"/>
                </a:solidFill>
                <a:latin typeface="Fira Sans"/>
                <a:ea typeface="Fira Sans"/>
                <a:cs typeface="Fira Sans"/>
                <a:sym typeface="Fira Sans"/>
              </a:rPr>
              <a:t>Polarized </a:t>
            </a:r>
            <a:r>
              <a:rPr lang="en">
                <a:latin typeface="Fira Sans"/>
                <a:ea typeface="Fira Sans"/>
                <a:cs typeface="Fira Sans"/>
                <a:sym typeface="Fira Sans"/>
              </a:rPr>
              <a:t>Relationship Behavior</a:t>
            </a:r>
            <a:endParaRPr>
              <a:latin typeface="Fira Sans"/>
              <a:ea typeface="Fira Sans"/>
              <a:cs typeface="Fira Sans"/>
              <a:sym typeface="Fira Sans"/>
            </a:endParaRPr>
          </a:p>
        </p:txBody>
      </p:sp>
      <p:sp>
        <p:nvSpPr>
          <p:cNvPr id="2039" name="Google Shape;2039;g35bf837f295_0_539"/>
          <p:cNvSpPr txBox="1"/>
          <p:nvPr>
            <p:ph idx="1" type="body"/>
          </p:nvPr>
        </p:nvSpPr>
        <p:spPr>
          <a:xfrm>
            <a:off x="311700" y="1099225"/>
            <a:ext cx="8520600" cy="12690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Clr>
                <a:schemeClr val="dk1"/>
              </a:buClr>
              <a:buSzPts val="1100"/>
              <a:buFont typeface="Arial"/>
              <a:buNone/>
            </a:pPr>
            <a:r>
              <a:rPr b="1" lang="en" sz="950">
                <a:solidFill>
                  <a:schemeClr val="dk1"/>
                </a:solidFill>
                <a:latin typeface="Fira Sans"/>
                <a:ea typeface="Fira Sans"/>
                <a:cs typeface="Fira Sans"/>
                <a:sym typeface="Fira Sans"/>
              </a:rPr>
              <a:t>Early Tenure, High Churn:</a:t>
            </a:r>
            <a:endParaRPr b="1"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            Churned customers are mostly within the first 20 months, highlighting the critical period for retention.</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        </a:t>
            </a:r>
            <a:r>
              <a:rPr b="1" lang="en" sz="950">
                <a:solidFill>
                  <a:schemeClr val="dk1"/>
                </a:solidFill>
                <a:latin typeface="Fira Sans"/>
                <a:ea typeface="Fira Sans"/>
                <a:cs typeface="Fira Sans"/>
                <a:sym typeface="Fira Sans"/>
              </a:rPr>
              <a:t>High Monthly Charges + Short Tenure = High Risk:</a:t>
            </a:r>
            <a:endParaRPr b="1"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            Customers in this segment are most likely to churn, signaling a need for early value delivery.</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        </a:t>
            </a:r>
            <a:r>
              <a:rPr b="1" lang="en" sz="950">
                <a:solidFill>
                  <a:schemeClr val="dk1"/>
                </a:solidFill>
                <a:latin typeface="Fira Sans"/>
                <a:ea typeface="Fira Sans"/>
                <a:cs typeface="Fira Sans"/>
                <a:sym typeface="Fira Sans"/>
              </a:rPr>
              <a:t>Loyal Customers Accept Price Variation:</a:t>
            </a:r>
            <a:endParaRPr b="1"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            Customers with tenure &gt;50 months show low churn across various price points.</a:t>
            </a:r>
            <a:endParaRPr>
              <a:latin typeface="Fira Sans"/>
              <a:ea typeface="Fira Sans"/>
              <a:cs typeface="Fira Sans"/>
              <a:sym typeface="Fira Sans"/>
            </a:endParaRPr>
          </a:p>
        </p:txBody>
      </p:sp>
      <p:grpSp>
        <p:nvGrpSpPr>
          <p:cNvPr id="2040" name="Google Shape;2040;g35bf837f295_0_539"/>
          <p:cNvGrpSpPr/>
          <p:nvPr/>
        </p:nvGrpSpPr>
        <p:grpSpPr>
          <a:xfrm>
            <a:off x="167238" y="3153582"/>
            <a:ext cx="1191687" cy="1939056"/>
            <a:chOff x="5708988" y="2432357"/>
            <a:chExt cx="1191687" cy="1939056"/>
          </a:xfrm>
        </p:grpSpPr>
        <p:sp>
          <p:nvSpPr>
            <p:cNvPr id="2041" name="Google Shape;2041;g35bf837f295_0_539"/>
            <p:cNvSpPr/>
            <p:nvPr/>
          </p:nvSpPr>
          <p:spPr>
            <a:xfrm>
              <a:off x="6562724" y="3191359"/>
              <a:ext cx="337951" cy="184249"/>
            </a:xfrm>
            <a:custGeom>
              <a:rect b="b" l="l" r="r" t="t"/>
              <a:pathLst>
                <a:path extrusionOk="0" h="5543" w="10167">
                  <a:moveTo>
                    <a:pt x="0" y="0"/>
                  </a:moveTo>
                  <a:lnTo>
                    <a:pt x="0" y="5542"/>
                  </a:lnTo>
                  <a:lnTo>
                    <a:pt x="317" y="5542"/>
                  </a:lnTo>
                  <a:cubicBezTo>
                    <a:pt x="317" y="5194"/>
                    <a:pt x="602" y="4940"/>
                    <a:pt x="950" y="4940"/>
                  </a:cubicBezTo>
                  <a:cubicBezTo>
                    <a:pt x="1267" y="4940"/>
                    <a:pt x="1552" y="5194"/>
                    <a:pt x="1552" y="5542"/>
                  </a:cubicBezTo>
                  <a:lnTo>
                    <a:pt x="1932" y="5542"/>
                  </a:lnTo>
                  <a:cubicBezTo>
                    <a:pt x="1932" y="5194"/>
                    <a:pt x="2217" y="4940"/>
                    <a:pt x="2534" y="4940"/>
                  </a:cubicBezTo>
                  <a:cubicBezTo>
                    <a:pt x="2882" y="4940"/>
                    <a:pt x="3167" y="5194"/>
                    <a:pt x="3167" y="5542"/>
                  </a:cubicBezTo>
                  <a:lnTo>
                    <a:pt x="3547" y="5542"/>
                  </a:lnTo>
                  <a:cubicBezTo>
                    <a:pt x="3547" y="5194"/>
                    <a:pt x="3832" y="4940"/>
                    <a:pt x="4149" y="4940"/>
                  </a:cubicBezTo>
                  <a:cubicBezTo>
                    <a:pt x="4497" y="4940"/>
                    <a:pt x="4751" y="5194"/>
                    <a:pt x="4751" y="5542"/>
                  </a:cubicBezTo>
                  <a:lnTo>
                    <a:pt x="5162" y="5542"/>
                  </a:lnTo>
                  <a:cubicBezTo>
                    <a:pt x="5162" y="5194"/>
                    <a:pt x="5416" y="4940"/>
                    <a:pt x="5764" y="4940"/>
                  </a:cubicBezTo>
                  <a:cubicBezTo>
                    <a:pt x="6081" y="4940"/>
                    <a:pt x="6366" y="5194"/>
                    <a:pt x="6366" y="5542"/>
                  </a:cubicBezTo>
                  <a:lnTo>
                    <a:pt x="6746" y="5542"/>
                  </a:lnTo>
                  <a:cubicBezTo>
                    <a:pt x="6746" y="5194"/>
                    <a:pt x="7031" y="4940"/>
                    <a:pt x="7379" y="4940"/>
                  </a:cubicBezTo>
                  <a:cubicBezTo>
                    <a:pt x="7696" y="4940"/>
                    <a:pt x="7981" y="5194"/>
                    <a:pt x="7981" y="5542"/>
                  </a:cubicBezTo>
                  <a:lnTo>
                    <a:pt x="8361" y="5542"/>
                  </a:lnTo>
                  <a:cubicBezTo>
                    <a:pt x="8361" y="5194"/>
                    <a:pt x="8646" y="4940"/>
                    <a:pt x="8963" y="4940"/>
                  </a:cubicBezTo>
                  <a:cubicBezTo>
                    <a:pt x="9311" y="4940"/>
                    <a:pt x="9596" y="5194"/>
                    <a:pt x="9596" y="5542"/>
                  </a:cubicBezTo>
                  <a:lnTo>
                    <a:pt x="10166" y="5542"/>
                  </a:lnTo>
                  <a:lnTo>
                    <a:pt x="10166" y="3832"/>
                  </a:lnTo>
                  <a:cubicBezTo>
                    <a:pt x="10134" y="1710"/>
                    <a:pt x="8424" y="0"/>
                    <a:pt x="630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35bf837f295_0_539"/>
            <p:cNvSpPr/>
            <p:nvPr/>
          </p:nvSpPr>
          <p:spPr>
            <a:xfrm>
              <a:off x="6344802" y="3191359"/>
              <a:ext cx="427433" cy="781107"/>
            </a:xfrm>
            <a:custGeom>
              <a:rect b="b" l="l" r="r" t="t"/>
              <a:pathLst>
                <a:path extrusionOk="0" h="23499" w="12859">
                  <a:moveTo>
                    <a:pt x="3864" y="0"/>
                  </a:moveTo>
                  <a:cubicBezTo>
                    <a:pt x="1743" y="0"/>
                    <a:pt x="1" y="1710"/>
                    <a:pt x="1" y="3832"/>
                  </a:cubicBezTo>
                  <a:lnTo>
                    <a:pt x="1" y="23498"/>
                  </a:lnTo>
                  <a:lnTo>
                    <a:pt x="10135" y="23498"/>
                  </a:lnTo>
                  <a:lnTo>
                    <a:pt x="10135" y="4244"/>
                  </a:lnTo>
                  <a:cubicBezTo>
                    <a:pt x="10135" y="95"/>
                    <a:pt x="12858" y="0"/>
                    <a:pt x="1285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g35bf837f295_0_539"/>
            <p:cNvSpPr/>
            <p:nvPr/>
          </p:nvSpPr>
          <p:spPr>
            <a:xfrm>
              <a:off x="6364813" y="3375575"/>
              <a:ext cx="283205" cy="22138"/>
            </a:xfrm>
            <a:custGeom>
              <a:rect b="b" l="l" r="r" t="t"/>
              <a:pathLst>
                <a:path extrusionOk="0" h="666" w="8520">
                  <a:moveTo>
                    <a:pt x="317" y="0"/>
                  </a:moveTo>
                  <a:cubicBezTo>
                    <a:pt x="159" y="0"/>
                    <a:pt x="1" y="158"/>
                    <a:pt x="1" y="317"/>
                  </a:cubicBezTo>
                  <a:cubicBezTo>
                    <a:pt x="1" y="507"/>
                    <a:pt x="159" y="665"/>
                    <a:pt x="317" y="665"/>
                  </a:cubicBezTo>
                  <a:lnTo>
                    <a:pt x="8203" y="665"/>
                  </a:lnTo>
                  <a:cubicBezTo>
                    <a:pt x="8393" y="665"/>
                    <a:pt x="8519" y="507"/>
                    <a:pt x="8519" y="317"/>
                  </a:cubicBezTo>
                  <a:cubicBezTo>
                    <a:pt x="8519" y="158"/>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g35bf837f295_0_539"/>
            <p:cNvSpPr/>
            <p:nvPr/>
          </p:nvSpPr>
          <p:spPr>
            <a:xfrm>
              <a:off x="6364813" y="3412405"/>
              <a:ext cx="283205" cy="22138"/>
            </a:xfrm>
            <a:custGeom>
              <a:rect b="b" l="l" r="r" t="t"/>
              <a:pathLst>
                <a:path extrusionOk="0" h="666" w="8520">
                  <a:moveTo>
                    <a:pt x="317" y="1"/>
                  </a:moveTo>
                  <a:cubicBezTo>
                    <a:pt x="159" y="1"/>
                    <a:pt x="1" y="159"/>
                    <a:pt x="1" y="349"/>
                  </a:cubicBezTo>
                  <a:cubicBezTo>
                    <a:pt x="1" y="507"/>
                    <a:pt x="159" y="666"/>
                    <a:pt x="317" y="666"/>
                  </a:cubicBezTo>
                  <a:lnTo>
                    <a:pt x="8203" y="666"/>
                  </a:lnTo>
                  <a:cubicBezTo>
                    <a:pt x="8393" y="666"/>
                    <a:pt x="8519" y="507"/>
                    <a:pt x="8519" y="349"/>
                  </a:cubicBezTo>
                  <a:cubicBezTo>
                    <a:pt x="8519" y="159"/>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g35bf837f295_0_539"/>
            <p:cNvSpPr/>
            <p:nvPr/>
          </p:nvSpPr>
          <p:spPr>
            <a:xfrm>
              <a:off x="6364813" y="3450299"/>
              <a:ext cx="283205" cy="21074"/>
            </a:xfrm>
            <a:custGeom>
              <a:rect b="b" l="l" r="r" t="t"/>
              <a:pathLst>
                <a:path extrusionOk="0" h="634" w="8520">
                  <a:moveTo>
                    <a:pt x="317" y="1"/>
                  </a:moveTo>
                  <a:cubicBezTo>
                    <a:pt x="159" y="1"/>
                    <a:pt x="1" y="127"/>
                    <a:pt x="1" y="317"/>
                  </a:cubicBezTo>
                  <a:cubicBezTo>
                    <a:pt x="1" y="476"/>
                    <a:pt x="159" y="634"/>
                    <a:pt x="317" y="634"/>
                  </a:cubicBezTo>
                  <a:lnTo>
                    <a:pt x="8203" y="634"/>
                  </a:lnTo>
                  <a:cubicBezTo>
                    <a:pt x="8393" y="634"/>
                    <a:pt x="8519" y="476"/>
                    <a:pt x="8519" y="317"/>
                  </a:cubicBezTo>
                  <a:cubicBezTo>
                    <a:pt x="8519" y="127"/>
                    <a:pt x="8393" y="1"/>
                    <a:pt x="820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g35bf837f295_0_539"/>
            <p:cNvSpPr/>
            <p:nvPr/>
          </p:nvSpPr>
          <p:spPr>
            <a:xfrm>
              <a:off x="6364813" y="3487162"/>
              <a:ext cx="283205" cy="21074"/>
            </a:xfrm>
            <a:custGeom>
              <a:rect b="b" l="l" r="r" t="t"/>
              <a:pathLst>
                <a:path extrusionOk="0" h="634" w="8520">
                  <a:moveTo>
                    <a:pt x="317" y="0"/>
                  </a:moveTo>
                  <a:cubicBezTo>
                    <a:pt x="159" y="0"/>
                    <a:pt x="1" y="127"/>
                    <a:pt x="1" y="317"/>
                  </a:cubicBezTo>
                  <a:cubicBezTo>
                    <a:pt x="1" y="475"/>
                    <a:pt x="159" y="633"/>
                    <a:pt x="317" y="633"/>
                  </a:cubicBezTo>
                  <a:lnTo>
                    <a:pt x="8203" y="633"/>
                  </a:lnTo>
                  <a:cubicBezTo>
                    <a:pt x="8393" y="633"/>
                    <a:pt x="8519" y="475"/>
                    <a:pt x="8519" y="317"/>
                  </a:cubicBezTo>
                  <a:cubicBezTo>
                    <a:pt x="8519" y="127"/>
                    <a:pt x="8393" y="0"/>
                    <a:pt x="82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g35bf837f295_0_539"/>
            <p:cNvSpPr/>
            <p:nvPr/>
          </p:nvSpPr>
          <p:spPr>
            <a:xfrm>
              <a:off x="6364813" y="3340840"/>
              <a:ext cx="86358" cy="21074"/>
            </a:xfrm>
            <a:custGeom>
              <a:rect b="b" l="l" r="r" t="t"/>
              <a:pathLst>
                <a:path extrusionOk="0" h="634" w="2598">
                  <a:moveTo>
                    <a:pt x="317" y="0"/>
                  </a:moveTo>
                  <a:cubicBezTo>
                    <a:pt x="159" y="0"/>
                    <a:pt x="1" y="127"/>
                    <a:pt x="1" y="317"/>
                  </a:cubicBezTo>
                  <a:cubicBezTo>
                    <a:pt x="1" y="507"/>
                    <a:pt x="159" y="633"/>
                    <a:pt x="317"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35bf837f295_0_539"/>
            <p:cNvSpPr/>
            <p:nvPr/>
          </p:nvSpPr>
          <p:spPr>
            <a:xfrm>
              <a:off x="6463768" y="3340840"/>
              <a:ext cx="86358" cy="21074"/>
            </a:xfrm>
            <a:custGeom>
              <a:rect b="b" l="l" r="r" t="t"/>
              <a:pathLst>
                <a:path extrusionOk="0" h="634" w="2598">
                  <a:moveTo>
                    <a:pt x="349" y="0"/>
                  </a:moveTo>
                  <a:cubicBezTo>
                    <a:pt x="159" y="0"/>
                    <a:pt x="0" y="127"/>
                    <a:pt x="0" y="317"/>
                  </a:cubicBezTo>
                  <a:cubicBezTo>
                    <a:pt x="0" y="507"/>
                    <a:pt x="159" y="633"/>
                    <a:pt x="349" y="633"/>
                  </a:cubicBezTo>
                  <a:lnTo>
                    <a:pt x="2281" y="633"/>
                  </a:lnTo>
                  <a:cubicBezTo>
                    <a:pt x="2439" y="633"/>
                    <a:pt x="2597" y="507"/>
                    <a:pt x="2597" y="317"/>
                  </a:cubicBezTo>
                  <a:cubicBezTo>
                    <a:pt x="2597" y="127"/>
                    <a:pt x="2439" y="0"/>
                    <a:pt x="228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g35bf837f295_0_539"/>
            <p:cNvSpPr/>
            <p:nvPr/>
          </p:nvSpPr>
          <p:spPr>
            <a:xfrm>
              <a:off x="6562724" y="3340840"/>
              <a:ext cx="85294" cy="21074"/>
            </a:xfrm>
            <a:custGeom>
              <a:rect b="b" l="l" r="r" t="t"/>
              <a:pathLst>
                <a:path extrusionOk="0" h="634" w="2566">
                  <a:moveTo>
                    <a:pt x="317" y="0"/>
                  </a:moveTo>
                  <a:cubicBezTo>
                    <a:pt x="127" y="0"/>
                    <a:pt x="0" y="127"/>
                    <a:pt x="0" y="317"/>
                  </a:cubicBezTo>
                  <a:cubicBezTo>
                    <a:pt x="0" y="507"/>
                    <a:pt x="127" y="633"/>
                    <a:pt x="317" y="633"/>
                  </a:cubicBezTo>
                  <a:lnTo>
                    <a:pt x="2249" y="633"/>
                  </a:lnTo>
                  <a:cubicBezTo>
                    <a:pt x="2439" y="633"/>
                    <a:pt x="2565" y="507"/>
                    <a:pt x="2565" y="317"/>
                  </a:cubicBezTo>
                  <a:cubicBezTo>
                    <a:pt x="2565" y="127"/>
                    <a:pt x="2439" y="0"/>
                    <a:pt x="22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35bf837f295_0_539"/>
            <p:cNvSpPr/>
            <p:nvPr/>
          </p:nvSpPr>
          <p:spPr>
            <a:xfrm>
              <a:off x="6364813" y="3523992"/>
              <a:ext cx="41085" cy="21074"/>
            </a:xfrm>
            <a:custGeom>
              <a:rect b="b" l="l" r="r" t="t"/>
              <a:pathLst>
                <a:path extrusionOk="0" h="634" w="1236">
                  <a:moveTo>
                    <a:pt x="317" y="0"/>
                  </a:moveTo>
                  <a:cubicBezTo>
                    <a:pt x="159" y="0"/>
                    <a:pt x="1" y="159"/>
                    <a:pt x="1" y="317"/>
                  </a:cubicBezTo>
                  <a:cubicBezTo>
                    <a:pt x="1" y="507"/>
                    <a:pt x="159" y="634"/>
                    <a:pt x="317" y="634"/>
                  </a:cubicBezTo>
                  <a:lnTo>
                    <a:pt x="919" y="634"/>
                  </a:lnTo>
                  <a:cubicBezTo>
                    <a:pt x="1109" y="634"/>
                    <a:pt x="1236" y="507"/>
                    <a:pt x="1236" y="317"/>
                  </a:cubicBezTo>
                  <a:cubicBezTo>
                    <a:pt x="1236" y="159"/>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g35bf837f295_0_539"/>
            <p:cNvSpPr/>
            <p:nvPr/>
          </p:nvSpPr>
          <p:spPr>
            <a:xfrm>
              <a:off x="6419559" y="3523992"/>
              <a:ext cx="167397" cy="21074"/>
            </a:xfrm>
            <a:custGeom>
              <a:rect b="b" l="l" r="r" t="t"/>
              <a:pathLst>
                <a:path extrusionOk="0" h="634" w="5036">
                  <a:moveTo>
                    <a:pt x="317" y="0"/>
                  </a:moveTo>
                  <a:cubicBezTo>
                    <a:pt x="127" y="0"/>
                    <a:pt x="0" y="159"/>
                    <a:pt x="0" y="317"/>
                  </a:cubicBezTo>
                  <a:cubicBezTo>
                    <a:pt x="0" y="507"/>
                    <a:pt x="127" y="634"/>
                    <a:pt x="317" y="634"/>
                  </a:cubicBezTo>
                  <a:lnTo>
                    <a:pt x="4687" y="634"/>
                  </a:lnTo>
                  <a:cubicBezTo>
                    <a:pt x="4877" y="634"/>
                    <a:pt x="5036" y="507"/>
                    <a:pt x="5004" y="317"/>
                  </a:cubicBezTo>
                  <a:cubicBezTo>
                    <a:pt x="5004" y="159"/>
                    <a:pt x="4877" y="0"/>
                    <a:pt x="468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35bf837f295_0_539"/>
            <p:cNvSpPr/>
            <p:nvPr/>
          </p:nvSpPr>
          <p:spPr>
            <a:xfrm>
              <a:off x="6599554" y="3523992"/>
              <a:ext cx="48464" cy="21074"/>
            </a:xfrm>
            <a:custGeom>
              <a:rect b="b" l="l" r="r" t="t"/>
              <a:pathLst>
                <a:path extrusionOk="0" h="634" w="1458">
                  <a:moveTo>
                    <a:pt x="317" y="0"/>
                  </a:moveTo>
                  <a:cubicBezTo>
                    <a:pt x="127" y="0"/>
                    <a:pt x="1" y="159"/>
                    <a:pt x="1" y="317"/>
                  </a:cubicBezTo>
                  <a:cubicBezTo>
                    <a:pt x="1" y="507"/>
                    <a:pt x="127" y="634"/>
                    <a:pt x="317" y="634"/>
                  </a:cubicBezTo>
                  <a:lnTo>
                    <a:pt x="1141" y="634"/>
                  </a:lnTo>
                  <a:cubicBezTo>
                    <a:pt x="1331" y="634"/>
                    <a:pt x="1457" y="507"/>
                    <a:pt x="1457" y="317"/>
                  </a:cubicBezTo>
                  <a:cubicBezTo>
                    <a:pt x="1457" y="159"/>
                    <a:pt x="1331" y="0"/>
                    <a:pt x="11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g35bf837f295_0_539"/>
            <p:cNvSpPr/>
            <p:nvPr/>
          </p:nvSpPr>
          <p:spPr>
            <a:xfrm>
              <a:off x="6364813" y="3557664"/>
              <a:ext cx="167397" cy="22138"/>
            </a:xfrm>
            <a:custGeom>
              <a:rect b="b" l="l" r="r" t="t"/>
              <a:pathLst>
                <a:path extrusionOk="0" h="666" w="5036">
                  <a:moveTo>
                    <a:pt x="317" y="1"/>
                  </a:moveTo>
                  <a:cubicBezTo>
                    <a:pt x="159" y="1"/>
                    <a:pt x="1" y="159"/>
                    <a:pt x="1" y="318"/>
                  </a:cubicBezTo>
                  <a:cubicBezTo>
                    <a:pt x="1" y="508"/>
                    <a:pt x="159" y="666"/>
                    <a:pt x="317" y="666"/>
                  </a:cubicBezTo>
                  <a:lnTo>
                    <a:pt x="4719" y="666"/>
                  </a:lnTo>
                  <a:cubicBezTo>
                    <a:pt x="4878" y="666"/>
                    <a:pt x="5036" y="508"/>
                    <a:pt x="5036" y="318"/>
                  </a:cubicBezTo>
                  <a:cubicBezTo>
                    <a:pt x="5036" y="159"/>
                    <a:pt x="4878" y="1"/>
                    <a:pt x="471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g35bf837f295_0_539"/>
            <p:cNvSpPr/>
            <p:nvPr/>
          </p:nvSpPr>
          <p:spPr>
            <a:xfrm>
              <a:off x="6545871" y="3557664"/>
              <a:ext cx="41085" cy="22138"/>
            </a:xfrm>
            <a:custGeom>
              <a:rect b="b" l="l" r="r" t="t"/>
              <a:pathLst>
                <a:path extrusionOk="0" h="666" w="1236">
                  <a:moveTo>
                    <a:pt x="317" y="1"/>
                  </a:moveTo>
                  <a:cubicBezTo>
                    <a:pt x="127" y="1"/>
                    <a:pt x="1" y="159"/>
                    <a:pt x="1" y="318"/>
                  </a:cubicBezTo>
                  <a:cubicBezTo>
                    <a:pt x="1" y="508"/>
                    <a:pt x="127" y="666"/>
                    <a:pt x="317" y="666"/>
                  </a:cubicBezTo>
                  <a:lnTo>
                    <a:pt x="887" y="666"/>
                  </a:lnTo>
                  <a:cubicBezTo>
                    <a:pt x="1077" y="666"/>
                    <a:pt x="1236" y="508"/>
                    <a:pt x="1204" y="318"/>
                  </a:cubicBezTo>
                  <a:cubicBezTo>
                    <a:pt x="1204" y="159"/>
                    <a:pt x="1077"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g35bf837f295_0_539"/>
            <p:cNvSpPr/>
            <p:nvPr/>
          </p:nvSpPr>
          <p:spPr>
            <a:xfrm>
              <a:off x="6599554" y="3557664"/>
              <a:ext cx="48464" cy="22138"/>
            </a:xfrm>
            <a:custGeom>
              <a:rect b="b" l="l" r="r" t="t"/>
              <a:pathLst>
                <a:path extrusionOk="0" h="666" w="1458">
                  <a:moveTo>
                    <a:pt x="317" y="1"/>
                  </a:moveTo>
                  <a:cubicBezTo>
                    <a:pt x="127" y="1"/>
                    <a:pt x="1" y="159"/>
                    <a:pt x="1" y="318"/>
                  </a:cubicBezTo>
                  <a:cubicBezTo>
                    <a:pt x="1" y="508"/>
                    <a:pt x="127" y="666"/>
                    <a:pt x="317" y="666"/>
                  </a:cubicBezTo>
                  <a:lnTo>
                    <a:pt x="1141" y="666"/>
                  </a:lnTo>
                  <a:cubicBezTo>
                    <a:pt x="1331" y="666"/>
                    <a:pt x="1457" y="508"/>
                    <a:pt x="1457" y="318"/>
                  </a:cubicBezTo>
                  <a:cubicBezTo>
                    <a:pt x="1457" y="159"/>
                    <a:pt x="1331" y="1"/>
                    <a:pt x="1141"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g35bf837f295_0_539"/>
            <p:cNvSpPr/>
            <p:nvPr/>
          </p:nvSpPr>
          <p:spPr>
            <a:xfrm>
              <a:off x="6364813" y="3594527"/>
              <a:ext cx="122157" cy="21074"/>
            </a:xfrm>
            <a:custGeom>
              <a:rect b="b" l="l" r="r" t="t"/>
              <a:pathLst>
                <a:path extrusionOk="0" h="634" w="3675">
                  <a:moveTo>
                    <a:pt x="317" y="0"/>
                  </a:moveTo>
                  <a:cubicBezTo>
                    <a:pt x="159" y="0"/>
                    <a:pt x="1" y="127"/>
                    <a:pt x="1" y="317"/>
                  </a:cubicBezTo>
                  <a:cubicBezTo>
                    <a:pt x="1" y="507"/>
                    <a:pt x="159" y="634"/>
                    <a:pt x="317" y="634"/>
                  </a:cubicBezTo>
                  <a:lnTo>
                    <a:pt x="3357" y="634"/>
                  </a:lnTo>
                  <a:cubicBezTo>
                    <a:pt x="3547" y="634"/>
                    <a:pt x="3674" y="475"/>
                    <a:pt x="3674" y="317"/>
                  </a:cubicBezTo>
                  <a:cubicBezTo>
                    <a:pt x="3674" y="127"/>
                    <a:pt x="3547" y="0"/>
                    <a:pt x="335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g35bf837f295_0_539"/>
            <p:cNvSpPr/>
            <p:nvPr/>
          </p:nvSpPr>
          <p:spPr>
            <a:xfrm>
              <a:off x="6500598" y="3594527"/>
              <a:ext cx="41085" cy="21074"/>
            </a:xfrm>
            <a:custGeom>
              <a:rect b="b" l="l" r="r" t="t"/>
              <a:pathLst>
                <a:path extrusionOk="0" h="634" w="1236">
                  <a:moveTo>
                    <a:pt x="318" y="0"/>
                  </a:moveTo>
                  <a:cubicBezTo>
                    <a:pt x="159" y="0"/>
                    <a:pt x="1" y="127"/>
                    <a:pt x="1" y="317"/>
                  </a:cubicBezTo>
                  <a:cubicBezTo>
                    <a:pt x="1" y="507"/>
                    <a:pt x="159" y="634"/>
                    <a:pt x="318" y="634"/>
                  </a:cubicBezTo>
                  <a:lnTo>
                    <a:pt x="919" y="634"/>
                  </a:lnTo>
                  <a:cubicBezTo>
                    <a:pt x="1109" y="634"/>
                    <a:pt x="1236" y="475"/>
                    <a:pt x="1236" y="317"/>
                  </a:cubicBezTo>
                  <a:cubicBezTo>
                    <a:pt x="1236" y="127"/>
                    <a:pt x="1109" y="0"/>
                    <a:pt x="91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35bf837f295_0_539"/>
            <p:cNvSpPr/>
            <p:nvPr/>
          </p:nvSpPr>
          <p:spPr>
            <a:xfrm>
              <a:off x="6554281" y="3594527"/>
              <a:ext cx="93737" cy="21074"/>
            </a:xfrm>
            <a:custGeom>
              <a:rect b="b" l="l" r="r" t="t"/>
              <a:pathLst>
                <a:path extrusionOk="0" h="634" w="2820">
                  <a:moveTo>
                    <a:pt x="318" y="0"/>
                  </a:moveTo>
                  <a:cubicBezTo>
                    <a:pt x="159" y="0"/>
                    <a:pt x="1" y="127"/>
                    <a:pt x="1" y="317"/>
                  </a:cubicBezTo>
                  <a:cubicBezTo>
                    <a:pt x="1" y="507"/>
                    <a:pt x="159" y="634"/>
                    <a:pt x="318" y="634"/>
                  </a:cubicBezTo>
                  <a:lnTo>
                    <a:pt x="2503" y="634"/>
                  </a:lnTo>
                  <a:cubicBezTo>
                    <a:pt x="2693" y="634"/>
                    <a:pt x="2819" y="475"/>
                    <a:pt x="2819" y="317"/>
                  </a:cubicBezTo>
                  <a:cubicBezTo>
                    <a:pt x="2819" y="127"/>
                    <a:pt x="2693" y="0"/>
                    <a:pt x="250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g35bf837f295_0_539"/>
            <p:cNvSpPr/>
            <p:nvPr/>
          </p:nvSpPr>
          <p:spPr>
            <a:xfrm>
              <a:off x="6364813" y="3835584"/>
              <a:ext cx="41085" cy="21074"/>
            </a:xfrm>
            <a:custGeom>
              <a:rect b="b" l="l" r="r" t="t"/>
              <a:pathLst>
                <a:path extrusionOk="0" h="634" w="1236">
                  <a:moveTo>
                    <a:pt x="317" y="0"/>
                  </a:moveTo>
                  <a:cubicBezTo>
                    <a:pt x="159" y="0"/>
                    <a:pt x="1" y="127"/>
                    <a:pt x="1" y="317"/>
                  </a:cubicBezTo>
                  <a:cubicBezTo>
                    <a:pt x="1" y="507"/>
                    <a:pt x="159" y="634"/>
                    <a:pt x="317" y="634"/>
                  </a:cubicBezTo>
                  <a:lnTo>
                    <a:pt x="919" y="634"/>
                  </a:lnTo>
                  <a:cubicBezTo>
                    <a:pt x="1109" y="634"/>
                    <a:pt x="1236" y="507"/>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g35bf837f295_0_539"/>
            <p:cNvSpPr/>
            <p:nvPr/>
          </p:nvSpPr>
          <p:spPr>
            <a:xfrm>
              <a:off x="6419559" y="3835584"/>
              <a:ext cx="167397" cy="21074"/>
            </a:xfrm>
            <a:custGeom>
              <a:rect b="b" l="l" r="r" t="t"/>
              <a:pathLst>
                <a:path extrusionOk="0" h="634" w="5036">
                  <a:moveTo>
                    <a:pt x="317" y="0"/>
                  </a:moveTo>
                  <a:cubicBezTo>
                    <a:pt x="127" y="0"/>
                    <a:pt x="0" y="127"/>
                    <a:pt x="0" y="317"/>
                  </a:cubicBezTo>
                  <a:cubicBezTo>
                    <a:pt x="0" y="507"/>
                    <a:pt x="127" y="634"/>
                    <a:pt x="317" y="634"/>
                  </a:cubicBezTo>
                  <a:lnTo>
                    <a:pt x="4687" y="634"/>
                  </a:lnTo>
                  <a:cubicBezTo>
                    <a:pt x="4877" y="634"/>
                    <a:pt x="5036" y="507"/>
                    <a:pt x="5004" y="317"/>
                  </a:cubicBezTo>
                  <a:cubicBezTo>
                    <a:pt x="5004" y="127"/>
                    <a:pt x="4877" y="0"/>
                    <a:pt x="468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g35bf837f295_0_539"/>
            <p:cNvSpPr/>
            <p:nvPr/>
          </p:nvSpPr>
          <p:spPr>
            <a:xfrm>
              <a:off x="6599554" y="3835584"/>
              <a:ext cx="48464" cy="21074"/>
            </a:xfrm>
            <a:custGeom>
              <a:rect b="b" l="l" r="r" t="t"/>
              <a:pathLst>
                <a:path extrusionOk="0" h="634" w="1458">
                  <a:moveTo>
                    <a:pt x="317" y="0"/>
                  </a:moveTo>
                  <a:cubicBezTo>
                    <a:pt x="127" y="0"/>
                    <a:pt x="1" y="127"/>
                    <a:pt x="1" y="317"/>
                  </a:cubicBezTo>
                  <a:cubicBezTo>
                    <a:pt x="1" y="507"/>
                    <a:pt x="127" y="634"/>
                    <a:pt x="317" y="634"/>
                  </a:cubicBezTo>
                  <a:lnTo>
                    <a:pt x="1141" y="634"/>
                  </a:lnTo>
                  <a:cubicBezTo>
                    <a:pt x="1331" y="634"/>
                    <a:pt x="1457" y="507"/>
                    <a:pt x="1457" y="317"/>
                  </a:cubicBezTo>
                  <a:cubicBezTo>
                    <a:pt x="1457" y="127"/>
                    <a:pt x="1331" y="0"/>
                    <a:pt x="1141"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35bf837f295_0_539"/>
            <p:cNvSpPr/>
            <p:nvPr/>
          </p:nvSpPr>
          <p:spPr>
            <a:xfrm>
              <a:off x="6364813" y="3869256"/>
              <a:ext cx="167397" cy="21107"/>
            </a:xfrm>
            <a:custGeom>
              <a:rect b="b" l="l" r="r" t="t"/>
              <a:pathLst>
                <a:path extrusionOk="0" h="635" w="5036">
                  <a:moveTo>
                    <a:pt x="317" y="1"/>
                  </a:moveTo>
                  <a:cubicBezTo>
                    <a:pt x="159" y="1"/>
                    <a:pt x="1" y="159"/>
                    <a:pt x="1" y="318"/>
                  </a:cubicBezTo>
                  <a:cubicBezTo>
                    <a:pt x="1" y="508"/>
                    <a:pt x="159" y="634"/>
                    <a:pt x="317" y="634"/>
                  </a:cubicBezTo>
                  <a:lnTo>
                    <a:pt x="4719" y="634"/>
                  </a:lnTo>
                  <a:cubicBezTo>
                    <a:pt x="4878" y="634"/>
                    <a:pt x="5036" y="508"/>
                    <a:pt x="5036" y="318"/>
                  </a:cubicBezTo>
                  <a:cubicBezTo>
                    <a:pt x="5036" y="159"/>
                    <a:pt x="4878" y="1"/>
                    <a:pt x="4719"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g35bf837f295_0_539"/>
            <p:cNvSpPr/>
            <p:nvPr/>
          </p:nvSpPr>
          <p:spPr>
            <a:xfrm>
              <a:off x="6545871" y="3869256"/>
              <a:ext cx="41085" cy="21107"/>
            </a:xfrm>
            <a:custGeom>
              <a:rect b="b" l="l" r="r" t="t"/>
              <a:pathLst>
                <a:path extrusionOk="0" h="635" w="1236">
                  <a:moveTo>
                    <a:pt x="317" y="1"/>
                  </a:moveTo>
                  <a:cubicBezTo>
                    <a:pt x="127" y="1"/>
                    <a:pt x="1" y="159"/>
                    <a:pt x="1" y="318"/>
                  </a:cubicBezTo>
                  <a:cubicBezTo>
                    <a:pt x="1" y="508"/>
                    <a:pt x="127" y="634"/>
                    <a:pt x="317" y="634"/>
                  </a:cubicBezTo>
                  <a:lnTo>
                    <a:pt x="887" y="634"/>
                  </a:lnTo>
                  <a:cubicBezTo>
                    <a:pt x="1077" y="634"/>
                    <a:pt x="1236" y="508"/>
                    <a:pt x="1204" y="318"/>
                  </a:cubicBezTo>
                  <a:cubicBezTo>
                    <a:pt x="1204" y="159"/>
                    <a:pt x="1077" y="1"/>
                    <a:pt x="887"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g35bf837f295_0_539"/>
            <p:cNvSpPr/>
            <p:nvPr/>
          </p:nvSpPr>
          <p:spPr>
            <a:xfrm>
              <a:off x="6599554" y="3869256"/>
              <a:ext cx="48464" cy="21107"/>
            </a:xfrm>
            <a:custGeom>
              <a:rect b="b" l="l" r="r" t="t"/>
              <a:pathLst>
                <a:path extrusionOk="0" h="635" w="1458">
                  <a:moveTo>
                    <a:pt x="317" y="1"/>
                  </a:moveTo>
                  <a:cubicBezTo>
                    <a:pt x="127" y="1"/>
                    <a:pt x="1" y="159"/>
                    <a:pt x="1" y="318"/>
                  </a:cubicBezTo>
                  <a:cubicBezTo>
                    <a:pt x="1" y="508"/>
                    <a:pt x="127" y="634"/>
                    <a:pt x="317" y="634"/>
                  </a:cubicBezTo>
                  <a:lnTo>
                    <a:pt x="1141" y="634"/>
                  </a:lnTo>
                  <a:cubicBezTo>
                    <a:pt x="1331" y="634"/>
                    <a:pt x="1457" y="508"/>
                    <a:pt x="1457" y="318"/>
                  </a:cubicBezTo>
                  <a:cubicBezTo>
                    <a:pt x="1457" y="159"/>
                    <a:pt x="1331" y="1"/>
                    <a:pt x="1141" y="1"/>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g35bf837f295_0_539"/>
            <p:cNvSpPr/>
            <p:nvPr/>
          </p:nvSpPr>
          <p:spPr>
            <a:xfrm>
              <a:off x="6364813" y="3906119"/>
              <a:ext cx="122157" cy="21074"/>
            </a:xfrm>
            <a:custGeom>
              <a:rect b="b" l="l" r="r" t="t"/>
              <a:pathLst>
                <a:path extrusionOk="0" h="634" w="3675">
                  <a:moveTo>
                    <a:pt x="317" y="0"/>
                  </a:moveTo>
                  <a:cubicBezTo>
                    <a:pt x="159" y="0"/>
                    <a:pt x="1" y="127"/>
                    <a:pt x="1" y="317"/>
                  </a:cubicBezTo>
                  <a:cubicBezTo>
                    <a:pt x="1" y="475"/>
                    <a:pt x="159" y="634"/>
                    <a:pt x="317" y="634"/>
                  </a:cubicBezTo>
                  <a:lnTo>
                    <a:pt x="3357" y="634"/>
                  </a:lnTo>
                  <a:cubicBezTo>
                    <a:pt x="3547" y="634"/>
                    <a:pt x="3674" y="475"/>
                    <a:pt x="3674" y="317"/>
                  </a:cubicBezTo>
                  <a:cubicBezTo>
                    <a:pt x="3674" y="127"/>
                    <a:pt x="3547" y="0"/>
                    <a:pt x="3357"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35bf837f295_0_539"/>
            <p:cNvSpPr/>
            <p:nvPr/>
          </p:nvSpPr>
          <p:spPr>
            <a:xfrm>
              <a:off x="6500598" y="3906119"/>
              <a:ext cx="41085" cy="21074"/>
            </a:xfrm>
            <a:custGeom>
              <a:rect b="b" l="l" r="r" t="t"/>
              <a:pathLst>
                <a:path extrusionOk="0" h="634" w="1236">
                  <a:moveTo>
                    <a:pt x="318" y="0"/>
                  </a:moveTo>
                  <a:cubicBezTo>
                    <a:pt x="159" y="0"/>
                    <a:pt x="1" y="127"/>
                    <a:pt x="1" y="317"/>
                  </a:cubicBezTo>
                  <a:cubicBezTo>
                    <a:pt x="1" y="475"/>
                    <a:pt x="159" y="634"/>
                    <a:pt x="318" y="634"/>
                  </a:cubicBezTo>
                  <a:lnTo>
                    <a:pt x="919" y="634"/>
                  </a:lnTo>
                  <a:cubicBezTo>
                    <a:pt x="1109" y="634"/>
                    <a:pt x="1236" y="475"/>
                    <a:pt x="1236" y="317"/>
                  </a:cubicBezTo>
                  <a:cubicBezTo>
                    <a:pt x="1236" y="127"/>
                    <a:pt x="1109" y="0"/>
                    <a:pt x="919"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g35bf837f295_0_539"/>
            <p:cNvSpPr/>
            <p:nvPr/>
          </p:nvSpPr>
          <p:spPr>
            <a:xfrm>
              <a:off x="6554281" y="3906119"/>
              <a:ext cx="93737" cy="21074"/>
            </a:xfrm>
            <a:custGeom>
              <a:rect b="b" l="l" r="r" t="t"/>
              <a:pathLst>
                <a:path extrusionOk="0" h="634" w="2820">
                  <a:moveTo>
                    <a:pt x="318" y="0"/>
                  </a:moveTo>
                  <a:cubicBezTo>
                    <a:pt x="159" y="0"/>
                    <a:pt x="1" y="127"/>
                    <a:pt x="1" y="317"/>
                  </a:cubicBezTo>
                  <a:cubicBezTo>
                    <a:pt x="1" y="475"/>
                    <a:pt x="159" y="634"/>
                    <a:pt x="318" y="634"/>
                  </a:cubicBezTo>
                  <a:lnTo>
                    <a:pt x="2503" y="634"/>
                  </a:lnTo>
                  <a:cubicBezTo>
                    <a:pt x="2693" y="634"/>
                    <a:pt x="2819" y="475"/>
                    <a:pt x="2819" y="317"/>
                  </a:cubicBezTo>
                  <a:cubicBezTo>
                    <a:pt x="2819" y="127"/>
                    <a:pt x="2693" y="0"/>
                    <a:pt x="2503" y="0"/>
                  </a:cubicBez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g35bf837f295_0_539"/>
            <p:cNvSpPr/>
            <p:nvPr/>
          </p:nvSpPr>
          <p:spPr>
            <a:xfrm>
              <a:off x="6364813" y="3805069"/>
              <a:ext cx="283205" cy="8443"/>
            </a:xfrm>
            <a:custGeom>
              <a:rect b="b" l="l" r="r" t="t"/>
              <a:pathLst>
                <a:path extrusionOk="0" h="254" w="8520">
                  <a:moveTo>
                    <a:pt x="1" y="0"/>
                  </a:moveTo>
                  <a:lnTo>
                    <a:pt x="1" y="253"/>
                  </a:lnTo>
                  <a:lnTo>
                    <a:pt x="8519" y="253"/>
                  </a:lnTo>
                  <a:lnTo>
                    <a:pt x="8519" y="0"/>
                  </a:lnTo>
                  <a:close/>
                </a:path>
              </a:pathLst>
            </a:custGeom>
            <a:solidFill>
              <a:srgbClr val="CACA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g35bf837f295_0_539"/>
            <p:cNvSpPr/>
            <p:nvPr/>
          </p:nvSpPr>
          <p:spPr>
            <a:xfrm>
              <a:off x="5800564" y="4286119"/>
              <a:ext cx="955883" cy="80042"/>
            </a:xfrm>
            <a:custGeom>
              <a:rect b="b" l="l" r="r" t="t"/>
              <a:pathLst>
                <a:path extrusionOk="0" h="2408" w="28757">
                  <a:moveTo>
                    <a:pt x="1204" y="1"/>
                  </a:moveTo>
                  <a:cubicBezTo>
                    <a:pt x="539" y="1"/>
                    <a:pt x="1" y="539"/>
                    <a:pt x="1" y="1204"/>
                  </a:cubicBezTo>
                  <a:cubicBezTo>
                    <a:pt x="1" y="1869"/>
                    <a:pt x="539" y="2408"/>
                    <a:pt x="1204" y="2408"/>
                  </a:cubicBezTo>
                  <a:lnTo>
                    <a:pt x="27553" y="2408"/>
                  </a:lnTo>
                  <a:cubicBezTo>
                    <a:pt x="28218" y="2408"/>
                    <a:pt x="28756" y="1869"/>
                    <a:pt x="28756" y="1204"/>
                  </a:cubicBezTo>
                  <a:cubicBezTo>
                    <a:pt x="28756" y="539"/>
                    <a:pt x="28218" y="1"/>
                    <a:pt x="2755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35bf837f295_0_539"/>
            <p:cNvSpPr/>
            <p:nvPr/>
          </p:nvSpPr>
          <p:spPr>
            <a:xfrm>
              <a:off x="5825826" y="3747165"/>
              <a:ext cx="903231" cy="579008"/>
            </a:xfrm>
            <a:custGeom>
              <a:rect b="b" l="l" r="r" t="t"/>
              <a:pathLst>
                <a:path extrusionOk="0" h="17419" w="27173">
                  <a:moveTo>
                    <a:pt x="1964" y="0"/>
                  </a:moveTo>
                  <a:cubicBezTo>
                    <a:pt x="888" y="0"/>
                    <a:pt x="1" y="887"/>
                    <a:pt x="1" y="1995"/>
                  </a:cubicBezTo>
                  <a:lnTo>
                    <a:pt x="1" y="15423"/>
                  </a:lnTo>
                  <a:cubicBezTo>
                    <a:pt x="1" y="16500"/>
                    <a:pt x="888" y="17418"/>
                    <a:pt x="1964" y="17418"/>
                  </a:cubicBezTo>
                  <a:lnTo>
                    <a:pt x="25178" y="17418"/>
                  </a:lnTo>
                  <a:cubicBezTo>
                    <a:pt x="26286" y="17418"/>
                    <a:pt x="27173" y="16531"/>
                    <a:pt x="27173" y="15423"/>
                  </a:cubicBezTo>
                  <a:lnTo>
                    <a:pt x="27173" y="1995"/>
                  </a:lnTo>
                  <a:cubicBezTo>
                    <a:pt x="27173" y="887"/>
                    <a:pt x="26286" y="0"/>
                    <a:pt x="2517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g35bf837f295_0_539"/>
            <p:cNvSpPr/>
            <p:nvPr/>
          </p:nvSpPr>
          <p:spPr>
            <a:xfrm>
              <a:off x="5915308" y="4081892"/>
              <a:ext cx="160051" cy="53749"/>
            </a:xfrm>
            <a:custGeom>
              <a:rect b="b" l="l" r="r" t="t"/>
              <a:pathLst>
                <a:path extrusionOk="0" h="1617" w="4815">
                  <a:moveTo>
                    <a:pt x="824" y="1"/>
                  </a:moveTo>
                  <a:cubicBezTo>
                    <a:pt x="381" y="1"/>
                    <a:pt x="1" y="381"/>
                    <a:pt x="1" y="793"/>
                  </a:cubicBezTo>
                  <a:cubicBezTo>
                    <a:pt x="1" y="1236"/>
                    <a:pt x="381" y="1616"/>
                    <a:pt x="824" y="1616"/>
                  </a:cubicBezTo>
                  <a:lnTo>
                    <a:pt x="4023" y="1616"/>
                  </a:lnTo>
                  <a:cubicBezTo>
                    <a:pt x="4466" y="1616"/>
                    <a:pt x="4815" y="1236"/>
                    <a:pt x="4815" y="793"/>
                  </a:cubicBezTo>
                  <a:cubicBezTo>
                    <a:pt x="4815"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g35bf837f295_0_539"/>
            <p:cNvSpPr/>
            <p:nvPr/>
          </p:nvSpPr>
          <p:spPr>
            <a:xfrm>
              <a:off x="6106904" y="4081892"/>
              <a:ext cx="160051" cy="53749"/>
            </a:xfrm>
            <a:custGeom>
              <a:rect b="b" l="l" r="r" t="t"/>
              <a:pathLst>
                <a:path extrusionOk="0" h="1617" w="4815">
                  <a:moveTo>
                    <a:pt x="792" y="1"/>
                  </a:moveTo>
                  <a:cubicBezTo>
                    <a:pt x="349" y="1"/>
                    <a:pt x="1" y="381"/>
                    <a:pt x="1" y="793"/>
                  </a:cubicBezTo>
                  <a:cubicBezTo>
                    <a:pt x="1" y="1236"/>
                    <a:pt x="349" y="1616"/>
                    <a:pt x="792" y="1616"/>
                  </a:cubicBezTo>
                  <a:lnTo>
                    <a:pt x="4023" y="1616"/>
                  </a:lnTo>
                  <a:cubicBezTo>
                    <a:pt x="4466" y="1616"/>
                    <a:pt x="4814" y="1236"/>
                    <a:pt x="4814" y="793"/>
                  </a:cubicBezTo>
                  <a:cubicBezTo>
                    <a:pt x="4814" y="381"/>
                    <a:pt x="4466" y="1"/>
                    <a:pt x="40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g35bf837f295_0_539"/>
            <p:cNvSpPr/>
            <p:nvPr/>
          </p:nvSpPr>
          <p:spPr>
            <a:xfrm>
              <a:off x="6293247" y="4081892"/>
              <a:ext cx="160017" cy="53749"/>
            </a:xfrm>
            <a:custGeom>
              <a:rect b="b" l="l" r="r" t="t"/>
              <a:pathLst>
                <a:path extrusionOk="0" h="1617" w="4814">
                  <a:moveTo>
                    <a:pt x="792" y="1"/>
                  </a:moveTo>
                  <a:cubicBezTo>
                    <a:pt x="348" y="1"/>
                    <a:pt x="0" y="381"/>
                    <a:pt x="0" y="793"/>
                  </a:cubicBezTo>
                  <a:cubicBezTo>
                    <a:pt x="0" y="1236"/>
                    <a:pt x="348" y="1616"/>
                    <a:pt x="792" y="1616"/>
                  </a:cubicBezTo>
                  <a:lnTo>
                    <a:pt x="4022" y="1616"/>
                  </a:lnTo>
                  <a:cubicBezTo>
                    <a:pt x="4465" y="1616"/>
                    <a:pt x="4814" y="1236"/>
                    <a:pt x="4814" y="793"/>
                  </a:cubicBezTo>
                  <a:cubicBezTo>
                    <a:pt x="4814" y="381"/>
                    <a:pt x="4465"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35bf837f295_0_539"/>
            <p:cNvSpPr/>
            <p:nvPr/>
          </p:nvSpPr>
          <p:spPr>
            <a:xfrm>
              <a:off x="6479557" y="4081892"/>
              <a:ext cx="160051" cy="53749"/>
            </a:xfrm>
            <a:custGeom>
              <a:rect b="b" l="l" r="r" t="t"/>
              <a:pathLst>
                <a:path extrusionOk="0" h="1617" w="4815">
                  <a:moveTo>
                    <a:pt x="792" y="1"/>
                  </a:moveTo>
                  <a:cubicBezTo>
                    <a:pt x="349" y="1"/>
                    <a:pt x="0" y="381"/>
                    <a:pt x="0" y="793"/>
                  </a:cubicBezTo>
                  <a:cubicBezTo>
                    <a:pt x="0" y="1236"/>
                    <a:pt x="349" y="1616"/>
                    <a:pt x="792" y="1616"/>
                  </a:cubicBezTo>
                  <a:lnTo>
                    <a:pt x="4022" y="1616"/>
                  </a:lnTo>
                  <a:cubicBezTo>
                    <a:pt x="4466" y="1616"/>
                    <a:pt x="4814" y="1236"/>
                    <a:pt x="4814" y="793"/>
                  </a:cubicBezTo>
                  <a:cubicBezTo>
                    <a:pt x="4814" y="381"/>
                    <a:pt x="4466" y="1"/>
                    <a:pt x="4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g35bf837f295_0_539"/>
            <p:cNvSpPr/>
            <p:nvPr/>
          </p:nvSpPr>
          <p:spPr>
            <a:xfrm>
              <a:off x="5907962" y="4170344"/>
              <a:ext cx="737961" cy="53716"/>
            </a:xfrm>
            <a:custGeom>
              <a:rect b="b" l="l" r="r" t="t"/>
              <a:pathLst>
                <a:path extrusionOk="0" h="1616" w="22201">
                  <a:moveTo>
                    <a:pt x="824" y="0"/>
                  </a:moveTo>
                  <a:cubicBezTo>
                    <a:pt x="380" y="0"/>
                    <a:pt x="0" y="380"/>
                    <a:pt x="0" y="824"/>
                  </a:cubicBezTo>
                  <a:cubicBezTo>
                    <a:pt x="0" y="1267"/>
                    <a:pt x="380" y="1615"/>
                    <a:pt x="824" y="1615"/>
                  </a:cubicBezTo>
                  <a:lnTo>
                    <a:pt x="21408" y="1615"/>
                  </a:lnTo>
                  <a:cubicBezTo>
                    <a:pt x="21852" y="1615"/>
                    <a:pt x="22200" y="1267"/>
                    <a:pt x="22200" y="824"/>
                  </a:cubicBezTo>
                  <a:cubicBezTo>
                    <a:pt x="22200" y="380"/>
                    <a:pt x="21852" y="0"/>
                    <a:pt x="21408"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35bf837f295_0_539"/>
            <p:cNvSpPr/>
            <p:nvPr/>
          </p:nvSpPr>
          <p:spPr>
            <a:xfrm>
              <a:off x="5889016" y="3820858"/>
              <a:ext cx="146356" cy="145292"/>
            </a:xfrm>
            <a:custGeom>
              <a:rect b="b" l="l" r="r" t="t"/>
              <a:pathLst>
                <a:path extrusionOk="0" h="4371" w="4403">
                  <a:moveTo>
                    <a:pt x="2217" y="0"/>
                  </a:moveTo>
                  <a:cubicBezTo>
                    <a:pt x="982" y="0"/>
                    <a:pt x="0" y="982"/>
                    <a:pt x="0" y="2185"/>
                  </a:cubicBezTo>
                  <a:cubicBezTo>
                    <a:pt x="0" y="3389"/>
                    <a:pt x="982" y="4370"/>
                    <a:pt x="2217" y="4370"/>
                  </a:cubicBezTo>
                  <a:cubicBezTo>
                    <a:pt x="3420" y="4370"/>
                    <a:pt x="4402" y="3389"/>
                    <a:pt x="4402" y="2185"/>
                  </a:cubicBezTo>
                  <a:cubicBezTo>
                    <a:pt x="4402" y="982"/>
                    <a:pt x="3420" y="0"/>
                    <a:pt x="22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g35bf837f295_0_539"/>
            <p:cNvSpPr/>
            <p:nvPr/>
          </p:nvSpPr>
          <p:spPr>
            <a:xfrm>
              <a:off x="5995317" y="3820858"/>
              <a:ext cx="146356" cy="145292"/>
            </a:xfrm>
            <a:custGeom>
              <a:rect b="b" l="l" r="r" t="t"/>
              <a:pathLst>
                <a:path extrusionOk="0" h="4371" w="4403">
                  <a:moveTo>
                    <a:pt x="2186" y="0"/>
                  </a:moveTo>
                  <a:cubicBezTo>
                    <a:pt x="982" y="0"/>
                    <a:pt x="1" y="982"/>
                    <a:pt x="1" y="2185"/>
                  </a:cubicBezTo>
                  <a:cubicBezTo>
                    <a:pt x="1" y="3389"/>
                    <a:pt x="982" y="4370"/>
                    <a:pt x="2186" y="4370"/>
                  </a:cubicBezTo>
                  <a:cubicBezTo>
                    <a:pt x="3421" y="4370"/>
                    <a:pt x="4403" y="3389"/>
                    <a:pt x="4403" y="2185"/>
                  </a:cubicBezTo>
                  <a:cubicBezTo>
                    <a:pt x="4403" y="982"/>
                    <a:pt x="3421" y="0"/>
                    <a:pt x="218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g35bf837f295_0_539"/>
            <p:cNvSpPr/>
            <p:nvPr/>
          </p:nvSpPr>
          <p:spPr>
            <a:xfrm>
              <a:off x="6449043" y="3826110"/>
              <a:ext cx="196881" cy="142134"/>
            </a:xfrm>
            <a:custGeom>
              <a:rect b="b" l="l" r="r" t="t"/>
              <a:pathLst>
                <a:path extrusionOk="0" h="4276" w="5923">
                  <a:moveTo>
                    <a:pt x="1045" y="0"/>
                  </a:moveTo>
                  <a:cubicBezTo>
                    <a:pt x="443" y="0"/>
                    <a:pt x="0" y="444"/>
                    <a:pt x="0" y="1045"/>
                  </a:cubicBezTo>
                  <a:lnTo>
                    <a:pt x="0" y="3231"/>
                  </a:lnTo>
                  <a:cubicBezTo>
                    <a:pt x="0" y="3801"/>
                    <a:pt x="443" y="4276"/>
                    <a:pt x="1045" y="4276"/>
                  </a:cubicBezTo>
                  <a:lnTo>
                    <a:pt x="4877" y="4276"/>
                  </a:lnTo>
                  <a:cubicBezTo>
                    <a:pt x="5447" y="4276"/>
                    <a:pt x="5922" y="3801"/>
                    <a:pt x="5922" y="3231"/>
                  </a:cubicBezTo>
                  <a:lnTo>
                    <a:pt x="5922" y="1045"/>
                  </a:lnTo>
                  <a:cubicBezTo>
                    <a:pt x="5922" y="444"/>
                    <a:pt x="5447" y="0"/>
                    <a:pt x="487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g35bf837f295_0_539"/>
            <p:cNvSpPr/>
            <p:nvPr/>
          </p:nvSpPr>
          <p:spPr>
            <a:xfrm>
              <a:off x="6449043" y="3825047"/>
              <a:ext cx="196881" cy="143198"/>
            </a:xfrm>
            <a:custGeom>
              <a:rect b="b" l="l" r="r" t="t"/>
              <a:pathLst>
                <a:path extrusionOk="0" h="4308" w="5923">
                  <a:moveTo>
                    <a:pt x="1298" y="1299"/>
                  </a:moveTo>
                  <a:lnTo>
                    <a:pt x="1298" y="2091"/>
                  </a:lnTo>
                  <a:lnTo>
                    <a:pt x="982" y="2091"/>
                  </a:lnTo>
                  <a:lnTo>
                    <a:pt x="982" y="1299"/>
                  </a:lnTo>
                  <a:close/>
                  <a:moveTo>
                    <a:pt x="4909" y="1299"/>
                  </a:moveTo>
                  <a:lnTo>
                    <a:pt x="4909" y="2091"/>
                  </a:lnTo>
                  <a:lnTo>
                    <a:pt x="4465" y="2091"/>
                  </a:lnTo>
                  <a:lnTo>
                    <a:pt x="4465" y="1299"/>
                  </a:lnTo>
                  <a:close/>
                  <a:moveTo>
                    <a:pt x="1298" y="2249"/>
                  </a:moveTo>
                  <a:lnTo>
                    <a:pt x="1298" y="3041"/>
                  </a:lnTo>
                  <a:lnTo>
                    <a:pt x="982" y="3041"/>
                  </a:lnTo>
                  <a:lnTo>
                    <a:pt x="982" y="2249"/>
                  </a:lnTo>
                  <a:close/>
                  <a:moveTo>
                    <a:pt x="4909" y="2249"/>
                  </a:moveTo>
                  <a:lnTo>
                    <a:pt x="4909" y="3041"/>
                  </a:lnTo>
                  <a:lnTo>
                    <a:pt x="4465" y="3041"/>
                  </a:lnTo>
                  <a:lnTo>
                    <a:pt x="4465" y="2249"/>
                  </a:lnTo>
                  <a:close/>
                  <a:moveTo>
                    <a:pt x="4275" y="666"/>
                  </a:moveTo>
                  <a:lnTo>
                    <a:pt x="4275" y="3674"/>
                  </a:lnTo>
                  <a:lnTo>
                    <a:pt x="1488" y="3674"/>
                  </a:lnTo>
                  <a:lnTo>
                    <a:pt x="1488" y="666"/>
                  </a:lnTo>
                  <a:close/>
                  <a:moveTo>
                    <a:pt x="1298" y="1"/>
                  </a:moveTo>
                  <a:lnTo>
                    <a:pt x="1298" y="1109"/>
                  </a:lnTo>
                  <a:lnTo>
                    <a:pt x="982" y="1109"/>
                  </a:lnTo>
                  <a:lnTo>
                    <a:pt x="982" y="32"/>
                  </a:lnTo>
                  <a:lnTo>
                    <a:pt x="792" y="32"/>
                  </a:lnTo>
                  <a:lnTo>
                    <a:pt x="792" y="1109"/>
                  </a:lnTo>
                  <a:lnTo>
                    <a:pt x="0" y="1109"/>
                  </a:lnTo>
                  <a:lnTo>
                    <a:pt x="0" y="1299"/>
                  </a:lnTo>
                  <a:lnTo>
                    <a:pt x="792" y="1299"/>
                  </a:lnTo>
                  <a:lnTo>
                    <a:pt x="792" y="2059"/>
                  </a:lnTo>
                  <a:lnTo>
                    <a:pt x="0" y="2059"/>
                  </a:lnTo>
                  <a:lnTo>
                    <a:pt x="0" y="2249"/>
                  </a:lnTo>
                  <a:lnTo>
                    <a:pt x="792" y="2249"/>
                  </a:lnTo>
                  <a:lnTo>
                    <a:pt x="792" y="3041"/>
                  </a:lnTo>
                  <a:lnTo>
                    <a:pt x="0" y="3041"/>
                  </a:lnTo>
                  <a:lnTo>
                    <a:pt x="0" y="3199"/>
                  </a:lnTo>
                  <a:lnTo>
                    <a:pt x="792" y="3199"/>
                  </a:lnTo>
                  <a:lnTo>
                    <a:pt x="792" y="4276"/>
                  </a:lnTo>
                  <a:lnTo>
                    <a:pt x="982" y="4276"/>
                  </a:lnTo>
                  <a:lnTo>
                    <a:pt x="982" y="3199"/>
                  </a:lnTo>
                  <a:lnTo>
                    <a:pt x="1298" y="3199"/>
                  </a:lnTo>
                  <a:lnTo>
                    <a:pt x="1298" y="4308"/>
                  </a:lnTo>
                  <a:lnTo>
                    <a:pt x="1488" y="4308"/>
                  </a:lnTo>
                  <a:lnTo>
                    <a:pt x="1488" y="3864"/>
                  </a:lnTo>
                  <a:lnTo>
                    <a:pt x="4275" y="3864"/>
                  </a:lnTo>
                  <a:lnTo>
                    <a:pt x="4275" y="4308"/>
                  </a:lnTo>
                  <a:lnTo>
                    <a:pt x="4465" y="4308"/>
                  </a:lnTo>
                  <a:lnTo>
                    <a:pt x="4465" y="3199"/>
                  </a:lnTo>
                  <a:lnTo>
                    <a:pt x="4909" y="3199"/>
                  </a:lnTo>
                  <a:lnTo>
                    <a:pt x="4909" y="4276"/>
                  </a:lnTo>
                  <a:lnTo>
                    <a:pt x="5099" y="4276"/>
                  </a:lnTo>
                  <a:lnTo>
                    <a:pt x="5099" y="3199"/>
                  </a:lnTo>
                  <a:lnTo>
                    <a:pt x="5922" y="3199"/>
                  </a:lnTo>
                  <a:lnTo>
                    <a:pt x="5922" y="3041"/>
                  </a:lnTo>
                  <a:lnTo>
                    <a:pt x="5099" y="3041"/>
                  </a:lnTo>
                  <a:lnTo>
                    <a:pt x="5099" y="2249"/>
                  </a:lnTo>
                  <a:lnTo>
                    <a:pt x="5922" y="2249"/>
                  </a:lnTo>
                  <a:lnTo>
                    <a:pt x="5922" y="2091"/>
                  </a:lnTo>
                  <a:lnTo>
                    <a:pt x="5099" y="2091"/>
                  </a:lnTo>
                  <a:lnTo>
                    <a:pt x="5099" y="1299"/>
                  </a:lnTo>
                  <a:lnTo>
                    <a:pt x="5922" y="1299"/>
                  </a:lnTo>
                  <a:lnTo>
                    <a:pt x="5922" y="1109"/>
                  </a:lnTo>
                  <a:lnTo>
                    <a:pt x="5099" y="1109"/>
                  </a:lnTo>
                  <a:lnTo>
                    <a:pt x="5099" y="32"/>
                  </a:lnTo>
                  <a:lnTo>
                    <a:pt x="4909" y="32"/>
                  </a:lnTo>
                  <a:lnTo>
                    <a:pt x="4909" y="1109"/>
                  </a:lnTo>
                  <a:lnTo>
                    <a:pt x="4465" y="1109"/>
                  </a:lnTo>
                  <a:lnTo>
                    <a:pt x="4465" y="1"/>
                  </a:lnTo>
                  <a:lnTo>
                    <a:pt x="4275" y="1"/>
                  </a:lnTo>
                  <a:lnTo>
                    <a:pt x="4275" y="476"/>
                  </a:lnTo>
                  <a:lnTo>
                    <a:pt x="1488" y="476"/>
                  </a:lnTo>
                  <a:lnTo>
                    <a:pt x="1488"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35bf837f295_0_539"/>
            <p:cNvSpPr/>
            <p:nvPr/>
          </p:nvSpPr>
          <p:spPr>
            <a:xfrm>
              <a:off x="5838457" y="2528155"/>
              <a:ext cx="269543" cy="385318"/>
            </a:xfrm>
            <a:custGeom>
              <a:rect b="b" l="l" r="r" t="t"/>
              <a:pathLst>
                <a:path extrusionOk="0" h="11592" w="8109">
                  <a:moveTo>
                    <a:pt x="7570" y="349"/>
                  </a:moveTo>
                  <a:cubicBezTo>
                    <a:pt x="7665" y="349"/>
                    <a:pt x="7760" y="412"/>
                    <a:pt x="7760" y="539"/>
                  </a:cubicBezTo>
                  <a:lnTo>
                    <a:pt x="7760" y="11211"/>
                  </a:lnTo>
                  <a:lnTo>
                    <a:pt x="349" y="11211"/>
                  </a:lnTo>
                  <a:lnTo>
                    <a:pt x="349" y="539"/>
                  </a:lnTo>
                  <a:cubicBezTo>
                    <a:pt x="349" y="412"/>
                    <a:pt x="444" y="349"/>
                    <a:pt x="571" y="349"/>
                  </a:cubicBezTo>
                  <a:close/>
                  <a:moveTo>
                    <a:pt x="571" y="1"/>
                  </a:moveTo>
                  <a:cubicBezTo>
                    <a:pt x="254" y="1"/>
                    <a:pt x="1" y="222"/>
                    <a:pt x="1" y="539"/>
                  </a:cubicBezTo>
                  <a:lnTo>
                    <a:pt x="1" y="11591"/>
                  </a:lnTo>
                  <a:lnTo>
                    <a:pt x="8108" y="11591"/>
                  </a:lnTo>
                  <a:lnTo>
                    <a:pt x="8108" y="539"/>
                  </a:lnTo>
                  <a:cubicBezTo>
                    <a:pt x="8108" y="222"/>
                    <a:pt x="7855" y="1"/>
                    <a:pt x="7570"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g35bf837f295_0_539"/>
            <p:cNvSpPr/>
            <p:nvPr/>
          </p:nvSpPr>
          <p:spPr>
            <a:xfrm>
              <a:off x="5863753" y="2560797"/>
              <a:ext cx="216858" cy="66347"/>
            </a:xfrm>
            <a:custGeom>
              <a:rect b="b" l="l" r="r" t="t"/>
              <a:pathLst>
                <a:path extrusionOk="0" h="1996" w="6524">
                  <a:moveTo>
                    <a:pt x="6176" y="380"/>
                  </a:moveTo>
                  <a:lnTo>
                    <a:pt x="6176" y="1647"/>
                  </a:lnTo>
                  <a:lnTo>
                    <a:pt x="348" y="1647"/>
                  </a:lnTo>
                  <a:lnTo>
                    <a:pt x="348" y="380"/>
                  </a:lnTo>
                  <a:close/>
                  <a:moveTo>
                    <a:pt x="0" y="0"/>
                  </a:moveTo>
                  <a:lnTo>
                    <a:pt x="0" y="1996"/>
                  </a:lnTo>
                  <a:lnTo>
                    <a:pt x="6524" y="1996"/>
                  </a:lnTo>
                  <a:lnTo>
                    <a:pt x="652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35bf837f295_0_539"/>
            <p:cNvSpPr/>
            <p:nvPr/>
          </p:nvSpPr>
          <p:spPr>
            <a:xfrm>
              <a:off x="5863753" y="2679729"/>
              <a:ext cx="58968" cy="59001"/>
            </a:xfrm>
            <a:custGeom>
              <a:rect b="b" l="l" r="r" t="t"/>
              <a:pathLst>
                <a:path extrusionOk="0" h="1775" w="1774">
                  <a:moveTo>
                    <a:pt x="1425" y="381"/>
                  </a:moveTo>
                  <a:lnTo>
                    <a:pt x="1425" y="1426"/>
                  </a:lnTo>
                  <a:lnTo>
                    <a:pt x="348" y="1426"/>
                  </a:lnTo>
                  <a:lnTo>
                    <a:pt x="348"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35bf837f295_0_539"/>
            <p:cNvSpPr/>
            <p:nvPr/>
          </p:nvSpPr>
          <p:spPr>
            <a:xfrm>
              <a:off x="5942698" y="2679729"/>
              <a:ext cx="58968" cy="59001"/>
            </a:xfrm>
            <a:custGeom>
              <a:rect b="b" l="l" r="r" t="t"/>
              <a:pathLst>
                <a:path extrusionOk="0" h="1775" w="1774">
                  <a:moveTo>
                    <a:pt x="1394" y="381"/>
                  </a:moveTo>
                  <a:lnTo>
                    <a:pt x="1394" y="1426"/>
                  </a:lnTo>
                  <a:lnTo>
                    <a:pt x="349" y="1426"/>
                  </a:lnTo>
                  <a:lnTo>
                    <a:pt x="349" y="381"/>
                  </a:lnTo>
                  <a:close/>
                  <a:moveTo>
                    <a:pt x="0" y="1"/>
                  </a:moveTo>
                  <a:lnTo>
                    <a:pt x="0" y="1774"/>
                  </a:lnTo>
                  <a:lnTo>
                    <a:pt x="1774" y="1774"/>
                  </a:lnTo>
                  <a:lnTo>
                    <a:pt x="1774"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g35bf837f295_0_539"/>
            <p:cNvSpPr/>
            <p:nvPr/>
          </p:nvSpPr>
          <p:spPr>
            <a:xfrm>
              <a:off x="6021643" y="2679729"/>
              <a:ext cx="57937" cy="59001"/>
            </a:xfrm>
            <a:custGeom>
              <a:rect b="b" l="l" r="r" t="t"/>
              <a:pathLst>
                <a:path extrusionOk="0" h="1775" w="1743">
                  <a:moveTo>
                    <a:pt x="1394" y="381"/>
                  </a:moveTo>
                  <a:lnTo>
                    <a:pt x="1394" y="1426"/>
                  </a:lnTo>
                  <a:lnTo>
                    <a:pt x="349" y="1426"/>
                  </a:lnTo>
                  <a:lnTo>
                    <a:pt x="349" y="381"/>
                  </a:lnTo>
                  <a:close/>
                  <a:moveTo>
                    <a:pt x="0" y="1"/>
                  </a:moveTo>
                  <a:lnTo>
                    <a:pt x="0" y="1774"/>
                  </a:lnTo>
                  <a:lnTo>
                    <a:pt x="1742" y="1774"/>
                  </a:lnTo>
                  <a:lnTo>
                    <a:pt x="174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g35bf837f295_0_539"/>
            <p:cNvSpPr/>
            <p:nvPr/>
          </p:nvSpPr>
          <p:spPr>
            <a:xfrm>
              <a:off x="5863753" y="2754486"/>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g35bf837f295_0_539"/>
            <p:cNvSpPr/>
            <p:nvPr/>
          </p:nvSpPr>
          <p:spPr>
            <a:xfrm>
              <a:off x="5942698" y="2754486"/>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g35bf837f295_0_539"/>
            <p:cNvSpPr/>
            <p:nvPr/>
          </p:nvSpPr>
          <p:spPr>
            <a:xfrm>
              <a:off x="6021643" y="2754486"/>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g35bf837f295_0_539"/>
            <p:cNvSpPr/>
            <p:nvPr/>
          </p:nvSpPr>
          <p:spPr>
            <a:xfrm>
              <a:off x="5863753" y="2828179"/>
              <a:ext cx="58968" cy="58968"/>
            </a:xfrm>
            <a:custGeom>
              <a:rect b="b" l="l" r="r" t="t"/>
              <a:pathLst>
                <a:path extrusionOk="0" h="1774" w="1774">
                  <a:moveTo>
                    <a:pt x="1425" y="349"/>
                  </a:moveTo>
                  <a:lnTo>
                    <a:pt x="1425" y="1394"/>
                  </a:lnTo>
                  <a:lnTo>
                    <a:pt x="348" y="1394"/>
                  </a:lnTo>
                  <a:lnTo>
                    <a:pt x="348"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g35bf837f295_0_539"/>
            <p:cNvSpPr/>
            <p:nvPr/>
          </p:nvSpPr>
          <p:spPr>
            <a:xfrm>
              <a:off x="5942698" y="2828179"/>
              <a:ext cx="58968" cy="58968"/>
            </a:xfrm>
            <a:custGeom>
              <a:rect b="b" l="l" r="r" t="t"/>
              <a:pathLst>
                <a:path extrusionOk="0" h="1774" w="1774">
                  <a:moveTo>
                    <a:pt x="1394" y="349"/>
                  </a:moveTo>
                  <a:lnTo>
                    <a:pt x="1394" y="1394"/>
                  </a:lnTo>
                  <a:lnTo>
                    <a:pt x="349" y="1394"/>
                  </a:lnTo>
                  <a:lnTo>
                    <a:pt x="349" y="349"/>
                  </a:lnTo>
                  <a:close/>
                  <a:moveTo>
                    <a:pt x="0" y="0"/>
                  </a:moveTo>
                  <a:lnTo>
                    <a:pt x="0" y="1774"/>
                  </a:lnTo>
                  <a:lnTo>
                    <a:pt x="1774" y="1774"/>
                  </a:lnTo>
                  <a:lnTo>
                    <a:pt x="177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35bf837f295_0_539"/>
            <p:cNvSpPr/>
            <p:nvPr/>
          </p:nvSpPr>
          <p:spPr>
            <a:xfrm>
              <a:off x="6021643" y="2828179"/>
              <a:ext cx="57937" cy="58968"/>
            </a:xfrm>
            <a:custGeom>
              <a:rect b="b" l="l" r="r" t="t"/>
              <a:pathLst>
                <a:path extrusionOk="0" h="1774" w="1743">
                  <a:moveTo>
                    <a:pt x="1394" y="349"/>
                  </a:moveTo>
                  <a:lnTo>
                    <a:pt x="1394" y="1394"/>
                  </a:lnTo>
                  <a:lnTo>
                    <a:pt x="349" y="1394"/>
                  </a:lnTo>
                  <a:lnTo>
                    <a:pt x="349" y="349"/>
                  </a:lnTo>
                  <a:close/>
                  <a:moveTo>
                    <a:pt x="0" y="0"/>
                  </a:moveTo>
                  <a:lnTo>
                    <a:pt x="0" y="1774"/>
                  </a:lnTo>
                  <a:lnTo>
                    <a:pt x="1742" y="1774"/>
                  </a:lnTo>
                  <a:lnTo>
                    <a:pt x="174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35bf837f295_0_539"/>
            <p:cNvSpPr/>
            <p:nvPr/>
          </p:nvSpPr>
          <p:spPr>
            <a:xfrm>
              <a:off x="5863753" y="2647121"/>
              <a:ext cx="145292" cy="11601"/>
            </a:xfrm>
            <a:custGeom>
              <a:rect b="b" l="l" r="r" t="t"/>
              <a:pathLst>
                <a:path extrusionOk="0" h="349" w="4371">
                  <a:moveTo>
                    <a:pt x="0" y="0"/>
                  </a:moveTo>
                  <a:lnTo>
                    <a:pt x="0" y="349"/>
                  </a:lnTo>
                  <a:lnTo>
                    <a:pt x="4370" y="349"/>
                  </a:lnTo>
                  <a:lnTo>
                    <a:pt x="437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g35bf837f295_0_539"/>
            <p:cNvSpPr/>
            <p:nvPr/>
          </p:nvSpPr>
          <p:spPr>
            <a:xfrm>
              <a:off x="6022707" y="2639742"/>
              <a:ext cx="23168" cy="23202"/>
            </a:xfrm>
            <a:custGeom>
              <a:rect b="b" l="l" r="r" t="t"/>
              <a:pathLst>
                <a:path extrusionOk="0" h="698" w="697">
                  <a:moveTo>
                    <a:pt x="348" y="1"/>
                  </a:moveTo>
                  <a:cubicBezTo>
                    <a:pt x="158" y="1"/>
                    <a:pt x="0" y="159"/>
                    <a:pt x="0" y="349"/>
                  </a:cubicBezTo>
                  <a:cubicBezTo>
                    <a:pt x="0" y="539"/>
                    <a:pt x="158" y="697"/>
                    <a:pt x="348" y="697"/>
                  </a:cubicBezTo>
                  <a:cubicBezTo>
                    <a:pt x="538" y="697"/>
                    <a:pt x="697" y="539"/>
                    <a:pt x="697" y="349"/>
                  </a:cubicBezTo>
                  <a:cubicBezTo>
                    <a:pt x="697" y="159"/>
                    <a:pt x="538" y="1"/>
                    <a:pt x="348"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g35bf837f295_0_539"/>
            <p:cNvSpPr/>
            <p:nvPr/>
          </p:nvSpPr>
          <p:spPr>
            <a:xfrm>
              <a:off x="6057443" y="2639742"/>
              <a:ext cx="23168" cy="23202"/>
            </a:xfrm>
            <a:custGeom>
              <a:rect b="b" l="l" r="r" t="t"/>
              <a:pathLst>
                <a:path extrusionOk="0" h="698" w="697">
                  <a:moveTo>
                    <a:pt x="349" y="1"/>
                  </a:moveTo>
                  <a:cubicBezTo>
                    <a:pt x="158" y="1"/>
                    <a:pt x="0" y="159"/>
                    <a:pt x="0" y="349"/>
                  </a:cubicBezTo>
                  <a:cubicBezTo>
                    <a:pt x="0" y="539"/>
                    <a:pt x="158" y="697"/>
                    <a:pt x="349" y="697"/>
                  </a:cubicBezTo>
                  <a:cubicBezTo>
                    <a:pt x="539" y="697"/>
                    <a:pt x="697" y="539"/>
                    <a:pt x="697" y="349"/>
                  </a:cubicBezTo>
                  <a:cubicBezTo>
                    <a:pt x="697" y="159"/>
                    <a:pt x="539" y="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g35bf837f295_0_539"/>
            <p:cNvSpPr/>
            <p:nvPr/>
          </p:nvSpPr>
          <p:spPr>
            <a:xfrm>
              <a:off x="5738472" y="3003952"/>
              <a:ext cx="360056" cy="222176"/>
            </a:xfrm>
            <a:custGeom>
              <a:rect b="b" l="l" r="r" t="t"/>
              <a:pathLst>
                <a:path extrusionOk="0" h="6684" w="10832">
                  <a:moveTo>
                    <a:pt x="1647" y="286"/>
                  </a:moveTo>
                  <a:cubicBezTo>
                    <a:pt x="1584" y="983"/>
                    <a:pt x="982" y="1553"/>
                    <a:pt x="254" y="1553"/>
                  </a:cubicBezTo>
                  <a:lnTo>
                    <a:pt x="254" y="286"/>
                  </a:lnTo>
                  <a:close/>
                  <a:moveTo>
                    <a:pt x="10546" y="286"/>
                  </a:moveTo>
                  <a:lnTo>
                    <a:pt x="10546" y="1553"/>
                  </a:lnTo>
                  <a:cubicBezTo>
                    <a:pt x="9818" y="1553"/>
                    <a:pt x="9216" y="983"/>
                    <a:pt x="9184" y="286"/>
                  </a:cubicBezTo>
                  <a:close/>
                  <a:moveTo>
                    <a:pt x="5226" y="2440"/>
                  </a:moveTo>
                  <a:cubicBezTo>
                    <a:pt x="5036" y="2471"/>
                    <a:pt x="4941" y="2566"/>
                    <a:pt x="4941" y="2725"/>
                  </a:cubicBezTo>
                  <a:cubicBezTo>
                    <a:pt x="4941" y="2820"/>
                    <a:pt x="5036" y="2883"/>
                    <a:pt x="5226" y="2946"/>
                  </a:cubicBezTo>
                  <a:lnTo>
                    <a:pt x="5226" y="2440"/>
                  </a:lnTo>
                  <a:close/>
                  <a:moveTo>
                    <a:pt x="5606" y="3706"/>
                  </a:moveTo>
                  <a:lnTo>
                    <a:pt x="5606" y="4245"/>
                  </a:lnTo>
                  <a:cubicBezTo>
                    <a:pt x="5828" y="4213"/>
                    <a:pt x="5923" y="4086"/>
                    <a:pt x="5923" y="3960"/>
                  </a:cubicBezTo>
                  <a:cubicBezTo>
                    <a:pt x="5923" y="3833"/>
                    <a:pt x="5796" y="3770"/>
                    <a:pt x="5606" y="3706"/>
                  </a:cubicBezTo>
                  <a:close/>
                  <a:moveTo>
                    <a:pt x="5416" y="1521"/>
                  </a:moveTo>
                  <a:cubicBezTo>
                    <a:pt x="5543" y="1521"/>
                    <a:pt x="5606" y="1616"/>
                    <a:pt x="5606" y="1711"/>
                  </a:cubicBezTo>
                  <a:lnTo>
                    <a:pt x="5606" y="1933"/>
                  </a:lnTo>
                  <a:cubicBezTo>
                    <a:pt x="5859" y="1964"/>
                    <a:pt x="6208" y="2059"/>
                    <a:pt x="6334" y="2249"/>
                  </a:cubicBezTo>
                  <a:cubicBezTo>
                    <a:pt x="6366" y="2281"/>
                    <a:pt x="6366" y="2313"/>
                    <a:pt x="6366" y="2376"/>
                  </a:cubicBezTo>
                  <a:cubicBezTo>
                    <a:pt x="6366" y="2535"/>
                    <a:pt x="6239" y="2630"/>
                    <a:pt x="6081" y="2630"/>
                  </a:cubicBezTo>
                  <a:lnTo>
                    <a:pt x="6018" y="2630"/>
                  </a:lnTo>
                  <a:cubicBezTo>
                    <a:pt x="5891" y="2598"/>
                    <a:pt x="5733" y="2503"/>
                    <a:pt x="5606" y="2471"/>
                  </a:cubicBezTo>
                  <a:lnTo>
                    <a:pt x="5606" y="3041"/>
                  </a:lnTo>
                  <a:cubicBezTo>
                    <a:pt x="6049" y="3168"/>
                    <a:pt x="6524" y="3326"/>
                    <a:pt x="6524" y="3896"/>
                  </a:cubicBezTo>
                  <a:cubicBezTo>
                    <a:pt x="6524" y="4371"/>
                    <a:pt x="6208" y="4720"/>
                    <a:pt x="5606" y="4783"/>
                  </a:cubicBezTo>
                  <a:lnTo>
                    <a:pt x="5606" y="5005"/>
                  </a:lnTo>
                  <a:cubicBezTo>
                    <a:pt x="5606" y="5100"/>
                    <a:pt x="5543" y="5195"/>
                    <a:pt x="5416" y="5195"/>
                  </a:cubicBezTo>
                  <a:cubicBezTo>
                    <a:pt x="5321" y="5195"/>
                    <a:pt x="5226" y="5100"/>
                    <a:pt x="5226" y="5005"/>
                  </a:cubicBezTo>
                  <a:lnTo>
                    <a:pt x="5226" y="4783"/>
                  </a:lnTo>
                  <a:cubicBezTo>
                    <a:pt x="4877" y="4751"/>
                    <a:pt x="4466" y="4625"/>
                    <a:pt x="4339" y="4435"/>
                  </a:cubicBezTo>
                  <a:cubicBezTo>
                    <a:pt x="4339" y="4371"/>
                    <a:pt x="4307" y="4340"/>
                    <a:pt x="4307" y="4276"/>
                  </a:cubicBezTo>
                  <a:cubicBezTo>
                    <a:pt x="4307" y="4118"/>
                    <a:pt x="4434" y="4023"/>
                    <a:pt x="4592" y="4023"/>
                  </a:cubicBezTo>
                  <a:cubicBezTo>
                    <a:pt x="4624" y="4023"/>
                    <a:pt x="4687" y="4023"/>
                    <a:pt x="4751" y="4055"/>
                  </a:cubicBezTo>
                  <a:cubicBezTo>
                    <a:pt x="4877" y="4150"/>
                    <a:pt x="5036" y="4213"/>
                    <a:pt x="5226" y="4245"/>
                  </a:cubicBezTo>
                  <a:lnTo>
                    <a:pt x="5226" y="3580"/>
                  </a:lnTo>
                  <a:cubicBezTo>
                    <a:pt x="4782" y="3485"/>
                    <a:pt x="4339" y="3326"/>
                    <a:pt x="4339" y="2756"/>
                  </a:cubicBezTo>
                  <a:cubicBezTo>
                    <a:pt x="4339" y="2344"/>
                    <a:pt x="4656" y="1996"/>
                    <a:pt x="5226" y="1933"/>
                  </a:cubicBezTo>
                  <a:lnTo>
                    <a:pt x="5226" y="1711"/>
                  </a:lnTo>
                  <a:cubicBezTo>
                    <a:pt x="5226" y="1616"/>
                    <a:pt x="5321" y="1521"/>
                    <a:pt x="5416" y="1521"/>
                  </a:cubicBezTo>
                  <a:close/>
                  <a:moveTo>
                    <a:pt x="5416" y="1141"/>
                  </a:moveTo>
                  <a:cubicBezTo>
                    <a:pt x="5131" y="1173"/>
                    <a:pt x="4909" y="1363"/>
                    <a:pt x="4877" y="1648"/>
                  </a:cubicBezTo>
                  <a:cubicBezTo>
                    <a:pt x="4339" y="1806"/>
                    <a:pt x="3959" y="2218"/>
                    <a:pt x="3959" y="2756"/>
                  </a:cubicBezTo>
                  <a:cubicBezTo>
                    <a:pt x="3959" y="3231"/>
                    <a:pt x="4181" y="3485"/>
                    <a:pt x="4434" y="3675"/>
                  </a:cubicBezTo>
                  <a:cubicBezTo>
                    <a:pt x="4181" y="3738"/>
                    <a:pt x="3959" y="3991"/>
                    <a:pt x="3959" y="4276"/>
                  </a:cubicBezTo>
                  <a:cubicBezTo>
                    <a:pt x="3959" y="4403"/>
                    <a:pt x="3991" y="4498"/>
                    <a:pt x="4054" y="4593"/>
                  </a:cubicBezTo>
                  <a:cubicBezTo>
                    <a:pt x="4212" y="4878"/>
                    <a:pt x="4592" y="5005"/>
                    <a:pt x="4877" y="5068"/>
                  </a:cubicBezTo>
                  <a:cubicBezTo>
                    <a:pt x="4909" y="5321"/>
                    <a:pt x="5131" y="5543"/>
                    <a:pt x="5416" y="5543"/>
                  </a:cubicBezTo>
                  <a:cubicBezTo>
                    <a:pt x="5701" y="5543"/>
                    <a:pt x="5923" y="5321"/>
                    <a:pt x="5954" y="5068"/>
                  </a:cubicBezTo>
                  <a:cubicBezTo>
                    <a:pt x="6524" y="4910"/>
                    <a:pt x="6873" y="4466"/>
                    <a:pt x="6873" y="3896"/>
                  </a:cubicBezTo>
                  <a:cubicBezTo>
                    <a:pt x="6873" y="3390"/>
                    <a:pt x="6619" y="3105"/>
                    <a:pt x="6334" y="2946"/>
                  </a:cubicBezTo>
                  <a:cubicBezTo>
                    <a:pt x="6556" y="2851"/>
                    <a:pt x="6746" y="2630"/>
                    <a:pt x="6746" y="2376"/>
                  </a:cubicBezTo>
                  <a:cubicBezTo>
                    <a:pt x="6746" y="2249"/>
                    <a:pt x="6683" y="2154"/>
                    <a:pt x="6619" y="2028"/>
                  </a:cubicBezTo>
                  <a:cubicBezTo>
                    <a:pt x="6493" y="1806"/>
                    <a:pt x="6208" y="1711"/>
                    <a:pt x="5954" y="1648"/>
                  </a:cubicBezTo>
                  <a:cubicBezTo>
                    <a:pt x="5923" y="1363"/>
                    <a:pt x="5701" y="1141"/>
                    <a:pt x="5416" y="1141"/>
                  </a:cubicBezTo>
                  <a:close/>
                  <a:moveTo>
                    <a:pt x="8836" y="381"/>
                  </a:moveTo>
                  <a:cubicBezTo>
                    <a:pt x="8931" y="1204"/>
                    <a:pt x="9628" y="1869"/>
                    <a:pt x="10451" y="1901"/>
                  </a:cubicBezTo>
                  <a:lnTo>
                    <a:pt x="10451" y="4688"/>
                  </a:lnTo>
                  <a:cubicBezTo>
                    <a:pt x="9564" y="4720"/>
                    <a:pt x="8868" y="5448"/>
                    <a:pt x="8804" y="6303"/>
                  </a:cubicBezTo>
                  <a:lnTo>
                    <a:pt x="1996" y="6303"/>
                  </a:lnTo>
                  <a:cubicBezTo>
                    <a:pt x="1964" y="5448"/>
                    <a:pt x="1236" y="4720"/>
                    <a:pt x="380" y="4688"/>
                  </a:cubicBezTo>
                  <a:lnTo>
                    <a:pt x="380" y="1901"/>
                  </a:lnTo>
                  <a:cubicBezTo>
                    <a:pt x="1204" y="1838"/>
                    <a:pt x="1901" y="1204"/>
                    <a:pt x="1996" y="381"/>
                  </a:cubicBezTo>
                  <a:close/>
                  <a:moveTo>
                    <a:pt x="254" y="5036"/>
                  </a:moveTo>
                  <a:cubicBezTo>
                    <a:pt x="1045" y="5036"/>
                    <a:pt x="1647" y="5670"/>
                    <a:pt x="1647" y="6430"/>
                  </a:cubicBezTo>
                  <a:lnTo>
                    <a:pt x="254" y="6430"/>
                  </a:lnTo>
                  <a:lnTo>
                    <a:pt x="254" y="5036"/>
                  </a:lnTo>
                  <a:close/>
                  <a:moveTo>
                    <a:pt x="10546" y="5036"/>
                  </a:moveTo>
                  <a:lnTo>
                    <a:pt x="10546" y="6430"/>
                  </a:lnTo>
                  <a:lnTo>
                    <a:pt x="9153" y="6430"/>
                  </a:lnTo>
                  <a:cubicBezTo>
                    <a:pt x="9153" y="5670"/>
                    <a:pt x="9786" y="5036"/>
                    <a:pt x="10546" y="5036"/>
                  </a:cubicBezTo>
                  <a:close/>
                  <a:moveTo>
                    <a:pt x="0" y="1"/>
                  </a:moveTo>
                  <a:lnTo>
                    <a:pt x="0" y="6683"/>
                  </a:lnTo>
                  <a:lnTo>
                    <a:pt x="10831" y="6683"/>
                  </a:lnTo>
                  <a:lnTo>
                    <a:pt x="1083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g35bf837f295_0_539"/>
            <p:cNvSpPr/>
            <p:nvPr/>
          </p:nvSpPr>
          <p:spPr>
            <a:xfrm>
              <a:off x="6209017" y="2851347"/>
              <a:ext cx="415832" cy="256879"/>
            </a:xfrm>
            <a:custGeom>
              <a:rect b="b" l="l" r="r" t="t"/>
              <a:pathLst>
                <a:path extrusionOk="0" h="7728" w="12510">
                  <a:moveTo>
                    <a:pt x="0" y="0"/>
                  </a:moveTo>
                  <a:lnTo>
                    <a:pt x="0" y="7727"/>
                  </a:lnTo>
                  <a:lnTo>
                    <a:pt x="1077" y="7727"/>
                  </a:lnTo>
                  <a:lnTo>
                    <a:pt x="1077" y="0"/>
                  </a:lnTo>
                  <a:close/>
                  <a:moveTo>
                    <a:pt x="1172" y="0"/>
                  </a:moveTo>
                  <a:lnTo>
                    <a:pt x="1172" y="7727"/>
                  </a:lnTo>
                  <a:lnTo>
                    <a:pt x="1299" y="7727"/>
                  </a:lnTo>
                  <a:lnTo>
                    <a:pt x="1299" y="0"/>
                  </a:lnTo>
                  <a:close/>
                  <a:moveTo>
                    <a:pt x="1489" y="0"/>
                  </a:moveTo>
                  <a:lnTo>
                    <a:pt x="1489" y="7727"/>
                  </a:lnTo>
                  <a:lnTo>
                    <a:pt x="2566" y="7727"/>
                  </a:lnTo>
                  <a:lnTo>
                    <a:pt x="2566" y="0"/>
                  </a:lnTo>
                  <a:close/>
                  <a:moveTo>
                    <a:pt x="3104" y="0"/>
                  </a:moveTo>
                  <a:lnTo>
                    <a:pt x="3104" y="7727"/>
                  </a:lnTo>
                  <a:lnTo>
                    <a:pt x="3199" y="7727"/>
                  </a:lnTo>
                  <a:lnTo>
                    <a:pt x="3199" y="0"/>
                  </a:lnTo>
                  <a:close/>
                  <a:moveTo>
                    <a:pt x="3357" y="0"/>
                  </a:moveTo>
                  <a:lnTo>
                    <a:pt x="3357" y="7727"/>
                  </a:lnTo>
                  <a:lnTo>
                    <a:pt x="3579" y="7727"/>
                  </a:lnTo>
                  <a:lnTo>
                    <a:pt x="3579" y="0"/>
                  </a:lnTo>
                  <a:close/>
                  <a:moveTo>
                    <a:pt x="4117" y="0"/>
                  </a:moveTo>
                  <a:lnTo>
                    <a:pt x="4117" y="7727"/>
                  </a:lnTo>
                  <a:lnTo>
                    <a:pt x="4307" y="7727"/>
                  </a:lnTo>
                  <a:lnTo>
                    <a:pt x="4307" y="0"/>
                  </a:lnTo>
                  <a:close/>
                  <a:moveTo>
                    <a:pt x="4593" y="0"/>
                  </a:moveTo>
                  <a:lnTo>
                    <a:pt x="4593" y="7727"/>
                  </a:lnTo>
                  <a:lnTo>
                    <a:pt x="5669" y="7727"/>
                  </a:lnTo>
                  <a:lnTo>
                    <a:pt x="5669" y="0"/>
                  </a:lnTo>
                  <a:close/>
                  <a:moveTo>
                    <a:pt x="6144" y="0"/>
                  </a:moveTo>
                  <a:lnTo>
                    <a:pt x="6144" y="7727"/>
                  </a:lnTo>
                  <a:lnTo>
                    <a:pt x="6334" y="7727"/>
                  </a:lnTo>
                  <a:lnTo>
                    <a:pt x="6334" y="0"/>
                  </a:lnTo>
                  <a:close/>
                  <a:moveTo>
                    <a:pt x="6651" y="0"/>
                  </a:moveTo>
                  <a:lnTo>
                    <a:pt x="6651" y="7727"/>
                  </a:lnTo>
                  <a:lnTo>
                    <a:pt x="6746" y="7727"/>
                  </a:lnTo>
                  <a:lnTo>
                    <a:pt x="6746" y="0"/>
                  </a:lnTo>
                  <a:close/>
                  <a:moveTo>
                    <a:pt x="6999" y="0"/>
                  </a:moveTo>
                  <a:lnTo>
                    <a:pt x="6999" y="7727"/>
                  </a:lnTo>
                  <a:lnTo>
                    <a:pt x="7189" y="7727"/>
                  </a:lnTo>
                  <a:lnTo>
                    <a:pt x="7189" y="0"/>
                  </a:lnTo>
                  <a:close/>
                  <a:moveTo>
                    <a:pt x="7664" y="0"/>
                  </a:moveTo>
                  <a:lnTo>
                    <a:pt x="7664" y="7727"/>
                  </a:lnTo>
                  <a:lnTo>
                    <a:pt x="9121" y="7727"/>
                  </a:lnTo>
                  <a:lnTo>
                    <a:pt x="9121" y="0"/>
                  </a:lnTo>
                  <a:close/>
                  <a:moveTo>
                    <a:pt x="9596" y="0"/>
                  </a:moveTo>
                  <a:lnTo>
                    <a:pt x="9596" y="7727"/>
                  </a:lnTo>
                  <a:lnTo>
                    <a:pt x="9691" y="7727"/>
                  </a:lnTo>
                  <a:lnTo>
                    <a:pt x="9691" y="0"/>
                  </a:lnTo>
                  <a:close/>
                  <a:moveTo>
                    <a:pt x="9786" y="0"/>
                  </a:moveTo>
                  <a:lnTo>
                    <a:pt x="9786" y="7727"/>
                  </a:lnTo>
                  <a:lnTo>
                    <a:pt x="10008" y="7727"/>
                  </a:lnTo>
                  <a:lnTo>
                    <a:pt x="10008" y="0"/>
                  </a:lnTo>
                  <a:close/>
                  <a:moveTo>
                    <a:pt x="10325" y="0"/>
                  </a:moveTo>
                  <a:lnTo>
                    <a:pt x="10325" y="7727"/>
                  </a:lnTo>
                  <a:lnTo>
                    <a:pt x="11940" y="7727"/>
                  </a:lnTo>
                  <a:lnTo>
                    <a:pt x="11940" y="0"/>
                  </a:lnTo>
                  <a:close/>
                  <a:moveTo>
                    <a:pt x="12288" y="0"/>
                  </a:moveTo>
                  <a:lnTo>
                    <a:pt x="12288" y="7727"/>
                  </a:lnTo>
                  <a:lnTo>
                    <a:pt x="12510" y="7727"/>
                  </a:lnTo>
                  <a:lnTo>
                    <a:pt x="1251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35bf837f295_0_539"/>
            <p:cNvSpPr/>
            <p:nvPr/>
          </p:nvSpPr>
          <p:spPr>
            <a:xfrm>
              <a:off x="6197449" y="3555570"/>
              <a:ext cx="49494" cy="64253"/>
            </a:xfrm>
            <a:custGeom>
              <a:rect b="b" l="l" r="r" t="t"/>
              <a:pathLst>
                <a:path extrusionOk="0" h="1933" w="1489">
                  <a:moveTo>
                    <a:pt x="1172" y="0"/>
                  </a:moveTo>
                  <a:cubicBezTo>
                    <a:pt x="919" y="634"/>
                    <a:pt x="507" y="1204"/>
                    <a:pt x="0" y="1679"/>
                  </a:cubicBezTo>
                  <a:lnTo>
                    <a:pt x="253" y="1932"/>
                  </a:lnTo>
                  <a:cubicBezTo>
                    <a:pt x="792" y="1457"/>
                    <a:pt x="1204" y="824"/>
                    <a:pt x="1489" y="159"/>
                  </a:cubicBezTo>
                  <a:lnTo>
                    <a:pt x="1172"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35bf837f295_0_539"/>
            <p:cNvSpPr/>
            <p:nvPr/>
          </p:nvSpPr>
          <p:spPr>
            <a:xfrm>
              <a:off x="6237437" y="3439762"/>
              <a:ext cx="22138" cy="63222"/>
            </a:xfrm>
            <a:custGeom>
              <a:rect b="b" l="l" r="r" t="t"/>
              <a:pathLst>
                <a:path extrusionOk="0" h="1902" w="666">
                  <a:moveTo>
                    <a:pt x="349" y="1"/>
                  </a:moveTo>
                  <a:lnTo>
                    <a:pt x="1" y="128"/>
                  </a:lnTo>
                  <a:cubicBezTo>
                    <a:pt x="222" y="634"/>
                    <a:pt x="317" y="1173"/>
                    <a:pt x="317" y="1743"/>
                  </a:cubicBezTo>
                  <a:cubicBezTo>
                    <a:pt x="317" y="1806"/>
                    <a:pt x="317" y="1838"/>
                    <a:pt x="317" y="1869"/>
                  </a:cubicBezTo>
                  <a:lnTo>
                    <a:pt x="666" y="1901"/>
                  </a:lnTo>
                  <a:cubicBezTo>
                    <a:pt x="666" y="1838"/>
                    <a:pt x="666" y="1806"/>
                    <a:pt x="666" y="1743"/>
                  </a:cubicBezTo>
                  <a:cubicBezTo>
                    <a:pt x="666" y="1141"/>
                    <a:pt x="571" y="539"/>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35bf837f295_0_539"/>
            <p:cNvSpPr/>
            <p:nvPr/>
          </p:nvSpPr>
          <p:spPr>
            <a:xfrm>
              <a:off x="6222712" y="3408184"/>
              <a:ext cx="15822" cy="14792"/>
            </a:xfrm>
            <a:custGeom>
              <a:rect b="b" l="l" r="r" t="t"/>
              <a:pathLst>
                <a:path extrusionOk="0" h="445" w="476">
                  <a:moveTo>
                    <a:pt x="317" y="1"/>
                  </a:moveTo>
                  <a:lnTo>
                    <a:pt x="0" y="191"/>
                  </a:lnTo>
                  <a:cubicBezTo>
                    <a:pt x="64" y="286"/>
                    <a:pt x="95" y="349"/>
                    <a:pt x="159" y="444"/>
                  </a:cubicBezTo>
                  <a:lnTo>
                    <a:pt x="475" y="254"/>
                  </a:lnTo>
                  <a:cubicBezTo>
                    <a:pt x="412" y="191"/>
                    <a:pt x="349" y="96"/>
                    <a:pt x="31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g35bf837f295_0_539"/>
            <p:cNvSpPr/>
            <p:nvPr/>
          </p:nvSpPr>
          <p:spPr>
            <a:xfrm>
              <a:off x="6164808" y="3351343"/>
              <a:ext cx="68441" cy="63189"/>
            </a:xfrm>
            <a:custGeom>
              <a:rect b="b" l="l" r="r" t="t"/>
              <a:pathLst>
                <a:path extrusionOk="0" h="1901" w="2059">
                  <a:moveTo>
                    <a:pt x="159" y="1"/>
                  </a:moveTo>
                  <a:lnTo>
                    <a:pt x="0" y="317"/>
                  </a:lnTo>
                  <a:cubicBezTo>
                    <a:pt x="697" y="666"/>
                    <a:pt x="1299" y="1236"/>
                    <a:pt x="1742" y="1901"/>
                  </a:cubicBezTo>
                  <a:lnTo>
                    <a:pt x="2059" y="1711"/>
                  </a:lnTo>
                  <a:cubicBezTo>
                    <a:pt x="1584" y="982"/>
                    <a:pt x="919" y="38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g35bf837f295_0_539"/>
            <p:cNvSpPr/>
            <p:nvPr/>
          </p:nvSpPr>
          <p:spPr>
            <a:xfrm>
              <a:off x="5995317" y="3340840"/>
              <a:ext cx="49528" cy="33705"/>
            </a:xfrm>
            <a:custGeom>
              <a:rect b="b" l="l" r="r" t="t"/>
              <a:pathLst>
                <a:path extrusionOk="0" h="1014" w="1490">
                  <a:moveTo>
                    <a:pt x="1394" y="0"/>
                  </a:moveTo>
                  <a:cubicBezTo>
                    <a:pt x="887" y="190"/>
                    <a:pt x="412" y="412"/>
                    <a:pt x="1" y="728"/>
                  </a:cubicBezTo>
                  <a:lnTo>
                    <a:pt x="222" y="1013"/>
                  </a:lnTo>
                  <a:cubicBezTo>
                    <a:pt x="602" y="728"/>
                    <a:pt x="1046" y="507"/>
                    <a:pt x="1489" y="348"/>
                  </a:cubicBezTo>
                  <a:lnTo>
                    <a:pt x="1394"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g35bf837f295_0_539"/>
            <p:cNvSpPr/>
            <p:nvPr/>
          </p:nvSpPr>
          <p:spPr>
            <a:xfrm>
              <a:off x="5953202" y="3365038"/>
              <a:ext cx="49528" cy="53716"/>
            </a:xfrm>
            <a:custGeom>
              <a:rect b="b" l="l" r="r" t="t"/>
              <a:pathLst>
                <a:path extrusionOk="0" h="1616" w="1490">
                  <a:moveTo>
                    <a:pt x="1268" y="0"/>
                  </a:moveTo>
                  <a:cubicBezTo>
                    <a:pt x="761" y="380"/>
                    <a:pt x="318" y="855"/>
                    <a:pt x="1" y="1426"/>
                  </a:cubicBezTo>
                  <a:lnTo>
                    <a:pt x="286" y="1616"/>
                  </a:lnTo>
                  <a:cubicBezTo>
                    <a:pt x="603" y="1077"/>
                    <a:pt x="1014" y="634"/>
                    <a:pt x="1489" y="285"/>
                  </a:cubicBezTo>
                  <a:lnTo>
                    <a:pt x="126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g35bf837f295_0_539"/>
            <p:cNvSpPr/>
            <p:nvPr/>
          </p:nvSpPr>
          <p:spPr>
            <a:xfrm>
              <a:off x="5947950" y="3412405"/>
              <a:ext cx="14759" cy="12664"/>
            </a:xfrm>
            <a:custGeom>
              <a:rect b="b" l="l" r="r" t="t"/>
              <a:pathLst>
                <a:path extrusionOk="0" h="381" w="444">
                  <a:moveTo>
                    <a:pt x="127" y="1"/>
                  </a:moveTo>
                  <a:cubicBezTo>
                    <a:pt x="96" y="64"/>
                    <a:pt x="64" y="127"/>
                    <a:pt x="1" y="222"/>
                  </a:cubicBezTo>
                  <a:lnTo>
                    <a:pt x="317" y="381"/>
                  </a:lnTo>
                  <a:cubicBezTo>
                    <a:pt x="381" y="317"/>
                    <a:pt x="412" y="254"/>
                    <a:pt x="444" y="159"/>
                  </a:cubicBezTo>
                  <a:lnTo>
                    <a:pt x="12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g35bf837f295_0_539"/>
            <p:cNvSpPr/>
            <p:nvPr/>
          </p:nvSpPr>
          <p:spPr>
            <a:xfrm>
              <a:off x="5929003" y="3450299"/>
              <a:ext cx="17916" cy="61095"/>
            </a:xfrm>
            <a:custGeom>
              <a:rect b="b" l="l" r="r" t="t"/>
              <a:pathLst>
                <a:path extrusionOk="0" h="1838" w="539">
                  <a:moveTo>
                    <a:pt x="191" y="1"/>
                  </a:moveTo>
                  <a:cubicBezTo>
                    <a:pt x="64" y="476"/>
                    <a:pt x="1" y="951"/>
                    <a:pt x="1" y="1426"/>
                  </a:cubicBezTo>
                  <a:cubicBezTo>
                    <a:pt x="1" y="1584"/>
                    <a:pt x="1" y="1711"/>
                    <a:pt x="1" y="1837"/>
                  </a:cubicBezTo>
                  <a:lnTo>
                    <a:pt x="381" y="1806"/>
                  </a:lnTo>
                  <a:cubicBezTo>
                    <a:pt x="349" y="1679"/>
                    <a:pt x="349" y="1552"/>
                    <a:pt x="349" y="1426"/>
                  </a:cubicBezTo>
                  <a:cubicBezTo>
                    <a:pt x="349" y="982"/>
                    <a:pt x="412" y="539"/>
                    <a:pt x="539" y="96"/>
                  </a:cubicBezTo>
                  <a:lnTo>
                    <a:pt x="1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g35bf837f295_0_539"/>
            <p:cNvSpPr/>
            <p:nvPr/>
          </p:nvSpPr>
          <p:spPr>
            <a:xfrm>
              <a:off x="5933225" y="3532402"/>
              <a:ext cx="34769" cy="60031"/>
            </a:xfrm>
            <a:custGeom>
              <a:rect b="b" l="l" r="r" t="t"/>
              <a:pathLst>
                <a:path extrusionOk="0" h="1806" w="1046">
                  <a:moveTo>
                    <a:pt x="349" y="1"/>
                  </a:moveTo>
                  <a:lnTo>
                    <a:pt x="0" y="64"/>
                  </a:lnTo>
                  <a:cubicBezTo>
                    <a:pt x="127" y="697"/>
                    <a:pt x="380" y="1268"/>
                    <a:pt x="760" y="1806"/>
                  </a:cubicBezTo>
                  <a:lnTo>
                    <a:pt x="1045" y="1584"/>
                  </a:lnTo>
                  <a:cubicBezTo>
                    <a:pt x="697" y="1109"/>
                    <a:pt x="475" y="571"/>
                    <a:pt x="34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g35bf837f295_0_539"/>
            <p:cNvSpPr/>
            <p:nvPr/>
          </p:nvSpPr>
          <p:spPr>
            <a:xfrm>
              <a:off x="6154271" y="3397680"/>
              <a:ext cx="60031" cy="170554"/>
            </a:xfrm>
            <a:custGeom>
              <a:rect b="b" l="l" r="r" t="t"/>
              <a:pathLst>
                <a:path extrusionOk="0" h="5131" w="1806">
                  <a:moveTo>
                    <a:pt x="222" y="0"/>
                  </a:moveTo>
                  <a:lnTo>
                    <a:pt x="1" y="317"/>
                  </a:lnTo>
                  <a:cubicBezTo>
                    <a:pt x="919" y="919"/>
                    <a:pt x="1457" y="1932"/>
                    <a:pt x="1457" y="3009"/>
                  </a:cubicBezTo>
                  <a:cubicBezTo>
                    <a:pt x="1457" y="3705"/>
                    <a:pt x="1236" y="4370"/>
                    <a:pt x="824" y="4941"/>
                  </a:cubicBezTo>
                  <a:lnTo>
                    <a:pt x="1141" y="5131"/>
                  </a:lnTo>
                  <a:cubicBezTo>
                    <a:pt x="1584" y="4529"/>
                    <a:pt x="1806" y="3800"/>
                    <a:pt x="1806" y="3009"/>
                  </a:cubicBezTo>
                  <a:cubicBezTo>
                    <a:pt x="1806" y="1805"/>
                    <a:pt x="1204" y="697"/>
                    <a:pt x="22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g35bf837f295_0_539"/>
            <p:cNvSpPr/>
            <p:nvPr/>
          </p:nvSpPr>
          <p:spPr>
            <a:xfrm>
              <a:off x="6070074" y="3377670"/>
              <a:ext cx="91609" cy="30548"/>
            </a:xfrm>
            <a:custGeom>
              <a:rect b="b" l="l" r="r" t="t"/>
              <a:pathLst>
                <a:path extrusionOk="0" h="919" w="2756">
                  <a:moveTo>
                    <a:pt x="729" y="0"/>
                  </a:moveTo>
                  <a:cubicBezTo>
                    <a:pt x="475" y="0"/>
                    <a:pt x="222" y="32"/>
                    <a:pt x="0" y="64"/>
                  </a:cubicBezTo>
                  <a:lnTo>
                    <a:pt x="64" y="412"/>
                  </a:lnTo>
                  <a:cubicBezTo>
                    <a:pt x="285" y="380"/>
                    <a:pt x="507" y="349"/>
                    <a:pt x="729" y="349"/>
                  </a:cubicBezTo>
                  <a:cubicBezTo>
                    <a:pt x="1362" y="349"/>
                    <a:pt x="1995" y="539"/>
                    <a:pt x="2565" y="919"/>
                  </a:cubicBezTo>
                  <a:lnTo>
                    <a:pt x="2755" y="602"/>
                  </a:lnTo>
                  <a:cubicBezTo>
                    <a:pt x="2154" y="190"/>
                    <a:pt x="1457" y="0"/>
                    <a:pt x="7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g35bf837f295_0_539"/>
            <p:cNvSpPr/>
            <p:nvPr/>
          </p:nvSpPr>
          <p:spPr>
            <a:xfrm>
              <a:off x="6034274" y="3379764"/>
              <a:ext cx="37927" cy="23202"/>
            </a:xfrm>
            <a:custGeom>
              <a:rect b="b" l="l" r="r" t="t"/>
              <a:pathLst>
                <a:path extrusionOk="0" h="698" w="1141">
                  <a:moveTo>
                    <a:pt x="1077" y="1"/>
                  </a:moveTo>
                  <a:cubicBezTo>
                    <a:pt x="697" y="64"/>
                    <a:pt x="349" y="222"/>
                    <a:pt x="0" y="412"/>
                  </a:cubicBezTo>
                  <a:lnTo>
                    <a:pt x="190" y="698"/>
                  </a:lnTo>
                  <a:cubicBezTo>
                    <a:pt x="475" y="539"/>
                    <a:pt x="792" y="412"/>
                    <a:pt x="1141" y="349"/>
                  </a:cubicBezTo>
                  <a:lnTo>
                    <a:pt x="107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g35bf837f295_0_539"/>
            <p:cNvSpPr/>
            <p:nvPr/>
          </p:nvSpPr>
          <p:spPr>
            <a:xfrm>
              <a:off x="5973212" y="3416627"/>
              <a:ext cx="40054" cy="128439"/>
            </a:xfrm>
            <a:custGeom>
              <a:rect b="b" l="l" r="r" t="t"/>
              <a:pathLst>
                <a:path extrusionOk="0" h="3864" w="1205">
                  <a:moveTo>
                    <a:pt x="951" y="0"/>
                  </a:moveTo>
                  <a:cubicBezTo>
                    <a:pt x="349" y="665"/>
                    <a:pt x="1" y="1552"/>
                    <a:pt x="1" y="2439"/>
                  </a:cubicBezTo>
                  <a:cubicBezTo>
                    <a:pt x="1" y="2945"/>
                    <a:pt x="96" y="3420"/>
                    <a:pt x="286" y="3864"/>
                  </a:cubicBezTo>
                  <a:lnTo>
                    <a:pt x="634" y="3737"/>
                  </a:lnTo>
                  <a:cubicBezTo>
                    <a:pt x="444" y="3325"/>
                    <a:pt x="349" y="2882"/>
                    <a:pt x="349" y="2439"/>
                  </a:cubicBezTo>
                  <a:cubicBezTo>
                    <a:pt x="349" y="1615"/>
                    <a:pt x="666" y="855"/>
                    <a:pt x="1204" y="254"/>
                  </a:cubicBezTo>
                  <a:lnTo>
                    <a:pt x="95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g35bf837f295_0_539"/>
            <p:cNvSpPr/>
            <p:nvPr/>
          </p:nvSpPr>
          <p:spPr>
            <a:xfrm>
              <a:off x="6138482" y="3446077"/>
              <a:ext cx="29517" cy="51622"/>
            </a:xfrm>
            <a:custGeom>
              <a:rect b="b" l="l" r="r" t="t"/>
              <a:pathLst>
                <a:path extrusionOk="0" h="1553" w="888">
                  <a:moveTo>
                    <a:pt x="222" y="1"/>
                  </a:moveTo>
                  <a:lnTo>
                    <a:pt x="1" y="254"/>
                  </a:lnTo>
                  <a:cubicBezTo>
                    <a:pt x="349" y="603"/>
                    <a:pt x="539" y="1078"/>
                    <a:pt x="539" y="1553"/>
                  </a:cubicBezTo>
                  <a:lnTo>
                    <a:pt x="887" y="1553"/>
                  </a:lnTo>
                  <a:cubicBezTo>
                    <a:pt x="887" y="983"/>
                    <a:pt x="666" y="413"/>
                    <a:pt x="22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g35bf837f295_0_539"/>
            <p:cNvSpPr/>
            <p:nvPr/>
          </p:nvSpPr>
          <p:spPr>
            <a:xfrm>
              <a:off x="6020579" y="3423973"/>
              <a:ext cx="69505" cy="107432"/>
            </a:xfrm>
            <a:custGeom>
              <a:rect b="b" l="l" r="r" t="t"/>
              <a:pathLst>
                <a:path extrusionOk="0" h="3232" w="2091">
                  <a:moveTo>
                    <a:pt x="2091" y="1"/>
                  </a:moveTo>
                  <a:cubicBezTo>
                    <a:pt x="919" y="64"/>
                    <a:pt x="1" y="1046"/>
                    <a:pt x="1" y="2218"/>
                  </a:cubicBezTo>
                  <a:cubicBezTo>
                    <a:pt x="1" y="2566"/>
                    <a:pt x="64" y="2946"/>
                    <a:pt x="222" y="3231"/>
                  </a:cubicBezTo>
                  <a:lnTo>
                    <a:pt x="539" y="3073"/>
                  </a:lnTo>
                  <a:cubicBezTo>
                    <a:pt x="412" y="2819"/>
                    <a:pt x="349" y="2534"/>
                    <a:pt x="349" y="2218"/>
                  </a:cubicBezTo>
                  <a:cubicBezTo>
                    <a:pt x="349" y="1236"/>
                    <a:pt x="1109" y="413"/>
                    <a:pt x="2091" y="349"/>
                  </a:cubicBezTo>
                  <a:lnTo>
                    <a:pt x="209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35bf837f295_0_539"/>
            <p:cNvSpPr/>
            <p:nvPr/>
          </p:nvSpPr>
          <p:spPr>
            <a:xfrm>
              <a:off x="6060600" y="3591369"/>
              <a:ext cx="48431" cy="64253"/>
            </a:xfrm>
            <a:custGeom>
              <a:rect b="b" l="l" r="r" t="t"/>
              <a:pathLst>
                <a:path extrusionOk="0" h="1933" w="1457">
                  <a:moveTo>
                    <a:pt x="1140" y="0"/>
                  </a:moveTo>
                  <a:cubicBezTo>
                    <a:pt x="824" y="634"/>
                    <a:pt x="444" y="1172"/>
                    <a:pt x="0" y="1679"/>
                  </a:cubicBezTo>
                  <a:lnTo>
                    <a:pt x="254" y="1932"/>
                  </a:lnTo>
                  <a:cubicBezTo>
                    <a:pt x="729" y="1394"/>
                    <a:pt x="1140" y="824"/>
                    <a:pt x="1457" y="159"/>
                  </a:cubicBezTo>
                  <a:lnTo>
                    <a:pt x="1140"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35bf837f295_0_539"/>
            <p:cNvSpPr/>
            <p:nvPr/>
          </p:nvSpPr>
          <p:spPr>
            <a:xfrm>
              <a:off x="5979528" y="3461866"/>
              <a:ext cx="151608" cy="163208"/>
            </a:xfrm>
            <a:custGeom>
              <a:rect b="b" l="l" r="r" t="t"/>
              <a:pathLst>
                <a:path extrusionOk="0" h="4910" w="4561">
                  <a:moveTo>
                    <a:pt x="3453" y="1"/>
                  </a:moveTo>
                  <a:cubicBezTo>
                    <a:pt x="2819" y="1"/>
                    <a:pt x="2344" y="476"/>
                    <a:pt x="2344" y="1109"/>
                  </a:cubicBezTo>
                  <a:cubicBezTo>
                    <a:pt x="2344" y="1204"/>
                    <a:pt x="2534" y="3516"/>
                    <a:pt x="1" y="4593"/>
                  </a:cubicBezTo>
                  <a:lnTo>
                    <a:pt x="127" y="4910"/>
                  </a:lnTo>
                  <a:cubicBezTo>
                    <a:pt x="2914" y="3738"/>
                    <a:pt x="2693" y="1109"/>
                    <a:pt x="2693" y="1078"/>
                  </a:cubicBezTo>
                  <a:cubicBezTo>
                    <a:pt x="2693" y="666"/>
                    <a:pt x="3009" y="349"/>
                    <a:pt x="3421" y="349"/>
                  </a:cubicBezTo>
                  <a:cubicBezTo>
                    <a:pt x="3833" y="349"/>
                    <a:pt x="4181" y="666"/>
                    <a:pt x="4181" y="1109"/>
                  </a:cubicBezTo>
                  <a:cubicBezTo>
                    <a:pt x="4181" y="1109"/>
                    <a:pt x="4213" y="1806"/>
                    <a:pt x="3959" y="2756"/>
                  </a:cubicBezTo>
                  <a:lnTo>
                    <a:pt x="4308" y="2819"/>
                  </a:lnTo>
                  <a:cubicBezTo>
                    <a:pt x="4561" y="1838"/>
                    <a:pt x="4529" y="1109"/>
                    <a:pt x="4529" y="1078"/>
                  </a:cubicBezTo>
                  <a:cubicBezTo>
                    <a:pt x="4529" y="476"/>
                    <a:pt x="4054" y="1"/>
                    <a:pt x="345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g35bf837f295_0_539"/>
            <p:cNvSpPr/>
            <p:nvPr/>
          </p:nvSpPr>
          <p:spPr>
            <a:xfrm>
              <a:off x="6108998" y="3589242"/>
              <a:ext cx="62159" cy="59001"/>
            </a:xfrm>
            <a:custGeom>
              <a:rect b="b" l="l" r="r" t="t"/>
              <a:pathLst>
                <a:path extrusionOk="0" h="1775" w="1870">
                  <a:moveTo>
                    <a:pt x="1553" y="1"/>
                  </a:moveTo>
                  <a:cubicBezTo>
                    <a:pt x="1553" y="1"/>
                    <a:pt x="919" y="1078"/>
                    <a:pt x="1" y="1458"/>
                  </a:cubicBezTo>
                  <a:lnTo>
                    <a:pt x="159" y="1774"/>
                  </a:lnTo>
                  <a:cubicBezTo>
                    <a:pt x="1173" y="1363"/>
                    <a:pt x="1838" y="223"/>
                    <a:pt x="1869" y="159"/>
                  </a:cubicBezTo>
                  <a:lnTo>
                    <a:pt x="1553"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35bf837f295_0_539"/>
            <p:cNvSpPr/>
            <p:nvPr/>
          </p:nvSpPr>
          <p:spPr>
            <a:xfrm>
              <a:off x="6157429" y="3623978"/>
              <a:ext cx="26359" cy="20044"/>
            </a:xfrm>
            <a:custGeom>
              <a:rect b="b" l="l" r="r" t="t"/>
              <a:pathLst>
                <a:path extrusionOk="0" h="603" w="793">
                  <a:moveTo>
                    <a:pt x="602" y="1"/>
                  </a:moveTo>
                  <a:cubicBezTo>
                    <a:pt x="602" y="1"/>
                    <a:pt x="381" y="159"/>
                    <a:pt x="1" y="286"/>
                  </a:cubicBezTo>
                  <a:lnTo>
                    <a:pt x="96" y="603"/>
                  </a:lnTo>
                  <a:cubicBezTo>
                    <a:pt x="539" y="476"/>
                    <a:pt x="792" y="318"/>
                    <a:pt x="792" y="286"/>
                  </a:cubicBezTo>
                  <a:lnTo>
                    <a:pt x="602"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35bf837f295_0_539"/>
            <p:cNvSpPr/>
            <p:nvPr/>
          </p:nvSpPr>
          <p:spPr>
            <a:xfrm>
              <a:off x="5990065" y="3561886"/>
              <a:ext cx="18980" cy="21074"/>
            </a:xfrm>
            <a:custGeom>
              <a:rect b="b" l="l" r="r" t="t"/>
              <a:pathLst>
                <a:path extrusionOk="0" h="634" w="571">
                  <a:moveTo>
                    <a:pt x="317" y="1"/>
                  </a:moveTo>
                  <a:lnTo>
                    <a:pt x="0" y="159"/>
                  </a:lnTo>
                  <a:lnTo>
                    <a:pt x="254" y="634"/>
                  </a:lnTo>
                  <a:lnTo>
                    <a:pt x="570" y="476"/>
                  </a:lnTo>
                  <a:lnTo>
                    <a:pt x="31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g35bf837f295_0_539"/>
            <p:cNvSpPr/>
            <p:nvPr/>
          </p:nvSpPr>
          <p:spPr>
            <a:xfrm>
              <a:off x="6071104" y="3332264"/>
              <a:ext cx="71632" cy="21240"/>
            </a:xfrm>
            <a:custGeom>
              <a:rect b="b" l="l" r="r" t="t"/>
              <a:pathLst>
                <a:path extrusionOk="0" h="639" w="2155">
                  <a:moveTo>
                    <a:pt x="646" y="1"/>
                  </a:moveTo>
                  <a:cubicBezTo>
                    <a:pt x="276" y="1"/>
                    <a:pt x="31" y="53"/>
                    <a:pt x="1" y="68"/>
                  </a:cubicBezTo>
                  <a:lnTo>
                    <a:pt x="64" y="416"/>
                  </a:lnTo>
                  <a:cubicBezTo>
                    <a:pt x="79" y="416"/>
                    <a:pt x="299" y="373"/>
                    <a:pt x="632" y="373"/>
                  </a:cubicBezTo>
                  <a:cubicBezTo>
                    <a:pt x="992" y="373"/>
                    <a:pt x="1485" y="424"/>
                    <a:pt x="1996" y="638"/>
                  </a:cubicBezTo>
                  <a:lnTo>
                    <a:pt x="2154" y="290"/>
                  </a:lnTo>
                  <a:cubicBezTo>
                    <a:pt x="1581" y="60"/>
                    <a:pt x="1042" y="1"/>
                    <a:pt x="6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g35bf837f295_0_539"/>
            <p:cNvSpPr/>
            <p:nvPr/>
          </p:nvSpPr>
          <p:spPr>
            <a:xfrm>
              <a:off x="6054285" y="3538717"/>
              <a:ext cx="41085" cy="65317"/>
            </a:xfrm>
            <a:custGeom>
              <a:rect b="b" l="l" r="r" t="t"/>
              <a:pathLst>
                <a:path extrusionOk="0" h="1965" w="1236">
                  <a:moveTo>
                    <a:pt x="887" y="1"/>
                  </a:moveTo>
                  <a:cubicBezTo>
                    <a:pt x="887" y="32"/>
                    <a:pt x="602" y="1268"/>
                    <a:pt x="0" y="1679"/>
                  </a:cubicBezTo>
                  <a:lnTo>
                    <a:pt x="190" y="1964"/>
                  </a:lnTo>
                  <a:cubicBezTo>
                    <a:pt x="919" y="1489"/>
                    <a:pt x="1235" y="159"/>
                    <a:pt x="1235" y="96"/>
                  </a:cubicBezTo>
                  <a:lnTo>
                    <a:pt x="887"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g35bf837f295_0_539"/>
            <p:cNvSpPr/>
            <p:nvPr/>
          </p:nvSpPr>
          <p:spPr>
            <a:xfrm>
              <a:off x="6011106" y="3613474"/>
              <a:ext cx="32675" cy="28453"/>
            </a:xfrm>
            <a:custGeom>
              <a:rect b="b" l="l" r="r" t="t"/>
              <a:pathLst>
                <a:path extrusionOk="0" h="856" w="983">
                  <a:moveTo>
                    <a:pt x="761" y="0"/>
                  </a:moveTo>
                  <a:lnTo>
                    <a:pt x="1" y="570"/>
                  </a:lnTo>
                  <a:lnTo>
                    <a:pt x="222" y="855"/>
                  </a:lnTo>
                  <a:lnTo>
                    <a:pt x="982" y="285"/>
                  </a:lnTo>
                  <a:lnTo>
                    <a:pt x="76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g35bf837f295_0_539"/>
            <p:cNvSpPr/>
            <p:nvPr/>
          </p:nvSpPr>
          <p:spPr>
            <a:xfrm>
              <a:off x="6131102" y="3525056"/>
              <a:ext cx="34802" cy="57904"/>
            </a:xfrm>
            <a:custGeom>
              <a:rect b="b" l="l" r="r" t="t"/>
              <a:pathLst>
                <a:path extrusionOk="0" h="1742" w="1047">
                  <a:moveTo>
                    <a:pt x="698" y="0"/>
                  </a:moveTo>
                  <a:cubicBezTo>
                    <a:pt x="698" y="0"/>
                    <a:pt x="634" y="887"/>
                    <a:pt x="1" y="1489"/>
                  </a:cubicBezTo>
                  <a:lnTo>
                    <a:pt x="254" y="1742"/>
                  </a:lnTo>
                  <a:cubicBezTo>
                    <a:pt x="983" y="1045"/>
                    <a:pt x="1046" y="63"/>
                    <a:pt x="104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g35bf837f295_0_539"/>
            <p:cNvSpPr/>
            <p:nvPr/>
          </p:nvSpPr>
          <p:spPr>
            <a:xfrm>
              <a:off x="6786928" y="3400838"/>
              <a:ext cx="22138" cy="175806"/>
            </a:xfrm>
            <a:custGeom>
              <a:rect b="b" l="l" r="r" t="t"/>
              <a:pathLst>
                <a:path extrusionOk="0" h="5289" w="666">
                  <a:moveTo>
                    <a:pt x="317" y="0"/>
                  </a:moveTo>
                  <a:cubicBezTo>
                    <a:pt x="159" y="0"/>
                    <a:pt x="1" y="127"/>
                    <a:pt x="1" y="317"/>
                  </a:cubicBezTo>
                  <a:lnTo>
                    <a:pt x="1" y="4972"/>
                  </a:lnTo>
                  <a:cubicBezTo>
                    <a:pt x="1" y="5131"/>
                    <a:pt x="159" y="5289"/>
                    <a:pt x="317" y="5289"/>
                  </a:cubicBezTo>
                  <a:cubicBezTo>
                    <a:pt x="508" y="5289"/>
                    <a:pt x="666" y="5131"/>
                    <a:pt x="666" y="4972"/>
                  </a:cubicBezTo>
                  <a:lnTo>
                    <a:pt x="666" y="317"/>
                  </a:lnTo>
                  <a:cubicBezTo>
                    <a:pt x="666" y="127"/>
                    <a:pt x="508" y="0"/>
                    <a:pt x="31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g35bf837f295_0_539"/>
            <p:cNvSpPr/>
            <p:nvPr/>
          </p:nvSpPr>
          <p:spPr>
            <a:xfrm>
              <a:off x="6729057" y="3608189"/>
              <a:ext cx="140007" cy="105304"/>
            </a:xfrm>
            <a:custGeom>
              <a:rect b="b" l="l" r="r" t="t"/>
              <a:pathLst>
                <a:path extrusionOk="0" h="3168" w="4212">
                  <a:moveTo>
                    <a:pt x="3579" y="634"/>
                  </a:moveTo>
                  <a:lnTo>
                    <a:pt x="2058" y="2534"/>
                  </a:lnTo>
                  <a:lnTo>
                    <a:pt x="697" y="634"/>
                  </a:lnTo>
                  <a:close/>
                  <a:moveTo>
                    <a:pt x="697" y="1"/>
                  </a:moveTo>
                  <a:cubicBezTo>
                    <a:pt x="475" y="1"/>
                    <a:pt x="253" y="128"/>
                    <a:pt x="127" y="349"/>
                  </a:cubicBezTo>
                  <a:cubicBezTo>
                    <a:pt x="0" y="571"/>
                    <a:pt x="32" y="824"/>
                    <a:pt x="190" y="1014"/>
                  </a:cubicBezTo>
                  <a:lnTo>
                    <a:pt x="1552" y="2914"/>
                  </a:lnTo>
                  <a:cubicBezTo>
                    <a:pt x="1647" y="3073"/>
                    <a:pt x="1837" y="3168"/>
                    <a:pt x="2058" y="3168"/>
                  </a:cubicBezTo>
                  <a:cubicBezTo>
                    <a:pt x="2249" y="3168"/>
                    <a:pt x="2439" y="3073"/>
                    <a:pt x="2565" y="2914"/>
                  </a:cubicBezTo>
                  <a:lnTo>
                    <a:pt x="4054" y="1046"/>
                  </a:lnTo>
                  <a:cubicBezTo>
                    <a:pt x="4149" y="951"/>
                    <a:pt x="4212" y="793"/>
                    <a:pt x="4212" y="634"/>
                  </a:cubicBezTo>
                  <a:cubicBezTo>
                    <a:pt x="4212" y="286"/>
                    <a:pt x="3927" y="1"/>
                    <a:pt x="3579"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35bf837f295_0_539"/>
            <p:cNvSpPr/>
            <p:nvPr/>
          </p:nvSpPr>
          <p:spPr>
            <a:xfrm>
              <a:off x="6285868" y="2569206"/>
              <a:ext cx="21074" cy="176903"/>
            </a:xfrm>
            <a:custGeom>
              <a:rect b="b" l="l" r="r" t="t"/>
              <a:pathLst>
                <a:path extrusionOk="0" h="5322" w="634">
                  <a:moveTo>
                    <a:pt x="317" y="1"/>
                  </a:moveTo>
                  <a:cubicBezTo>
                    <a:pt x="127" y="1"/>
                    <a:pt x="0" y="159"/>
                    <a:pt x="0" y="349"/>
                  </a:cubicBezTo>
                  <a:lnTo>
                    <a:pt x="0" y="4973"/>
                  </a:lnTo>
                  <a:cubicBezTo>
                    <a:pt x="0" y="5163"/>
                    <a:pt x="127" y="5321"/>
                    <a:pt x="317" y="5321"/>
                  </a:cubicBezTo>
                  <a:cubicBezTo>
                    <a:pt x="475" y="5321"/>
                    <a:pt x="634" y="5163"/>
                    <a:pt x="634" y="4973"/>
                  </a:cubicBezTo>
                  <a:lnTo>
                    <a:pt x="634" y="349"/>
                  </a:lnTo>
                  <a:cubicBezTo>
                    <a:pt x="634" y="159"/>
                    <a:pt x="475" y="1"/>
                    <a:pt x="3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35bf837f295_0_539"/>
            <p:cNvSpPr/>
            <p:nvPr/>
          </p:nvSpPr>
          <p:spPr>
            <a:xfrm>
              <a:off x="6224806" y="2432357"/>
              <a:ext cx="140040" cy="105304"/>
            </a:xfrm>
            <a:custGeom>
              <a:rect b="b" l="l" r="r" t="t"/>
              <a:pathLst>
                <a:path extrusionOk="0" h="3168" w="4213">
                  <a:moveTo>
                    <a:pt x="2154" y="634"/>
                  </a:moveTo>
                  <a:lnTo>
                    <a:pt x="3516" y="2534"/>
                  </a:lnTo>
                  <a:lnTo>
                    <a:pt x="634" y="2534"/>
                  </a:lnTo>
                  <a:lnTo>
                    <a:pt x="2154" y="634"/>
                  </a:lnTo>
                  <a:close/>
                  <a:moveTo>
                    <a:pt x="2154" y="1"/>
                  </a:moveTo>
                  <a:cubicBezTo>
                    <a:pt x="1964" y="1"/>
                    <a:pt x="1774" y="96"/>
                    <a:pt x="1647" y="254"/>
                  </a:cubicBezTo>
                  <a:lnTo>
                    <a:pt x="159" y="2123"/>
                  </a:lnTo>
                  <a:cubicBezTo>
                    <a:pt x="64" y="2218"/>
                    <a:pt x="1" y="2376"/>
                    <a:pt x="1" y="2534"/>
                  </a:cubicBezTo>
                  <a:cubicBezTo>
                    <a:pt x="1" y="2883"/>
                    <a:pt x="286" y="3168"/>
                    <a:pt x="634" y="3168"/>
                  </a:cubicBezTo>
                  <a:lnTo>
                    <a:pt x="3516" y="3168"/>
                  </a:lnTo>
                  <a:cubicBezTo>
                    <a:pt x="3769" y="3168"/>
                    <a:pt x="3991" y="3041"/>
                    <a:pt x="4086" y="2819"/>
                  </a:cubicBezTo>
                  <a:cubicBezTo>
                    <a:pt x="4213" y="2598"/>
                    <a:pt x="4181" y="2344"/>
                    <a:pt x="4054" y="2154"/>
                  </a:cubicBezTo>
                  <a:lnTo>
                    <a:pt x="2661" y="254"/>
                  </a:lnTo>
                  <a:cubicBezTo>
                    <a:pt x="2566" y="96"/>
                    <a:pt x="2376" y="1"/>
                    <a:pt x="215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35bf837f295_0_539"/>
            <p:cNvSpPr/>
            <p:nvPr/>
          </p:nvSpPr>
          <p:spPr>
            <a:xfrm>
              <a:off x="6758507" y="2593438"/>
              <a:ext cx="7413" cy="276889"/>
            </a:xfrm>
            <a:custGeom>
              <a:rect b="b" l="l" r="r" t="t"/>
              <a:pathLst>
                <a:path extrusionOk="0" h="8330" w="223">
                  <a:moveTo>
                    <a:pt x="1" y="0"/>
                  </a:moveTo>
                  <a:lnTo>
                    <a:pt x="1" y="8329"/>
                  </a:lnTo>
                  <a:lnTo>
                    <a:pt x="222" y="8329"/>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g35bf837f295_0_539"/>
            <p:cNvSpPr/>
            <p:nvPr/>
          </p:nvSpPr>
          <p:spPr>
            <a:xfrm>
              <a:off x="5726904" y="3358723"/>
              <a:ext cx="7379" cy="480052"/>
            </a:xfrm>
            <a:custGeom>
              <a:rect b="b" l="l" r="r" t="t"/>
              <a:pathLst>
                <a:path extrusionOk="0" h="14442" w="222">
                  <a:moveTo>
                    <a:pt x="0" y="0"/>
                  </a:moveTo>
                  <a:lnTo>
                    <a:pt x="0" y="14441"/>
                  </a:lnTo>
                  <a:lnTo>
                    <a:pt x="222" y="14441"/>
                  </a:lnTo>
                  <a:lnTo>
                    <a:pt x="22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35bf837f295_0_539"/>
            <p:cNvSpPr/>
            <p:nvPr/>
          </p:nvSpPr>
          <p:spPr>
            <a:xfrm>
              <a:off x="6731151" y="2489198"/>
              <a:ext cx="63189" cy="64253"/>
            </a:xfrm>
            <a:custGeom>
              <a:rect b="b" l="l" r="r" t="t"/>
              <a:pathLst>
                <a:path extrusionOk="0" h="1933" w="1901">
                  <a:moveTo>
                    <a:pt x="950" y="1"/>
                  </a:moveTo>
                  <a:cubicBezTo>
                    <a:pt x="412" y="1"/>
                    <a:pt x="0" y="444"/>
                    <a:pt x="0" y="983"/>
                  </a:cubicBezTo>
                  <a:cubicBezTo>
                    <a:pt x="0" y="1489"/>
                    <a:pt x="412" y="1933"/>
                    <a:pt x="950" y="1933"/>
                  </a:cubicBezTo>
                  <a:cubicBezTo>
                    <a:pt x="1489" y="1933"/>
                    <a:pt x="1900" y="1489"/>
                    <a:pt x="1900" y="983"/>
                  </a:cubicBezTo>
                  <a:cubicBezTo>
                    <a:pt x="1900" y="444"/>
                    <a:pt x="1489" y="1"/>
                    <a:pt x="950"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35bf837f295_0_539"/>
            <p:cNvSpPr/>
            <p:nvPr/>
          </p:nvSpPr>
          <p:spPr>
            <a:xfrm>
              <a:off x="6222712" y="3218716"/>
              <a:ext cx="64220" cy="64253"/>
            </a:xfrm>
            <a:custGeom>
              <a:rect b="b" l="l" r="r" t="t"/>
              <a:pathLst>
                <a:path extrusionOk="0" h="1933" w="1932">
                  <a:moveTo>
                    <a:pt x="950" y="0"/>
                  </a:moveTo>
                  <a:cubicBezTo>
                    <a:pt x="412" y="0"/>
                    <a:pt x="0" y="444"/>
                    <a:pt x="0" y="951"/>
                  </a:cubicBezTo>
                  <a:cubicBezTo>
                    <a:pt x="0" y="1489"/>
                    <a:pt x="412" y="1932"/>
                    <a:pt x="950" y="1932"/>
                  </a:cubicBezTo>
                  <a:cubicBezTo>
                    <a:pt x="1489" y="1932"/>
                    <a:pt x="1932" y="1489"/>
                    <a:pt x="1932" y="951"/>
                  </a:cubicBezTo>
                  <a:cubicBezTo>
                    <a:pt x="1932" y="444"/>
                    <a:pt x="1489" y="0"/>
                    <a:pt x="950"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g35bf837f295_0_539"/>
            <p:cNvSpPr/>
            <p:nvPr/>
          </p:nvSpPr>
          <p:spPr>
            <a:xfrm>
              <a:off x="5708988" y="3932412"/>
              <a:ext cx="63189" cy="64253"/>
            </a:xfrm>
            <a:custGeom>
              <a:rect b="b" l="l" r="r" t="t"/>
              <a:pathLst>
                <a:path extrusionOk="0" h="1933" w="1901">
                  <a:moveTo>
                    <a:pt x="951" y="1"/>
                  </a:moveTo>
                  <a:cubicBezTo>
                    <a:pt x="412" y="1"/>
                    <a:pt x="1" y="444"/>
                    <a:pt x="1" y="951"/>
                  </a:cubicBezTo>
                  <a:cubicBezTo>
                    <a:pt x="1" y="1489"/>
                    <a:pt x="412" y="1933"/>
                    <a:pt x="951" y="1933"/>
                  </a:cubicBezTo>
                  <a:cubicBezTo>
                    <a:pt x="1489" y="1933"/>
                    <a:pt x="1901" y="1489"/>
                    <a:pt x="1901" y="951"/>
                  </a:cubicBezTo>
                  <a:cubicBezTo>
                    <a:pt x="1901" y="444"/>
                    <a:pt x="1489" y="1"/>
                    <a:pt x="951"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g35bf837f295_0_539"/>
            <p:cNvSpPr/>
            <p:nvPr/>
          </p:nvSpPr>
          <p:spPr>
            <a:xfrm>
              <a:off x="6846926" y="4095587"/>
              <a:ext cx="8476" cy="275826"/>
            </a:xfrm>
            <a:custGeom>
              <a:rect b="b" l="l" r="r" t="t"/>
              <a:pathLst>
                <a:path extrusionOk="0" h="8298" w="255">
                  <a:moveTo>
                    <a:pt x="1" y="1"/>
                  </a:moveTo>
                  <a:lnTo>
                    <a:pt x="1" y="8298"/>
                  </a:lnTo>
                  <a:lnTo>
                    <a:pt x="254" y="8298"/>
                  </a:lnTo>
                  <a:lnTo>
                    <a:pt x="254"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30" name="Google Shape;2130;g35bf837f295_0_539" title="EDA_6.png"/>
          <p:cNvPicPr preferRelativeResize="0"/>
          <p:nvPr/>
        </p:nvPicPr>
        <p:blipFill>
          <a:blip r:embed="rId3">
            <a:alphaModFix/>
          </a:blip>
          <a:stretch>
            <a:fillRect/>
          </a:stretch>
        </p:blipFill>
        <p:spPr>
          <a:xfrm>
            <a:off x="3086750" y="2431025"/>
            <a:ext cx="5600051" cy="2607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g35bf837f295_0_353"/>
          <p:cNvSpPr txBox="1"/>
          <p:nvPr/>
        </p:nvSpPr>
        <p:spPr>
          <a:xfrm>
            <a:off x="793650" y="2331150"/>
            <a:ext cx="7723500" cy="4812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434343"/>
                </a:solidFill>
                <a:latin typeface="Fira Sans Medium"/>
                <a:ea typeface="Fira Sans Medium"/>
                <a:cs typeface="Fira Sans Medium"/>
                <a:sym typeface="Fira Sans Medium"/>
              </a:rPr>
              <a:t>What the Reason ?</a:t>
            </a:r>
            <a:endParaRPr b="0" i="0" sz="2800" u="none" cap="none" strike="noStrike">
              <a:solidFill>
                <a:srgbClr val="434343"/>
              </a:solidFill>
              <a:latin typeface="Fira Sans Medium"/>
              <a:ea typeface="Fira Sans Medium"/>
              <a:cs typeface="Fira Sans Medium"/>
              <a:sym typeface="Fira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txBox="1"/>
          <p:nvPr/>
        </p:nvSpPr>
        <p:spPr>
          <a:xfrm>
            <a:off x="983275" y="1289975"/>
            <a:ext cx="1636800" cy="2991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SzPts val="1200"/>
              <a:buFont typeface="Fira Sans Medium"/>
              <a:buAutoNum type="arabicPeriod"/>
            </a:pPr>
            <a:r>
              <a:rPr lang="en" sz="1200">
                <a:latin typeface="Fira Sans Medium"/>
                <a:ea typeface="Fira Sans Medium"/>
                <a:cs typeface="Fira Sans Medium"/>
                <a:sym typeface="Fira Sans Medium"/>
              </a:rPr>
              <a:t>Business.info</a:t>
            </a:r>
            <a:endParaRPr b="0" i="0" sz="1200" u="none" cap="none" strike="noStrike">
              <a:solidFill>
                <a:srgbClr val="000000"/>
              </a:solidFill>
              <a:latin typeface="Fira Sans Medium"/>
              <a:ea typeface="Fira Sans Medium"/>
              <a:cs typeface="Fira Sans Medium"/>
              <a:sym typeface="Fira Sans Medium"/>
            </a:endParaRPr>
          </a:p>
        </p:txBody>
      </p:sp>
      <p:sp>
        <p:nvSpPr>
          <p:cNvPr id="171" name="Google Shape;171;p2"/>
          <p:cNvSpPr txBox="1"/>
          <p:nvPr/>
        </p:nvSpPr>
        <p:spPr>
          <a:xfrm>
            <a:off x="1110400" y="1515976"/>
            <a:ext cx="1636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Business Information</a:t>
            </a:r>
            <a:endParaRPr b="0" i="0" sz="1200" u="none" cap="none" strike="noStrike">
              <a:solidFill>
                <a:srgbClr val="000000"/>
              </a:solidFill>
              <a:latin typeface="Fira Sans"/>
              <a:ea typeface="Fira Sans"/>
              <a:cs typeface="Fira Sans"/>
              <a:sym typeface="Fira Sans"/>
            </a:endParaRPr>
          </a:p>
        </p:txBody>
      </p:sp>
      <p:sp>
        <p:nvSpPr>
          <p:cNvPr id="172" name="Google Shape;172;p2"/>
          <p:cNvSpPr txBox="1"/>
          <p:nvPr/>
        </p:nvSpPr>
        <p:spPr>
          <a:xfrm>
            <a:off x="1135675" y="2455737"/>
            <a:ext cx="16368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200">
                <a:latin typeface="Fira Sans Medium"/>
                <a:ea typeface="Fira Sans Medium"/>
                <a:cs typeface="Fira Sans Medium"/>
                <a:sym typeface="Fira Sans Medium"/>
              </a:rPr>
              <a:t>2. Data Structure</a:t>
            </a:r>
            <a:endParaRPr b="0" i="0" sz="1200" u="none" cap="none" strike="noStrike">
              <a:solidFill>
                <a:srgbClr val="000000"/>
              </a:solidFill>
              <a:latin typeface="Fira Sans Medium"/>
              <a:ea typeface="Fira Sans Medium"/>
              <a:cs typeface="Fira Sans Medium"/>
              <a:sym typeface="Fira Sans Medium"/>
            </a:endParaRPr>
          </a:p>
        </p:txBody>
      </p:sp>
      <p:sp>
        <p:nvSpPr>
          <p:cNvPr id="173" name="Google Shape;173;p2"/>
          <p:cNvSpPr txBox="1"/>
          <p:nvPr/>
        </p:nvSpPr>
        <p:spPr>
          <a:xfrm>
            <a:off x="1135675" y="2672088"/>
            <a:ext cx="1636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Data Detailed Information</a:t>
            </a:r>
            <a:endParaRPr b="0" i="0" sz="1200" u="none" cap="none" strike="noStrike">
              <a:solidFill>
                <a:srgbClr val="000000"/>
              </a:solidFill>
              <a:latin typeface="Fira Sans"/>
              <a:ea typeface="Fira Sans"/>
              <a:cs typeface="Fira Sans"/>
              <a:sym typeface="Fira Sans"/>
            </a:endParaRPr>
          </a:p>
        </p:txBody>
      </p:sp>
      <p:sp>
        <p:nvSpPr>
          <p:cNvPr id="174" name="Google Shape;174;p2"/>
          <p:cNvSpPr txBox="1"/>
          <p:nvPr/>
        </p:nvSpPr>
        <p:spPr>
          <a:xfrm>
            <a:off x="1135674" y="3621600"/>
            <a:ext cx="1944000" cy="29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200">
                <a:latin typeface="Fira Sans Medium"/>
                <a:ea typeface="Fira Sans Medium"/>
                <a:cs typeface="Fira Sans Medium"/>
                <a:sym typeface="Fira Sans Medium"/>
              </a:rPr>
              <a:t>3. Delivered Business Information</a:t>
            </a:r>
            <a:endParaRPr b="0" i="0" sz="1200" u="none" cap="none" strike="noStrike">
              <a:solidFill>
                <a:srgbClr val="000000"/>
              </a:solidFill>
              <a:latin typeface="Fira Sans Medium"/>
              <a:ea typeface="Fira Sans Medium"/>
              <a:cs typeface="Fira Sans Medium"/>
              <a:sym typeface="Fira Sans Medium"/>
            </a:endParaRPr>
          </a:p>
        </p:txBody>
      </p:sp>
      <p:sp>
        <p:nvSpPr>
          <p:cNvPr id="175" name="Google Shape;175;p2"/>
          <p:cNvSpPr txBox="1"/>
          <p:nvPr/>
        </p:nvSpPr>
        <p:spPr>
          <a:xfrm>
            <a:off x="1135682" y="3920700"/>
            <a:ext cx="16368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Info about our current business </a:t>
            </a:r>
            <a:r>
              <a:rPr lang="en" sz="1200">
                <a:latin typeface="Fira Sans"/>
                <a:ea typeface="Fira Sans"/>
                <a:cs typeface="Fira Sans"/>
                <a:sym typeface="Fira Sans"/>
              </a:rPr>
              <a:t>situation</a:t>
            </a:r>
            <a:endParaRPr b="0" i="0" sz="1200" u="none" cap="none" strike="noStrike">
              <a:solidFill>
                <a:srgbClr val="000000"/>
              </a:solidFill>
              <a:latin typeface="Fira Sans"/>
              <a:ea typeface="Fira Sans"/>
              <a:cs typeface="Fira Sans"/>
              <a:sym typeface="Fira Sans"/>
            </a:endParaRPr>
          </a:p>
        </p:txBody>
      </p:sp>
      <p:sp>
        <p:nvSpPr>
          <p:cNvPr id="176" name="Google Shape;176;p2"/>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Telecommunication</a:t>
            </a:r>
            <a:r>
              <a:rPr b="0" i="0" lang="en" sz="2800" u="none" cap="none" strike="noStrike">
                <a:solidFill>
                  <a:srgbClr val="000000"/>
                </a:solidFill>
                <a:latin typeface="Fira Sans Medium"/>
                <a:ea typeface="Fira Sans Medium"/>
                <a:cs typeface="Fira Sans Medium"/>
                <a:sym typeface="Fira Sans Medium"/>
              </a:rPr>
              <a:t> Infographics</a:t>
            </a:r>
            <a:endParaRPr b="0" i="0" sz="2800" u="none" cap="none" strike="noStrike">
              <a:solidFill>
                <a:srgbClr val="000000"/>
              </a:solidFill>
              <a:latin typeface="Fira Sans Medium"/>
              <a:ea typeface="Fira Sans Medium"/>
              <a:cs typeface="Fira Sans Medium"/>
              <a:sym typeface="Fira Sans Medium"/>
            </a:endParaRPr>
          </a:p>
        </p:txBody>
      </p:sp>
      <p:sp>
        <p:nvSpPr>
          <p:cNvPr id="177" name="Google Shape;177;p2"/>
          <p:cNvSpPr txBox="1"/>
          <p:nvPr/>
        </p:nvSpPr>
        <p:spPr>
          <a:xfrm>
            <a:off x="6371500" y="1289975"/>
            <a:ext cx="16368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200">
                <a:latin typeface="Fira Sans Medium"/>
                <a:ea typeface="Fira Sans Medium"/>
                <a:cs typeface="Fira Sans Medium"/>
                <a:sym typeface="Fira Sans Medium"/>
              </a:rPr>
              <a:t>4. </a:t>
            </a:r>
            <a:r>
              <a:rPr lang="en" sz="1200">
                <a:latin typeface="Fira Sans Medium"/>
                <a:ea typeface="Fira Sans Medium"/>
                <a:cs typeface="Fira Sans Medium"/>
                <a:sym typeface="Fira Sans Medium"/>
              </a:rPr>
              <a:t>Recommendation</a:t>
            </a:r>
            <a:r>
              <a:rPr lang="en" sz="1200">
                <a:latin typeface="Fira Sans Medium"/>
                <a:ea typeface="Fira Sans Medium"/>
                <a:cs typeface="Fira Sans Medium"/>
                <a:sym typeface="Fira Sans Medium"/>
              </a:rPr>
              <a:t> Business</a:t>
            </a:r>
            <a:endParaRPr b="0" i="0" sz="1200" u="none" cap="none" strike="noStrike">
              <a:solidFill>
                <a:srgbClr val="000000"/>
              </a:solidFill>
              <a:latin typeface="Fira Sans Medium"/>
              <a:ea typeface="Fira Sans Medium"/>
              <a:cs typeface="Fira Sans Medium"/>
              <a:sym typeface="Fira Sans Medium"/>
            </a:endParaRPr>
          </a:p>
        </p:txBody>
      </p:sp>
      <p:sp>
        <p:nvSpPr>
          <p:cNvPr id="178" name="Google Shape;178;p2"/>
          <p:cNvSpPr txBox="1"/>
          <p:nvPr/>
        </p:nvSpPr>
        <p:spPr>
          <a:xfrm>
            <a:off x="6371500" y="1589076"/>
            <a:ext cx="1636800" cy="53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Suggest delivered for business impact</a:t>
            </a:r>
            <a:endParaRPr b="0" i="0" sz="1200" u="none" cap="none" strike="noStrike">
              <a:solidFill>
                <a:srgbClr val="000000"/>
              </a:solidFill>
              <a:latin typeface="Fira Sans"/>
              <a:ea typeface="Fira Sans"/>
              <a:cs typeface="Fira Sans"/>
              <a:sym typeface="Fira Sans"/>
            </a:endParaRPr>
          </a:p>
        </p:txBody>
      </p:sp>
      <p:sp>
        <p:nvSpPr>
          <p:cNvPr id="179" name="Google Shape;179;p2"/>
          <p:cNvSpPr txBox="1"/>
          <p:nvPr/>
        </p:nvSpPr>
        <p:spPr>
          <a:xfrm>
            <a:off x="6371500" y="2455737"/>
            <a:ext cx="16368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300">
                <a:latin typeface="Fira Sans Medium"/>
                <a:ea typeface="Fira Sans Medium"/>
                <a:cs typeface="Fira Sans Medium"/>
                <a:sym typeface="Fira Sans Medium"/>
              </a:rPr>
              <a:t>5. Modelling</a:t>
            </a:r>
            <a:endParaRPr b="0" i="0" sz="1300" u="none" cap="none" strike="noStrike">
              <a:solidFill>
                <a:srgbClr val="000000"/>
              </a:solidFill>
              <a:latin typeface="Fira Sans Medium"/>
              <a:ea typeface="Fira Sans Medium"/>
              <a:cs typeface="Fira Sans Medium"/>
              <a:sym typeface="Fira Sans Medium"/>
            </a:endParaRPr>
          </a:p>
        </p:txBody>
      </p:sp>
      <p:sp>
        <p:nvSpPr>
          <p:cNvPr id="180" name="Google Shape;180;p2"/>
          <p:cNvSpPr txBox="1"/>
          <p:nvPr/>
        </p:nvSpPr>
        <p:spPr>
          <a:xfrm>
            <a:off x="6371500" y="2672088"/>
            <a:ext cx="1636800" cy="53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Process step by step making the model</a:t>
            </a:r>
            <a:endParaRPr b="0" i="0" sz="1200" u="none" cap="none" strike="noStrike">
              <a:solidFill>
                <a:srgbClr val="000000"/>
              </a:solidFill>
              <a:latin typeface="Fira Sans"/>
              <a:ea typeface="Fira Sans"/>
              <a:cs typeface="Fira Sans"/>
              <a:sym typeface="Fira Sans"/>
            </a:endParaRPr>
          </a:p>
        </p:txBody>
      </p:sp>
      <p:sp>
        <p:nvSpPr>
          <p:cNvPr id="181" name="Google Shape;181;p2"/>
          <p:cNvSpPr txBox="1"/>
          <p:nvPr/>
        </p:nvSpPr>
        <p:spPr>
          <a:xfrm>
            <a:off x="6371507" y="3621600"/>
            <a:ext cx="1636800" cy="299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lang="en" sz="1200">
                <a:latin typeface="Fira Sans Medium"/>
                <a:ea typeface="Fira Sans Medium"/>
                <a:cs typeface="Fira Sans Medium"/>
                <a:sym typeface="Fira Sans Medium"/>
              </a:rPr>
              <a:t>6. Recommendation Model</a:t>
            </a:r>
            <a:endParaRPr b="0" i="0" sz="1200" u="none" cap="none" strike="noStrike">
              <a:solidFill>
                <a:srgbClr val="000000"/>
              </a:solidFill>
              <a:latin typeface="Fira Sans Medium"/>
              <a:ea typeface="Fira Sans Medium"/>
              <a:cs typeface="Fira Sans Medium"/>
              <a:sym typeface="Fira Sans Medium"/>
            </a:endParaRPr>
          </a:p>
        </p:txBody>
      </p:sp>
      <p:sp>
        <p:nvSpPr>
          <p:cNvPr id="182" name="Google Shape;182;p2"/>
          <p:cNvSpPr txBox="1"/>
          <p:nvPr/>
        </p:nvSpPr>
        <p:spPr>
          <a:xfrm>
            <a:off x="6371507" y="3914175"/>
            <a:ext cx="1636800" cy="53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Suggest improvement for the current process</a:t>
            </a:r>
            <a:endParaRPr b="0" i="0" sz="1200" u="none" cap="none" strike="noStrike">
              <a:solidFill>
                <a:srgbClr val="000000"/>
              </a:solidFill>
              <a:latin typeface="Fira Sans"/>
              <a:ea typeface="Fira Sans"/>
              <a:cs typeface="Fira Sans"/>
              <a:sym typeface="Fira Sans"/>
            </a:endParaRPr>
          </a:p>
        </p:txBody>
      </p:sp>
      <p:grpSp>
        <p:nvGrpSpPr>
          <p:cNvPr id="183" name="Google Shape;183;p2"/>
          <p:cNvGrpSpPr/>
          <p:nvPr/>
        </p:nvGrpSpPr>
        <p:grpSpPr>
          <a:xfrm>
            <a:off x="8056664" y="1361318"/>
            <a:ext cx="630131" cy="630131"/>
            <a:chOff x="6323089" y="1361318"/>
            <a:chExt cx="630131" cy="630131"/>
          </a:xfrm>
        </p:grpSpPr>
        <p:sp>
          <p:nvSpPr>
            <p:cNvPr id="184" name="Google Shape;184;p2"/>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
          <p:cNvGrpSpPr/>
          <p:nvPr/>
        </p:nvGrpSpPr>
        <p:grpSpPr>
          <a:xfrm>
            <a:off x="8056664" y="3637093"/>
            <a:ext cx="630131" cy="630130"/>
            <a:chOff x="6323089" y="3637093"/>
            <a:chExt cx="630131" cy="630130"/>
          </a:xfrm>
        </p:grpSpPr>
        <p:sp>
          <p:nvSpPr>
            <p:cNvPr id="189" name="Google Shape;189;p2"/>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2"/>
          <p:cNvGrpSpPr/>
          <p:nvPr/>
        </p:nvGrpSpPr>
        <p:grpSpPr>
          <a:xfrm>
            <a:off x="8056664" y="2499219"/>
            <a:ext cx="630131" cy="630104"/>
            <a:chOff x="6323089" y="2499219"/>
            <a:chExt cx="630131" cy="630104"/>
          </a:xfrm>
        </p:grpSpPr>
        <p:sp>
          <p:nvSpPr>
            <p:cNvPr id="197" name="Google Shape;197;p2"/>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2"/>
          <p:cNvGrpSpPr/>
          <p:nvPr/>
        </p:nvGrpSpPr>
        <p:grpSpPr>
          <a:xfrm>
            <a:off x="457201" y="1361318"/>
            <a:ext cx="630104" cy="630131"/>
            <a:chOff x="2190776" y="1361318"/>
            <a:chExt cx="630104" cy="630131"/>
          </a:xfrm>
        </p:grpSpPr>
        <p:sp>
          <p:nvSpPr>
            <p:cNvPr id="203" name="Google Shape;203;p2"/>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2"/>
          <p:cNvGrpSpPr/>
          <p:nvPr/>
        </p:nvGrpSpPr>
        <p:grpSpPr>
          <a:xfrm>
            <a:off x="457201" y="3637093"/>
            <a:ext cx="630104" cy="630130"/>
            <a:chOff x="2190776" y="3637093"/>
            <a:chExt cx="630104" cy="630130"/>
          </a:xfrm>
        </p:grpSpPr>
        <p:sp>
          <p:nvSpPr>
            <p:cNvPr id="211" name="Google Shape;211;p2"/>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2"/>
          <p:cNvGrpSpPr/>
          <p:nvPr/>
        </p:nvGrpSpPr>
        <p:grpSpPr>
          <a:xfrm>
            <a:off x="457201" y="2499219"/>
            <a:ext cx="630104" cy="630104"/>
            <a:chOff x="2190776" y="2499219"/>
            <a:chExt cx="630104" cy="630104"/>
          </a:xfrm>
        </p:grpSpPr>
        <p:sp>
          <p:nvSpPr>
            <p:cNvPr id="216" name="Google Shape;216;p2"/>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
          <p:cNvGrpSpPr/>
          <p:nvPr/>
        </p:nvGrpSpPr>
        <p:grpSpPr>
          <a:xfrm>
            <a:off x="2820853" y="1403508"/>
            <a:ext cx="3502263" cy="2951424"/>
            <a:chOff x="2820853" y="1403508"/>
            <a:chExt cx="3502263" cy="2951424"/>
          </a:xfrm>
        </p:grpSpPr>
        <p:sp>
          <p:nvSpPr>
            <p:cNvPr id="222" name="Google Shape;222;p2"/>
            <p:cNvSpPr/>
            <p:nvPr/>
          </p:nvSpPr>
          <p:spPr>
            <a:xfrm>
              <a:off x="2942335" y="1403508"/>
              <a:ext cx="3260177" cy="2951424"/>
            </a:xfrm>
            <a:custGeom>
              <a:rect b="b" l="l" r="r" t="t"/>
              <a:pathLst>
                <a:path extrusionOk="0" fill="none" h="110810" w="122402">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2820853" y="1675958"/>
              <a:ext cx="504440" cy="27"/>
            </a:xfrm>
            <a:custGeom>
              <a:rect b="b" l="l" r="r" t="t"/>
              <a:pathLst>
                <a:path extrusionOk="0" fill="none" h="1" w="18939">
                  <a:moveTo>
                    <a:pt x="1" y="0"/>
                  </a:moveTo>
                  <a:lnTo>
                    <a:pt x="18939" y="0"/>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2820853" y="3985452"/>
              <a:ext cx="716162" cy="27"/>
            </a:xfrm>
            <a:custGeom>
              <a:rect b="b" l="l" r="r" t="t"/>
              <a:pathLst>
                <a:path extrusionOk="0" fill="none" h="1" w="26888">
                  <a:moveTo>
                    <a:pt x="1" y="1"/>
                  </a:moveTo>
                  <a:lnTo>
                    <a:pt x="26888" y="1"/>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2820853" y="2828161"/>
              <a:ext cx="127395" cy="27"/>
            </a:xfrm>
            <a:custGeom>
              <a:rect b="b" l="l" r="r" t="t"/>
              <a:pathLst>
                <a:path extrusionOk="0" fill="none" h="1" w="4783">
                  <a:moveTo>
                    <a:pt x="1" y="1"/>
                  </a:moveTo>
                  <a:lnTo>
                    <a:pt x="4783" y="1"/>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5818676" y="1675958"/>
              <a:ext cx="504440" cy="27"/>
            </a:xfrm>
            <a:custGeom>
              <a:rect b="b" l="l" r="r" t="t"/>
              <a:pathLst>
                <a:path extrusionOk="0" fill="none" h="1" w="18939">
                  <a:moveTo>
                    <a:pt x="18939" y="0"/>
                  </a:moveTo>
                  <a:lnTo>
                    <a:pt x="1" y="0"/>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5606954" y="3985452"/>
              <a:ext cx="716162" cy="27"/>
            </a:xfrm>
            <a:custGeom>
              <a:rect b="b" l="l" r="r" t="t"/>
              <a:pathLst>
                <a:path extrusionOk="0" fill="none" h="1" w="26888">
                  <a:moveTo>
                    <a:pt x="26888" y="1"/>
                  </a:moveTo>
                  <a:lnTo>
                    <a:pt x="1" y="1"/>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6195721" y="2828161"/>
              <a:ext cx="127395" cy="27"/>
            </a:xfrm>
            <a:custGeom>
              <a:rect b="b" l="l" r="r" t="t"/>
              <a:pathLst>
                <a:path extrusionOk="0" fill="none" h="1" w="4783">
                  <a:moveTo>
                    <a:pt x="4783" y="1"/>
                  </a:moveTo>
                  <a:lnTo>
                    <a:pt x="1" y="1"/>
                  </a:lnTo>
                </a:path>
              </a:pathLst>
            </a:custGeom>
            <a:no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3623872" y="1880914"/>
              <a:ext cx="1896226" cy="1175030"/>
            </a:xfrm>
            <a:custGeom>
              <a:rect b="b" l="l" r="r" t="t"/>
              <a:pathLst>
                <a:path extrusionOk="0" h="44116" w="71193">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3331180" y="3017962"/>
              <a:ext cx="2481610" cy="455512"/>
            </a:xfrm>
            <a:custGeom>
              <a:rect b="b" l="l" r="r" t="t"/>
              <a:pathLst>
                <a:path extrusionOk="0" h="17102" w="93171">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cap="flat" cmpd="sng" w="95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3338771" y="3444761"/>
              <a:ext cx="2467280" cy="81849"/>
            </a:xfrm>
            <a:custGeom>
              <a:rect b="b" l="l" r="r" t="t"/>
              <a:pathLst>
                <a:path extrusionOk="0" h="3073" w="92633">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3747032" y="3062656"/>
              <a:ext cx="104622" cy="22800"/>
            </a:xfrm>
            <a:custGeom>
              <a:rect b="b" l="l" r="r" t="t"/>
              <a:pathLst>
                <a:path extrusionOk="0" h="856" w="3928">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3858366" y="3062656"/>
              <a:ext cx="102944" cy="22800"/>
            </a:xfrm>
            <a:custGeom>
              <a:rect b="b" l="l" r="r" t="t"/>
              <a:pathLst>
                <a:path extrusionOk="0" h="856" w="3865">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3968875" y="3062656"/>
              <a:ext cx="102092" cy="22800"/>
            </a:xfrm>
            <a:custGeom>
              <a:rect b="b" l="l" r="r" t="t"/>
              <a:pathLst>
                <a:path extrusionOk="0" h="856" w="3833">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4080209" y="3062656"/>
              <a:ext cx="100414" cy="22800"/>
            </a:xfrm>
            <a:custGeom>
              <a:rect b="b" l="l" r="r" t="t"/>
              <a:pathLst>
                <a:path extrusionOk="0" h="856" w="377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4191570" y="3062656"/>
              <a:ext cx="98709" cy="22800"/>
            </a:xfrm>
            <a:custGeom>
              <a:rect b="b" l="l" r="r" t="t"/>
              <a:pathLst>
                <a:path extrusionOk="0" h="856" w="3706">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4302052" y="3062656"/>
              <a:ext cx="97031" cy="22800"/>
            </a:xfrm>
            <a:custGeom>
              <a:rect b="b" l="l" r="r" t="t"/>
              <a:pathLst>
                <a:path extrusionOk="0" h="856" w="3643">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4413413" y="3062656"/>
              <a:ext cx="96179" cy="22800"/>
            </a:xfrm>
            <a:custGeom>
              <a:rect b="b" l="l" r="r" t="t"/>
              <a:pathLst>
                <a:path extrusionOk="0" h="856" w="3611">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4524747" y="3062656"/>
              <a:ext cx="95327" cy="22800"/>
            </a:xfrm>
            <a:custGeom>
              <a:rect b="b" l="l" r="r" t="t"/>
              <a:pathLst>
                <a:path extrusionOk="0" h="856" w="3579">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4634404" y="3062656"/>
              <a:ext cx="96179" cy="22800"/>
            </a:xfrm>
            <a:custGeom>
              <a:rect b="b" l="l" r="r" t="t"/>
              <a:pathLst>
                <a:path extrusionOk="0" h="856" w="3611">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4744060" y="3062656"/>
              <a:ext cx="97857" cy="22800"/>
            </a:xfrm>
            <a:custGeom>
              <a:rect b="b" l="l" r="r" t="t"/>
              <a:pathLst>
                <a:path extrusionOk="0" h="856" w="3674">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4853716" y="3062656"/>
              <a:ext cx="99562" cy="22800"/>
            </a:xfrm>
            <a:custGeom>
              <a:rect b="b" l="l" r="r" t="t"/>
              <a:pathLst>
                <a:path extrusionOk="0" h="856" w="3738">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4963373" y="3062656"/>
              <a:ext cx="100387" cy="22800"/>
            </a:xfrm>
            <a:custGeom>
              <a:rect b="b" l="l" r="r" t="t"/>
              <a:pathLst>
                <a:path extrusionOk="0" h="856" w="3769">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5073029" y="3062656"/>
              <a:ext cx="101240" cy="22800"/>
            </a:xfrm>
            <a:custGeom>
              <a:rect b="b" l="l" r="r" t="t"/>
              <a:pathLst>
                <a:path extrusionOk="0" h="856" w="3801">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a:off x="5182685" y="3062656"/>
              <a:ext cx="102918" cy="22800"/>
            </a:xfrm>
            <a:custGeom>
              <a:rect b="b" l="l" r="r" t="t"/>
              <a:pathLst>
                <a:path extrusionOk="0" h="856" w="3864">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a:off x="5292341" y="3062656"/>
              <a:ext cx="104622" cy="22800"/>
            </a:xfrm>
            <a:custGeom>
              <a:rect b="b" l="l" r="r" t="t"/>
              <a:pathLst>
                <a:path extrusionOk="0" h="856" w="3928">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3724259" y="3091342"/>
              <a:ext cx="80997" cy="35451"/>
            </a:xfrm>
            <a:custGeom>
              <a:rect b="b" l="l" r="r" t="t"/>
              <a:pathLst>
                <a:path extrusionOk="0" h="1331" w="3041">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3806082" y="3091342"/>
              <a:ext cx="110509" cy="35451"/>
            </a:xfrm>
            <a:custGeom>
              <a:rect b="b" l="l" r="r" t="t"/>
              <a:pathLst>
                <a:path extrusionOk="0" h="1331" w="4149">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3919946" y="3091342"/>
              <a:ext cx="108831" cy="35451"/>
            </a:xfrm>
            <a:custGeom>
              <a:rect b="b" l="l" r="r" t="t"/>
              <a:pathLst>
                <a:path extrusionOk="0" h="1331" w="4086">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4033811" y="3091342"/>
              <a:ext cx="107153" cy="35451"/>
            </a:xfrm>
            <a:custGeom>
              <a:rect b="b" l="l" r="r" t="t"/>
              <a:pathLst>
                <a:path extrusionOk="0" h="1331" w="4023">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4148528" y="3091342"/>
              <a:ext cx="103797" cy="35451"/>
            </a:xfrm>
            <a:custGeom>
              <a:rect b="b" l="l" r="r" t="t"/>
              <a:pathLst>
                <a:path extrusionOk="0" h="1331" w="3897">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4262419" y="3091342"/>
              <a:ext cx="102092" cy="35451"/>
            </a:xfrm>
            <a:custGeom>
              <a:rect b="b" l="l" r="r" t="t"/>
              <a:pathLst>
                <a:path extrusionOk="0" h="1331" w="3833">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a:off x="4376284" y="3091342"/>
              <a:ext cx="99562" cy="35451"/>
            </a:xfrm>
            <a:custGeom>
              <a:rect b="b" l="l" r="r" t="t"/>
              <a:pathLst>
                <a:path extrusionOk="0" h="1331" w="3738">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a:off x="4490148" y="3091342"/>
              <a:ext cx="97884" cy="35451"/>
            </a:xfrm>
            <a:custGeom>
              <a:rect b="b" l="l" r="r" t="t"/>
              <a:pathLst>
                <a:path extrusionOk="0" h="1331" w="3675">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4604040" y="3091342"/>
              <a:ext cx="98709" cy="35451"/>
            </a:xfrm>
            <a:custGeom>
              <a:rect b="b" l="l" r="r" t="t"/>
              <a:pathLst>
                <a:path extrusionOk="0" h="1331" w="3706">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4716226" y="3091342"/>
              <a:ext cx="100387" cy="35451"/>
            </a:xfrm>
            <a:custGeom>
              <a:rect b="b" l="l" r="r" t="t"/>
              <a:pathLst>
                <a:path extrusionOk="0" h="1331" w="3769">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4827561" y="3091342"/>
              <a:ext cx="102944" cy="35451"/>
            </a:xfrm>
            <a:custGeom>
              <a:rect b="b" l="l" r="r" t="t"/>
              <a:pathLst>
                <a:path extrusionOk="0" h="1331" w="3865">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4939747" y="3091342"/>
              <a:ext cx="104622" cy="35451"/>
            </a:xfrm>
            <a:custGeom>
              <a:rect b="b" l="l" r="r" t="t"/>
              <a:pathLst>
                <a:path extrusionOk="0" h="1331" w="3928">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5051082" y="3091342"/>
              <a:ext cx="108005" cy="35451"/>
            </a:xfrm>
            <a:custGeom>
              <a:rect b="b" l="l" r="r" t="t"/>
              <a:pathLst>
                <a:path extrusionOk="0" h="1331" w="4055">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5163268" y="3091342"/>
              <a:ext cx="256468" cy="35451"/>
            </a:xfrm>
            <a:custGeom>
              <a:rect b="b" l="l" r="r" t="t"/>
              <a:pathLst>
                <a:path extrusionOk="0" h="1331" w="9629">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a:off x="3701486" y="3132679"/>
              <a:ext cx="148490" cy="35451"/>
            </a:xfrm>
            <a:custGeom>
              <a:rect b="b" l="l" r="r" t="t"/>
              <a:pathLst>
                <a:path extrusionOk="0" h="1331" w="5575">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a:off x="3852480" y="3132679"/>
              <a:ext cx="112213" cy="35451"/>
            </a:xfrm>
            <a:custGeom>
              <a:rect b="b" l="l" r="r" t="t"/>
              <a:pathLst>
                <a:path extrusionOk="0" h="1331" w="4213">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3969727" y="3132679"/>
              <a:ext cx="109683" cy="35451"/>
            </a:xfrm>
            <a:custGeom>
              <a:rect b="b" l="l" r="r" t="t"/>
              <a:pathLst>
                <a:path extrusionOk="0" h="1331" w="4118">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4086974" y="3132679"/>
              <a:ext cx="107153" cy="35451"/>
            </a:xfrm>
            <a:custGeom>
              <a:rect b="b" l="l" r="r" t="t"/>
              <a:pathLst>
                <a:path extrusionOk="0" h="1331" w="4023">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4204222" y="3132679"/>
              <a:ext cx="105448" cy="35451"/>
            </a:xfrm>
            <a:custGeom>
              <a:rect b="b" l="l" r="r" t="t"/>
              <a:pathLst>
                <a:path extrusionOk="0" h="1331" w="3959">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4320617" y="3132679"/>
              <a:ext cx="103770" cy="35451"/>
            </a:xfrm>
            <a:custGeom>
              <a:rect b="b" l="l" r="r" t="t"/>
              <a:pathLst>
                <a:path extrusionOk="0" h="1331" w="3896">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a:off x="4437864" y="3132679"/>
              <a:ext cx="101240" cy="35451"/>
            </a:xfrm>
            <a:custGeom>
              <a:rect b="b" l="l" r="r" t="t"/>
              <a:pathLst>
                <a:path extrusionOk="0" h="1331" w="3801">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4555111" y="3132679"/>
              <a:ext cx="100414" cy="35451"/>
            </a:xfrm>
            <a:custGeom>
              <a:rect b="b" l="l" r="r" t="t"/>
              <a:pathLst>
                <a:path extrusionOk="0" h="1331" w="377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
            <p:cNvSpPr/>
            <p:nvPr/>
          </p:nvSpPr>
          <p:spPr>
            <a:xfrm>
              <a:off x="4670681" y="3132679"/>
              <a:ext cx="102092" cy="35451"/>
            </a:xfrm>
            <a:custGeom>
              <a:rect b="b" l="l" r="r" t="t"/>
              <a:pathLst>
                <a:path extrusionOk="0" h="1331" w="3833">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p:nvPr/>
          </p:nvSpPr>
          <p:spPr>
            <a:xfrm>
              <a:off x="4785397" y="3132679"/>
              <a:ext cx="104622" cy="35451"/>
            </a:xfrm>
            <a:custGeom>
              <a:rect b="b" l="l" r="r" t="t"/>
              <a:pathLst>
                <a:path extrusionOk="0" h="1331" w="3928">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4900114" y="3132679"/>
              <a:ext cx="107153" cy="35451"/>
            </a:xfrm>
            <a:custGeom>
              <a:rect b="b" l="l" r="r" t="t"/>
              <a:pathLst>
                <a:path extrusionOk="0" h="1331" w="4023">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5015657" y="3132679"/>
              <a:ext cx="108857" cy="35451"/>
            </a:xfrm>
            <a:custGeom>
              <a:rect b="b" l="l" r="r" t="t"/>
              <a:pathLst>
                <a:path extrusionOk="0" h="1331" w="4087">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5130374" y="3132679"/>
              <a:ext cx="111388" cy="35451"/>
            </a:xfrm>
            <a:custGeom>
              <a:rect b="b" l="l" r="r" t="t"/>
              <a:pathLst>
                <a:path extrusionOk="0" h="1331" w="4182">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245091" y="3132679"/>
              <a:ext cx="197419" cy="35451"/>
            </a:xfrm>
            <a:custGeom>
              <a:rect b="b" l="l" r="r" t="t"/>
              <a:pathLst>
                <a:path extrusionOk="0" h="1331" w="7412">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3678713" y="3174017"/>
              <a:ext cx="185593" cy="35451"/>
            </a:xfrm>
            <a:custGeom>
              <a:rect b="b" l="l" r="r" t="t"/>
              <a:pathLst>
                <a:path extrusionOk="0" h="1331" w="6968">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3867662" y="3174017"/>
              <a:ext cx="114744" cy="35451"/>
            </a:xfrm>
            <a:custGeom>
              <a:rect b="b" l="l" r="r" t="t"/>
              <a:pathLst>
                <a:path extrusionOk="0" h="1331" w="4308">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3988265" y="3174017"/>
              <a:ext cx="111388" cy="35451"/>
            </a:xfrm>
            <a:custGeom>
              <a:rect b="b" l="l" r="r" t="t"/>
              <a:pathLst>
                <a:path extrusionOk="0" h="1331" w="4182">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
            <p:cNvSpPr/>
            <p:nvPr/>
          </p:nvSpPr>
          <p:spPr>
            <a:xfrm>
              <a:off x="4108043" y="3174017"/>
              <a:ext cx="109683" cy="35451"/>
            </a:xfrm>
            <a:custGeom>
              <a:rect b="b" l="l" r="r" t="t"/>
              <a:pathLst>
                <a:path extrusionOk="0" h="1331" w="4118">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
            <p:cNvSpPr/>
            <p:nvPr/>
          </p:nvSpPr>
          <p:spPr>
            <a:xfrm>
              <a:off x="4228673" y="3174017"/>
              <a:ext cx="107153" cy="35451"/>
            </a:xfrm>
            <a:custGeom>
              <a:rect b="b" l="l" r="r" t="t"/>
              <a:pathLst>
                <a:path extrusionOk="0" h="1331" w="4023">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4348450" y="3174017"/>
              <a:ext cx="105475" cy="35451"/>
            </a:xfrm>
            <a:custGeom>
              <a:rect b="b" l="l" r="r" t="t"/>
              <a:pathLst>
                <a:path extrusionOk="0" h="1331" w="396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4469080" y="3174017"/>
              <a:ext cx="102918" cy="35451"/>
            </a:xfrm>
            <a:custGeom>
              <a:rect b="b" l="l" r="r" t="t"/>
              <a:pathLst>
                <a:path extrusionOk="0" h="1331" w="3864">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4588858" y="3174017"/>
              <a:ext cx="103770" cy="35451"/>
            </a:xfrm>
            <a:custGeom>
              <a:rect b="b" l="l" r="r" t="t"/>
              <a:pathLst>
                <a:path extrusionOk="0" h="1331" w="3896">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4706931" y="3174017"/>
              <a:ext cx="105475" cy="35451"/>
            </a:xfrm>
            <a:custGeom>
              <a:rect b="b" l="l" r="r" t="t"/>
              <a:pathLst>
                <a:path extrusionOk="0" h="1331" w="396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4825030" y="3174017"/>
              <a:ext cx="108005" cy="35451"/>
            </a:xfrm>
            <a:custGeom>
              <a:rect b="b" l="l" r="r" t="t"/>
              <a:pathLst>
                <a:path extrusionOk="0" h="1331" w="4055">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4943130" y="3174017"/>
              <a:ext cx="109683" cy="35451"/>
            </a:xfrm>
            <a:custGeom>
              <a:rect b="b" l="l" r="r" t="t"/>
              <a:pathLst>
                <a:path extrusionOk="0" h="1331" w="4118">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
            <p:cNvSpPr/>
            <p:nvPr/>
          </p:nvSpPr>
          <p:spPr>
            <a:xfrm>
              <a:off x="5060377" y="3174017"/>
              <a:ext cx="113039" cy="35451"/>
            </a:xfrm>
            <a:custGeom>
              <a:rect b="b" l="l" r="r" t="t"/>
              <a:pathLst>
                <a:path extrusionOk="0" h="1331" w="4244">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
            <p:cNvSpPr/>
            <p:nvPr/>
          </p:nvSpPr>
          <p:spPr>
            <a:xfrm>
              <a:off x="5178450" y="3174017"/>
              <a:ext cx="286832" cy="35451"/>
            </a:xfrm>
            <a:custGeom>
              <a:rect b="b" l="l" r="r" t="t"/>
              <a:pathLst>
                <a:path extrusionOk="0" h="1331" w="10769">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3655940" y="3214502"/>
              <a:ext cx="293571" cy="35451"/>
            </a:xfrm>
            <a:custGeom>
              <a:rect b="b" l="l" r="r" t="t"/>
              <a:pathLst>
                <a:path extrusionOk="0" h="1331" w="11022">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3955371" y="3214502"/>
              <a:ext cx="114744" cy="35451"/>
            </a:xfrm>
            <a:custGeom>
              <a:rect b="b" l="l" r="r" t="t"/>
              <a:pathLst>
                <a:path extrusionOk="0" h="1331" w="4308">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4078531" y="3214502"/>
              <a:ext cx="113066" cy="35451"/>
            </a:xfrm>
            <a:custGeom>
              <a:rect b="b" l="l" r="r" t="t"/>
              <a:pathLst>
                <a:path extrusionOk="0" h="1331" w="4245">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4201691" y="3214502"/>
              <a:ext cx="110509" cy="35451"/>
            </a:xfrm>
            <a:custGeom>
              <a:rect b="b" l="l" r="r" t="t"/>
              <a:pathLst>
                <a:path extrusionOk="0" h="1331" w="4149">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4325677" y="3214502"/>
              <a:ext cx="108005" cy="35451"/>
            </a:xfrm>
            <a:custGeom>
              <a:rect b="b" l="l" r="r" t="t"/>
              <a:pathLst>
                <a:path extrusionOk="0" h="1331" w="4055">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
            <p:cNvSpPr/>
            <p:nvPr/>
          </p:nvSpPr>
          <p:spPr>
            <a:xfrm>
              <a:off x="4448838" y="3214502"/>
              <a:ext cx="106300" cy="35451"/>
            </a:xfrm>
            <a:custGeom>
              <a:rect b="b" l="l" r="r" t="t"/>
              <a:pathLst>
                <a:path extrusionOk="0" h="1331" w="3991">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
            <p:cNvSpPr/>
            <p:nvPr/>
          </p:nvSpPr>
          <p:spPr>
            <a:xfrm>
              <a:off x="4571971" y="3214502"/>
              <a:ext cx="105475" cy="35451"/>
            </a:xfrm>
            <a:custGeom>
              <a:rect b="b" l="l" r="r" t="t"/>
              <a:pathLst>
                <a:path extrusionOk="0" h="1331" w="396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
            <p:cNvSpPr/>
            <p:nvPr/>
          </p:nvSpPr>
          <p:spPr>
            <a:xfrm>
              <a:off x="4692601" y="3214502"/>
              <a:ext cx="108831" cy="35451"/>
            </a:xfrm>
            <a:custGeom>
              <a:rect b="b" l="l" r="r" t="t"/>
              <a:pathLst>
                <a:path extrusionOk="0" h="1331" w="4086">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
            <p:cNvSpPr/>
            <p:nvPr/>
          </p:nvSpPr>
          <p:spPr>
            <a:xfrm>
              <a:off x="4814057" y="3214502"/>
              <a:ext cx="110535" cy="35451"/>
            </a:xfrm>
            <a:custGeom>
              <a:rect b="b" l="l" r="r" t="t"/>
              <a:pathLst>
                <a:path extrusionOk="0" h="1331" w="415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
            <p:cNvSpPr/>
            <p:nvPr/>
          </p:nvSpPr>
          <p:spPr>
            <a:xfrm>
              <a:off x="4935539" y="3214502"/>
              <a:ext cx="112213" cy="35451"/>
            </a:xfrm>
            <a:custGeom>
              <a:rect b="b" l="l" r="r" t="t"/>
              <a:pathLst>
                <a:path extrusionOk="0" h="1331" w="4213">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
            <p:cNvSpPr/>
            <p:nvPr/>
          </p:nvSpPr>
          <p:spPr>
            <a:xfrm>
              <a:off x="5056142" y="3214502"/>
              <a:ext cx="114744" cy="35451"/>
            </a:xfrm>
            <a:custGeom>
              <a:rect b="b" l="l" r="r" t="t"/>
              <a:pathLst>
                <a:path extrusionOk="0" h="1331" w="4308">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
            <p:cNvSpPr/>
            <p:nvPr/>
          </p:nvSpPr>
          <p:spPr>
            <a:xfrm>
              <a:off x="5177624" y="3214502"/>
              <a:ext cx="310431" cy="35451"/>
            </a:xfrm>
            <a:custGeom>
              <a:rect b="b" l="l" r="r" t="t"/>
              <a:pathLst>
                <a:path extrusionOk="0" h="1331" w="11655">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
            <p:cNvSpPr/>
            <p:nvPr/>
          </p:nvSpPr>
          <p:spPr>
            <a:xfrm>
              <a:off x="3633167" y="3255839"/>
              <a:ext cx="123160" cy="35451"/>
            </a:xfrm>
            <a:custGeom>
              <a:rect b="b" l="l" r="r" t="t"/>
              <a:pathLst>
                <a:path extrusionOk="0" h="1331" w="4624">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
            <p:cNvSpPr/>
            <p:nvPr/>
          </p:nvSpPr>
          <p:spPr>
            <a:xfrm>
              <a:off x="3759684" y="3255839"/>
              <a:ext cx="120657" cy="35451"/>
            </a:xfrm>
            <a:custGeom>
              <a:rect b="b" l="l" r="r" t="t"/>
              <a:pathLst>
                <a:path extrusionOk="0" h="1331" w="453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
            <p:cNvSpPr/>
            <p:nvPr/>
          </p:nvSpPr>
          <p:spPr>
            <a:xfrm>
              <a:off x="3886200" y="3255839"/>
              <a:ext cx="118126" cy="35451"/>
            </a:xfrm>
            <a:custGeom>
              <a:rect b="b" l="l" r="r" t="t"/>
              <a:pathLst>
                <a:path extrusionOk="0" h="1331" w="4435">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
            <p:cNvSpPr/>
            <p:nvPr/>
          </p:nvSpPr>
          <p:spPr>
            <a:xfrm>
              <a:off x="4012743" y="3255839"/>
              <a:ext cx="186445" cy="35451"/>
            </a:xfrm>
            <a:custGeom>
              <a:rect b="b" l="l" r="r" t="t"/>
              <a:pathLst>
                <a:path extrusionOk="0" h="1331" w="700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
            <p:cNvSpPr/>
            <p:nvPr/>
          </p:nvSpPr>
          <p:spPr>
            <a:xfrm>
              <a:off x="4210960" y="3255839"/>
              <a:ext cx="722075" cy="35451"/>
            </a:xfrm>
            <a:custGeom>
              <a:rect b="b" l="l" r="r" t="t"/>
              <a:pathLst>
                <a:path extrusionOk="0" h="1331" w="2711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
            <p:cNvSpPr/>
            <p:nvPr/>
          </p:nvSpPr>
          <p:spPr>
            <a:xfrm>
              <a:off x="4944808" y="3255839"/>
              <a:ext cx="114744" cy="35451"/>
            </a:xfrm>
            <a:custGeom>
              <a:rect b="b" l="l" r="r" t="t"/>
              <a:pathLst>
                <a:path extrusionOk="0" h="1331" w="4308">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
            <p:cNvSpPr/>
            <p:nvPr/>
          </p:nvSpPr>
          <p:spPr>
            <a:xfrm>
              <a:off x="5068794" y="3255839"/>
              <a:ext cx="117274" cy="35451"/>
            </a:xfrm>
            <a:custGeom>
              <a:rect b="b" l="l" r="r" t="t"/>
              <a:pathLst>
                <a:path extrusionOk="0" h="1331" w="4403">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
            <p:cNvSpPr/>
            <p:nvPr/>
          </p:nvSpPr>
          <p:spPr>
            <a:xfrm>
              <a:off x="5192806" y="3255839"/>
              <a:ext cx="101240" cy="35451"/>
            </a:xfrm>
            <a:custGeom>
              <a:rect b="b" l="l" r="r" t="t"/>
              <a:pathLst>
                <a:path extrusionOk="0" h="1331" w="3801">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
            <p:cNvSpPr/>
            <p:nvPr/>
          </p:nvSpPr>
          <p:spPr>
            <a:xfrm>
              <a:off x="5405354" y="3255839"/>
              <a:ext cx="105475" cy="35451"/>
            </a:xfrm>
            <a:custGeom>
              <a:rect b="b" l="l" r="r" t="t"/>
              <a:pathLst>
                <a:path extrusionOk="0" h="1331" w="396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
            <p:cNvSpPr/>
            <p:nvPr/>
          </p:nvSpPr>
          <p:spPr>
            <a:xfrm>
              <a:off x="5299080" y="3255839"/>
              <a:ext cx="93649" cy="15209"/>
            </a:xfrm>
            <a:custGeom>
              <a:rect b="b" l="l" r="r" t="t"/>
              <a:pathLst>
                <a:path extrusionOk="0" h="571" w="3516">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
            <p:cNvSpPr/>
            <p:nvPr/>
          </p:nvSpPr>
          <p:spPr>
            <a:xfrm>
              <a:off x="5308349" y="3276082"/>
              <a:ext cx="94501" cy="15209"/>
            </a:xfrm>
            <a:custGeom>
              <a:rect b="b" l="l" r="r" t="t"/>
              <a:pathLst>
                <a:path extrusionOk="0" h="571" w="3548">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
            <p:cNvSpPr/>
            <p:nvPr/>
          </p:nvSpPr>
          <p:spPr>
            <a:xfrm>
              <a:off x="4178066" y="3308976"/>
              <a:ext cx="787863" cy="134986"/>
            </a:xfrm>
            <a:custGeom>
              <a:rect b="b" l="l" r="r" t="t"/>
              <a:pathLst>
                <a:path extrusionOk="0" h="5068" w="2958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
            <p:cNvSpPr/>
            <p:nvPr/>
          </p:nvSpPr>
          <p:spPr>
            <a:xfrm>
              <a:off x="3669418" y="1926460"/>
              <a:ext cx="1805134" cy="1008028"/>
            </a:xfrm>
            <a:custGeom>
              <a:rect b="b" l="l" r="r" t="t"/>
              <a:pathLst>
                <a:path extrusionOk="0" h="37846" w="67773">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p2" title="63770_1098698_62394_image.png"/>
          <p:cNvPicPr preferRelativeResize="0"/>
          <p:nvPr/>
        </p:nvPicPr>
        <p:blipFill>
          <a:blip r:embed="rId3">
            <a:alphaModFix/>
          </a:blip>
          <a:stretch>
            <a:fillRect/>
          </a:stretch>
        </p:blipFill>
        <p:spPr>
          <a:xfrm>
            <a:off x="4052437" y="2048775"/>
            <a:ext cx="1039101" cy="7784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g35bf837f295_0_243"/>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Prospect</a:t>
            </a:r>
            <a:r>
              <a:rPr lang="en">
                <a:latin typeface="Fira Sans"/>
                <a:ea typeface="Fira Sans"/>
                <a:cs typeface="Fira Sans"/>
                <a:sym typeface="Fira Sans"/>
              </a:rPr>
              <a:t> Customer Focus ? - </a:t>
            </a:r>
            <a:r>
              <a:rPr lang="en" sz="1600">
                <a:solidFill>
                  <a:srgbClr val="A64D79"/>
                </a:solidFill>
                <a:latin typeface="Fira Sans"/>
                <a:ea typeface="Fira Sans"/>
                <a:cs typeface="Fira Sans"/>
                <a:sym typeface="Fira Sans"/>
              </a:rPr>
              <a:t>Demographic</a:t>
            </a:r>
            <a:r>
              <a:rPr lang="en" sz="1600">
                <a:solidFill>
                  <a:srgbClr val="A64D79"/>
                </a:solidFill>
                <a:latin typeface="Fira Sans"/>
                <a:ea typeface="Fira Sans"/>
                <a:cs typeface="Fira Sans"/>
                <a:sym typeface="Fira Sans"/>
              </a:rPr>
              <a:t> View</a:t>
            </a:r>
            <a:endParaRPr sz="1600">
              <a:solidFill>
                <a:srgbClr val="A64D79"/>
              </a:solidFill>
              <a:latin typeface="Fira Sans"/>
              <a:ea typeface="Fira Sans"/>
              <a:cs typeface="Fira Sans"/>
              <a:sym typeface="Fira Sans"/>
            </a:endParaRPr>
          </a:p>
        </p:txBody>
      </p:sp>
      <p:sp>
        <p:nvSpPr>
          <p:cNvPr id="2141" name="Google Shape;2141;g35bf837f295_0_243"/>
          <p:cNvSpPr txBox="1"/>
          <p:nvPr>
            <p:ph idx="1" type="body"/>
          </p:nvPr>
        </p:nvSpPr>
        <p:spPr>
          <a:xfrm>
            <a:off x="345625" y="2202325"/>
            <a:ext cx="3064500" cy="17964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Senior citizens and customers without partners or dependents tend to have higher churn rates. </a:t>
            </a:r>
            <a:endParaRPr sz="12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1250">
                <a:solidFill>
                  <a:schemeClr val="dk1"/>
                </a:solidFill>
                <a:latin typeface="Fira Sans"/>
                <a:ea typeface="Fira Sans"/>
                <a:cs typeface="Fira Sans"/>
                <a:sym typeface="Fira Sans"/>
              </a:rPr>
              <a:t>This suggests these groups may need special retention efforts.</a:t>
            </a:r>
            <a:endParaRPr sz="12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pic>
        <p:nvPicPr>
          <p:cNvPr id="2142" name="Google Shape;2142;g35bf837f295_0_243" title="EDA_2.png"/>
          <p:cNvPicPr preferRelativeResize="0"/>
          <p:nvPr/>
        </p:nvPicPr>
        <p:blipFill rotWithShape="1">
          <a:blip r:embed="rId3">
            <a:alphaModFix/>
          </a:blip>
          <a:srcRect b="0" l="0" r="0" t="3586"/>
          <a:stretch/>
        </p:blipFill>
        <p:spPr>
          <a:xfrm>
            <a:off x="3483625" y="1083950"/>
            <a:ext cx="5348677" cy="3830376"/>
          </a:xfrm>
          <a:prstGeom prst="rect">
            <a:avLst/>
          </a:prstGeom>
          <a:noFill/>
          <a:ln>
            <a:noFill/>
          </a:ln>
        </p:spPr>
      </p:pic>
      <p:grpSp>
        <p:nvGrpSpPr>
          <p:cNvPr id="2143" name="Google Shape;2143;g35bf837f295_0_243"/>
          <p:cNvGrpSpPr/>
          <p:nvPr/>
        </p:nvGrpSpPr>
        <p:grpSpPr>
          <a:xfrm>
            <a:off x="457190" y="4134389"/>
            <a:ext cx="1279525" cy="669482"/>
            <a:chOff x="3486575" y="2272800"/>
            <a:chExt cx="377675" cy="257325"/>
          </a:xfrm>
        </p:grpSpPr>
        <p:sp>
          <p:nvSpPr>
            <p:cNvPr id="2144" name="Google Shape;2144;g35bf837f295_0_243"/>
            <p:cNvSpPr/>
            <p:nvPr/>
          </p:nvSpPr>
          <p:spPr>
            <a:xfrm>
              <a:off x="3486575" y="2272800"/>
              <a:ext cx="262875" cy="201100"/>
            </a:xfrm>
            <a:custGeom>
              <a:rect b="b" l="l" r="r" t="t"/>
              <a:pathLst>
                <a:path extrusionOk="0" h="8044" w="10515">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35bf837f295_0_243"/>
            <p:cNvSpPr/>
            <p:nvPr/>
          </p:nvSpPr>
          <p:spPr>
            <a:xfrm>
              <a:off x="3546750" y="2304450"/>
              <a:ext cx="37225" cy="37250"/>
            </a:xfrm>
            <a:custGeom>
              <a:rect b="b" l="l" r="r" t="t"/>
              <a:pathLst>
                <a:path extrusionOk="0" h="1490" w="1489">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g35bf837f295_0_243"/>
            <p:cNvSpPr/>
            <p:nvPr/>
          </p:nvSpPr>
          <p:spPr>
            <a:xfrm>
              <a:off x="3540400" y="2405000"/>
              <a:ext cx="41200" cy="40400"/>
            </a:xfrm>
            <a:custGeom>
              <a:rect b="b" l="l" r="r" t="t"/>
              <a:pathLst>
                <a:path extrusionOk="0" h="1616" w="1648">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g35bf837f295_0_243"/>
            <p:cNvSpPr/>
            <p:nvPr/>
          </p:nvSpPr>
          <p:spPr>
            <a:xfrm>
              <a:off x="3632250" y="2304450"/>
              <a:ext cx="37225" cy="37250"/>
            </a:xfrm>
            <a:custGeom>
              <a:rect b="b" l="l" r="r" t="t"/>
              <a:pathLst>
                <a:path extrusionOk="0" h="1490" w="1489">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35bf837f295_0_243"/>
            <p:cNvSpPr/>
            <p:nvPr/>
          </p:nvSpPr>
          <p:spPr>
            <a:xfrm>
              <a:off x="3585525" y="2346100"/>
              <a:ext cx="28525" cy="34375"/>
            </a:xfrm>
            <a:custGeom>
              <a:rect b="b" l="l" r="r" t="t"/>
              <a:pathLst>
                <a:path extrusionOk="0" h="1375" w="1141">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35bf837f295_0_243"/>
            <p:cNvSpPr/>
            <p:nvPr/>
          </p:nvSpPr>
          <p:spPr>
            <a:xfrm>
              <a:off x="3668675" y="2350700"/>
              <a:ext cx="28525" cy="34550"/>
            </a:xfrm>
            <a:custGeom>
              <a:rect b="b" l="l" r="r" t="t"/>
              <a:pathLst>
                <a:path extrusionOk="0" h="1382" w="1141">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g35bf837f295_0_243"/>
            <p:cNvSpPr/>
            <p:nvPr/>
          </p:nvSpPr>
          <p:spPr>
            <a:xfrm>
              <a:off x="3591075" y="2379375"/>
              <a:ext cx="57825" cy="48625"/>
            </a:xfrm>
            <a:custGeom>
              <a:rect b="b" l="l" r="r" t="t"/>
              <a:pathLst>
                <a:path extrusionOk="0" h="1945" w="2313">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35bf837f295_0_243"/>
            <p:cNvSpPr/>
            <p:nvPr/>
          </p:nvSpPr>
          <p:spPr>
            <a:xfrm>
              <a:off x="3673425" y="2394725"/>
              <a:ext cx="190825" cy="111650"/>
            </a:xfrm>
            <a:custGeom>
              <a:rect b="b" l="l" r="r" t="t"/>
              <a:pathLst>
                <a:path extrusionOk="0" h="4466" w="7633">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35bf837f295_0_243"/>
            <p:cNvSpPr/>
            <p:nvPr/>
          </p:nvSpPr>
          <p:spPr>
            <a:xfrm>
              <a:off x="3748625" y="2445375"/>
              <a:ext cx="40400" cy="84750"/>
            </a:xfrm>
            <a:custGeom>
              <a:rect b="b" l="l" r="r" t="t"/>
              <a:pathLst>
                <a:path extrusionOk="0" h="3390" w="1616">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35bf837f295_0_243"/>
            <p:cNvSpPr/>
            <p:nvPr/>
          </p:nvSpPr>
          <p:spPr>
            <a:xfrm>
              <a:off x="3704300" y="2291800"/>
              <a:ext cx="127475" cy="140950"/>
            </a:xfrm>
            <a:custGeom>
              <a:rect b="b" l="l" r="r" t="t"/>
              <a:pathLst>
                <a:path extrusionOk="0" h="5638" w="5099">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g35bf837f295_0_357"/>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Bundling </a:t>
            </a:r>
            <a:r>
              <a:rPr lang="en">
                <a:latin typeface="Fira Sans"/>
                <a:ea typeface="Fira Sans"/>
                <a:cs typeface="Fira Sans"/>
                <a:sym typeface="Fira Sans"/>
              </a:rPr>
              <a:t>Strategy </a:t>
            </a:r>
            <a:r>
              <a:rPr lang="en">
                <a:latin typeface="Fira Sans"/>
                <a:ea typeface="Fira Sans"/>
                <a:cs typeface="Fira Sans"/>
                <a:sym typeface="Fira Sans"/>
              </a:rPr>
              <a:t>Service ! - </a:t>
            </a:r>
            <a:r>
              <a:rPr lang="en" sz="1600">
                <a:solidFill>
                  <a:srgbClr val="A64D79"/>
                </a:solidFill>
                <a:latin typeface="Fira Sans"/>
                <a:ea typeface="Fira Sans"/>
                <a:cs typeface="Fira Sans"/>
                <a:sym typeface="Fira Sans"/>
              </a:rPr>
              <a:t>Service </a:t>
            </a:r>
            <a:r>
              <a:rPr lang="en" sz="1600">
                <a:solidFill>
                  <a:srgbClr val="A64D79"/>
                </a:solidFill>
                <a:latin typeface="Fira Sans"/>
                <a:ea typeface="Fira Sans"/>
                <a:cs typeface="Fira Sans"/>
                <a:sym typeface="Fira Sans"/>
              </a:rPr>
              <a:t>View</a:t>
            </a:r>
            <a:endParaRPr sz="1600">
              <a:solidFill>
                <a:srgbClr val="A64D79"/>
              </a:solidFill>
              <a:latin typeface="Fira Sans"/>
              <a:ea typeface="Fira Sans"/>
              <a:cs typeface="Fira Sans"/>
              <a:sym typeface="Fira Sans"/>
            </a:endParaRPr>
          </a:p>
        </p:txBody>
      </p:sp>
      <p:pic>
        <p:nvPicPr>
          <p:cNvPr id="2159" name="Google Shape;2159;g35bf837f295_0_357" title="EDA_3.png"/>
          <p:cNvPicPr preferRelativeResize="0"/>
          <p:nvPr/>
        </p:nvPicPr>
        <p:blipFill rotWithShape="1">
          <a:blip r:embed="rId3">
            <a:alphaModFix/>
          </a:blip>
          <a:srcRect b="66775" l="0" r="0" t="0"/>
          <a:stretch/>
        </p:blipFill>
        <p:spPr>
          <a:xfrm>
            <a:off x="311700" y="1017725"/>
            <a:ext cx="8520599" cy="2118334"/>
          </a:xfrm>
          <a:prstGeom prst="rect">
            <a:avLst/>
          </a:prstGeom>
          <a:noFill/>
          <a:ln>
            <a:noFill/>
          </a:ln>
        </p:spPr>
      </p:pic>
      <p:pic>
        <p:nvPicPr>
          <p:cNvPr id="2160" name="Google Shape;2160;g35bf837f295_0_357" title="EDA_3.png"/>
          <p:cNvPicPr preferRelativeResize="0"/>
          <p:nvPr/>
        </p:nvPicPr>
        <p:blipFill rotWithShape="1">
          <a:blip r:embed="rId3">
            <a:alphaModFix/>
          </a:blip>
          <a:srcRect b="33195" l="0" r="0" t="32866"/>
          <a:stretch/>
        </p:blipFill>
        <p:spPr>
          <a:xfrm>
            <a:off x="414400" y="3025175"/>
            <a:ext cx="8341690" cy="211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g35bf837f295_0_376"/>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Bundling </a:t>
            </a:r>
            <a:r>
              <a:rPr lang="en">
                <a:latin typeface="Fira Sans"/>
                <a:ea typeface="Fira Sans"/>
                <a:cs typeface="Fira Sans"/>
                <a:sym typeface="Fira Sans"/>
              </a:rPr>
              <a:t>Strategy </a:t>
            </a:r>
            <a:r>
              <a:rPr lang="en">
                <a:latin typeface="Fira Sans"/>
                <a:ea typeface="Fira Sans"/>
                <a:cs typeface="Fira Sans"/>
                <a:sym typeface="Fira Sans"/>
              </a:rPr>
              <a:t>Service ! - </a:t>
            </a:r>
            <a:r>
              <a:rPr lang="en" sz="1600">
                <a:solidFill>
                  <a:srgbClr val="A64D79"/>
                </a:solidFill>
                <a:latin typeface="Fira Sans"/>
                <a:ea typeface="Fira Sans"/>
                <a:cs typeface="Fira Sans"/>
                <a:sym typeface="Fira Sans"/>
              </a:rPr>
              <a:t>Service View</a:t>
            </a:r>
            <a:endParaRPr sz="1600">
              <a:solidFill>
                <a:srgbClr val="A64D79"/>
              </a:solidFill>
              <a:latin typeface="Fira Sans"/>
              <a:ea typeface="Fira Sans"/>
              <a:cs typeface="Fira Sans"/>
              <a:sym typeface="Fira Sans"/>
            </a:endParaRPr>
          </a:p>
        </p:txBody>
      </p:sp>
      <p:pic>
        <p:nvPicPr>
          <p:cNvPr id="2166" name="Google Shape;2166;g35bf837f295_0_376" title="EDA_3.png"/>
          <p:cNvPicPr preferRelativeResize="0"/>
          <p:nvPr/>
        </p:nvPicPr>
        <p:blipFill rotWithShape="1">
          <a:blip r:embed="rId3">
            <a:alphaModFix/>
          </a:blip>
          <a:srcRect b="0" l="0" r="0" t="66490"/>
          <a:stretch/>
        </p:blipFill>
        <p:spPr>
          <a:xfrm>
            <a:off x="311700" y="1093924"/>
            <a:ext cx="8520599" cy="2136481"/>
          </a:xfrm>
          <a:prstGeom prst="rect">
            <a:avLst/>
          </a:prstGeom>
          <a:noFill/>
          <a:ln>
            <a:noFill/>
          </a:ln>
        </p:spPr>
      </p:pic>
      <p:sp>
        <p:nvSpPr>
          <p:cNvPr id="2167" name="Google Shape;2167;g35bf837f295_0_376"/>
          <p:cNvSpPr txBox="1"/>
          <p:nvPr>
            <p:ph idx="1" type="body"/>
          </p:nvPr>
        </p:nvSpPr>
        <p:spPr>
          <a:xfrm>
            <a:off x="354100" y="3078000"/>
            <a:ext cx="8332800" cy="17964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Customers with Fiber optic internet service and those without online security, tech support, or device protection have significantly higher churn rates. These service factors appear to be strong predictors of churn.</a:t>
            </a:r>
            <a:endParaRPr sz="2000">
              <a:solidFill>
                <a:schemeClr val="dk1"/>
              </a:solidFill>
              <a:latin typeface="Fira Sans"/>
              <a:ea typeface="Fira Sans"/>
              <a:cs typeface="Fira Sans"/>
              <a:sym typeface="Fira Sans"/>
            </a:endParaRPr>
          </a:p>
        </p:txBody>
      </p:sp>
      <p:grpSp>
        <p:nvGrpSpPr>
          <p:cNvPr id="2168" name="Google Shape;2168;g35bf837f295_0_376"/>
          <p:cNvGrpSpPr/>
          <p:nvPr/>
        </p:nvGrpSpPr>
        <p:grpSpPr>
          <a:xfrm>
            <a:off x="8265527" y="4363160"/>
            <a:ext cx="913776" cy="780328"/>
            <a:chOff x="4411300" y="2011525"/>
            <a:chExt cx="414900" cy="435475"/>
          </a:xfrm>
        </p:grpSpPr>
        <p:sp>
          <p:nvSpPr>
            <p:cNvPr id="2169" name="Google Shape;2169;g35bf837f295_0_376"/>
            <p:cNvSpPr/>
            <p:nvPr/>
          </p:nvSpPr>
          <p:spPr>
            <a:xfrm>
              <a:off x="4499175" y="2011525"/>
              <a:ext cx="133825" cy="72850"/>
            </a:xfrm>
            <a:custGeom>
              <a:rect b="b" l="l" r="r" t="t"/>
              <a:pathLst>
                <a:path extrusionOk="0" h="2914" w="5353">
                  <a:moveTo>
                    <a:pt x="951" y="0"/>
                  </a:moveTo>
                  <a:cubicBezTo>
                    <a:pt x="444" y="0"/>
                    <a:pt x="1" y="444"/>
                    <a:pt x="1" y="950"/>
                  </a:cubicBezTo>
                  <a:lnTo>
                    <a:pt x="1" y="2755"/>
                  </a:lnTo>
                  <a:cubicBezTo>
                    <a:pt x="1" y="2819"/>
                    <a:pt x="96" y="2914"/>
                    <a:pt x="159" y="2914"/>
                  </a:cubicBezTo>
                  <a:cubicBezTo>
                    <a:pt x="254" y="2914"/>
                    <a:pt x="349" y="2819"/>
                    <a:pt x="349" y="2755"/>
                  </a:cubicBezTo>
                  <a:lnTo>
                    <a:pt x="349" y="950"/>
                  </a:lnTo>
                  <a:cubicBezTo>
                    <a:pt x="349" y="634"/>
                    <a:pt x="603" y="349"/>
                    <a:pt x="951" y="349"/>
                  </a:cubicBezTo>
                  <a:lnTo>
                    <a:pt x="4403" y="349"/>
                  </a:lnTo>
                  <a:cubicBezTo>
                    <a:pt x="4751" y="349"/>
                    <a:pt x="5005" y="634"/>
                    <a:pt x="5005" y="950"/>
                  </a:cubicBezTo>
                  <a:lnTo>
                    <a:pt x="5005" y="2755"/>
                  </a:lnTo>
                  <a:cubicBezTo>
                    <a:pt x="5005" y="2819"/>
                    <a:pt x="5100" y="2914"/>
                    <a:pt x="5195" y="2914"/>
                  </a:cubicBezTo>
                  <a:cubicBezTo>
                    <a:pt x="5290" y="2914"/>
                    <a:pt x="5353" y="2819"/>
                    <a:pt x="5353" y="2755"/>
                  </a:cubicBezTo>
                  <a:lnTo>
                    <a:pt x="5353" y="950"/>
                  </a:lnTo>
                  <a:cubicBezTo>
                    <a:pt x="5353" y="444"/>
                    <a:pt x="4941" y="0"/>
                    <a:pt x="4403" y="0"/>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g35bf837f295_0_376"/>
            <p:cNvSpPr/>
            <p:nvPr/>
          </p:nvSpPr>
          <p:spPr>
            <a:xfrm>
              <a:off x="4411300" y="2079600"/>
              <a:ext cx="276350" cy="367400"/>
            </a:xfrm>
            <a:custGeom>
              <a:rect b="b" l="l" r="r" t="t"/>
              <a:pathLst>
                <a:path extrusionOk="0" h="14696" w="11054">
                  <a:moveTo>
                    <a:pt x="317" y="1"/>
                  </a:moveTo>
                  <a:lnTo>
                    <a:pt x="1" y="14695"/>
                  </a:lnTo>
                  <a:lnTo>
                    <a:pt x="11053" y="14695"/>
                  </a:lnTo>
                  <a:lnTo>
                    <a:pt x="1073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g35bf837f295_0_376"/>
            <p:cNvSpPr/>
            <p:nvPr/>
          </p:nvSpPr>
          <p:spPr>
            <a:xfrm>
              <a:off x="4549850" y="2140575"/>
              <a:ext cx="276350" cy="306425"/>
            </a:xfrm>
            <a:custGeom>
              <a:rect b="b" l="l" r="r" t="t"/>
              <a:pathLst>
                <a:path extrusionOk="0" h="12257" w="11054">
                  <a:moveTo>
                    <a:pt x="317" y="0"/>
                  </a:moveTo>
                  <a:lnTo>
                    <a:pt x="1" y="12256"/>
                  </a:lnTo>
                  <a:lnTo>
                    <a:pt x="11053" y="12256"/>
                  </a:lnTo>
                  <a:lnTo>
                    <a:pt x="10737" y="0"/>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35bf837f295_0_376"/>
            <p:cNvSpPr/>
            <p:nvPr/>
          </p:nvSpPr>
          <p:spPr>
            <a:xfrm>
              <a:off x="4610825" y="2136600"/>
              <a:ext cx="154400" cy="108500"/>
            </a:xfrm>
            <a:custGeom>
              <a:rect b="b" l="l" r="r" t="t"/>
              <a:pathLst>
                <a:path extrusionOk="0" h="4340" w="6176">
                  <a:moveTo>
                    <a:pt x="159" y="1"/>
                  </a:moveTo>
                  <a:cubicBezTo>
                    <a:pt x="64" y="1"/>
                    <a:pt x="0" y="64"/>
                    <a:pt x="0" y="159"/>
                  </a:cubicBezTo>
                  <a:lnTo>
                    <a:pt x="0" y="1268"/>
                  </a:lnTo>
                  <a:cubicBezTo>
                    <a:pt x="0" y="2978"/>
                    <a:pt x="1394" y="4340"/>
                    <a:pt x="3072" y="4340"/>
                  </a:cubicBezTo>
                  <a:cubicBezTo>
                    <a:pt x="4782" y="4340"/>
                    <a:pt x="6176" y="2978"/>
                    <a:pt x="6176" y="1268"/>
                  </a:cubicBezTo>
                  <a:lnTo>
                    <a:pt x="6176" y="159"/>
                  </a:lnTo>
                  <a:cubicBezTo>
                    <a:pt x="6176" y="64"/>
                    <a:pt x="6081" y="1"/>
                    <a:pt x="5986" y="1"/>
                  </a:cubicBezTo>
                  <a:cubicBezTo>
                    <a:pt x="5891" y="1"/>
                    <a:pt x="5827" y="64"/>
                    <a:pt x="5827" y="159"/>
                  </a:cubicBezTo>
                  <a:lnTo>
                    <a:pt x="5827" y="1268"/>
                  </a:lnTo>
                  <a:cubicBezTo>
                    <a:pt x="5827" y="2788"/>
                    <a:pt x="4592" y="4023"/>
                    <a:pt x="3072" y="4023"/>
                  </a:cubicBezTo>
                  <a:cubicBezTo>
                    <a:pt x="1552" y="4023"/>
                    <a:pt x="317" y="2788"/>
                    <a:pt x="317" y="1268"/>
                  </a:cubicBezTo>
                  <a:lnTo>
                    <a:pt x="317" y="159"/>
                  </a:lnTo>
                  <a:cubicBezTo>
                    <a:pt x="317" y="64"/>
                    <a:pt x="254" y="1"/>
                    <a:pt x="159"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g35bf837f295_0_415"/>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Influential</a:t>
            </a:r>
            <a:r>
              <a:rPr b="1" lang="en">
                <a:solidFill>
                  <a:srgbClr val="FFFF00"/>
                </a:solidFill>
                <a:latin typeface="Fira Sans"/>
                <a:ea typeface="Fira Sans"/>
                <a:cs typeface="Fira Sans"/>
                <a:sym typeface="Fira Sans"/>
              </a:rPr>
              <a:t> </a:t>
            </a:r>
            <a:r>
              <a:rPr lang="en">
                <a:latin typeface="Fira Sans"/>
                <a:ea typeface="Fira Sans"/>
                <a:cs typeface="Fira Sans"/>
                <a:sym typeface="Fira Sans"/>
              </a:rPr>
              <a:t>Bundling Strategy</a:t>
            </a:r>
            <a:r>
              <a:rPr lang="en">
                <a:latin typeface="Fira Sans"/>
                <a:ea typeface="Fira Sans"/>
                <a:cs typeface="Fira Sans"/>
                <a:sym typeface="Fira Sans"/>
              </a:rPr>
              <a:t> ! - </a:t>
            </a:r>
            <a:r>
              <a:rPr lang="en" sz="1600">
                <a:solidFill>
                  <a:srgbClr val="A64D79"/>
                </a:solidFill>
                <a:latin typeface="Fira Sans"/>
                <a:ea typeface="Fira Sans"/>
                <a:cs typeface="Fira Sans"/>
                <a:sym typeface="Fira Sans"/>
              </a:rPr>
              <a:t>Service View</a:t>
            </a:r>
            <a:endParaRPr sz="1600">
              <a:solidFill>
                <a:srgbClr val="A64D79"/>
              </a:solidFill>
              <a:latin typeface="Fira Sans"/>
              <a:ea typeface="Fira Sans"/>
              <a:cs typeface="Fira Sans"/>
              <a:sym typeface="Fira Sans"/>
            </a:endParaRPr>
          </a:p>
        </p:txBody>
      </p:sp>
      <p:sp>
        <p:nvSpPr>
          <p:cNvPr id="2178" name="Google Shape;2178;g35bf837f295_0_415"/>
          <p:cNvSpPr txBox="1"/>
          <p:nvPr>
            <p:ph idx="1" type="body"/>
          </p:nvPr>
        </p:nvSpPr>
        <p:spPr>
          <a:xfrm>
            <a:off x="5909925" y="1304200"/>
            <a:ext cx="2777100" cy="35703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The heatmap shows strong correlations between churn and factors like contract type, internet service type, and online security. These should be prioritized in retention strategies.</a:t>
            </a:r>
            <a:endParaRPr sz="1450">
              <a:solidFill>
                <a:schemeClr val="dk1"/>
              </a:solidFill>
              <a:latin typeface="Fira Sans"/>
              <a:ea typeface="Fira Sans"/>
              <a:cs typeface="Fira Sans"/>
              <a:sym typeface="Fira Sans"/>
            </a:endParaRPr>
          </a:p>
        </p:txBody>
      </p:sp>
      <p:grpSp>
        <p:nvGrpSpPr>
          <p:cNvPr id="2179" name="Google Shape;2179;g35bf837f295_0_415"/>
          <p:cNvGrpSpPr/>
          <p:nvPr/>
        </p:nvGrpSpPr>
        <p:grpSpPr>
          <a:xfrm>
            <a:off x="8265527" y="4363160"/>
            <a:ext cx="913776" cy="780328"/>
            <a:chOff x="4411300" y="2011525"/>
            <a:chExt cx="414900" cy="435475"/>
          </a:xfrm>
        </p:grpSpPr>
        <p:sp>
          <p:nvSpPr>
            <p:cNvPr id="2180" name="Google Shape;2180;g35bf837f295_0_415"/>
            <p:cNvSpPr/>
            <p:nvPr/>
          </p:nvSpPr>
          <p:spPr>
            <a:xfrm>
              <a:off x="4499175" y="2011525"/>
              <a:ext cx="133825" cy="72850"/>
            </a:xfrm>
            <a:custGeom>
              <a:rect b="b" l="l" r="r" t="t"/>
              <a:pathLst>
                <a:path extrusionOk="0" h="2914" w="5353">
                  <a:moveTo>
                    <a:pt x="951" y="0"/>
                  </a:moveTo>
                  <a:cubicBezTo>
                    <a:pt x="444" y="0"/>
                    <a:pt x="1" y="444"/>
                    <a:pt x="1" y="950"/>
                  </a:cubicBezTo>
                  <a:lnTo>
                    <a:pt x="1" y="2755"/>
                  </a:lnTo>
                  <a:cubicBezTo>
                    <a:pt x="1" y="2819"/>
                    <a:pt x="96" y="2914"/>
                    <a:pt x="159" y="2914"/>
                  </a:cubicBezTo>
                  <a:cubicBezTo>
                    <a:pt x="254" y="2914"/>
                    <a:pt x="349" y="2819"/>
                    <a:pt x="349" y="2755"/>
                  </a:cubicBezTo>
                  <a:lnTo>
                    <a:pt x="349" y="950"/>
                  </a:lnTo>
                  <a:cubicBezTo>
                    <a:pt x="349" y="634"/>
                    <a:pt x="603" y="349"/>
                    <a:pt x="951" y="349"/>
                  </a:cubicBezTo>
                  <a:lnTo>
                    <a:pt x="4403" y="349"/>
                  </a:lnTo>
                  <a:cubicBezTo>
                    <a:pt x="4751" y="349"/>
                    <a:pt x="5005" y="634"/>
                    <a:pt x="5005" y="950"/>
                  </a:cubicBezTo>
                  <a:lnTo>
                    <a:pt x="5005" y="2755"/>
                  </a:lnTo>
                  <a:cubicBezTo>
                    <a:pt x="5005" y="2819"/>
                    <a:pt x="5100" y="2914"/>
                    <a:pt x="5195" y="2914"/>
                  </a:cubicBezTo>
                  <a:cubicBezTo>
                    <a:pt x="5290" y="2914"/>
                    <a:pt x="5353" y="2819"/>
                    <a:pt x="5353" y="2755"/>
                  </a:cubicBezTo>
                  <a:lnTo>
                    <a:pt x="5353" y="950"/>
                  </a:lnTo>
                  <a:cubicBezTo>
                    <a:pt x="5353" y="444"/>
                    <a:pt x="4941" y="0"/>
                    <a:pt x="4403" y="0"/>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g35bf837f295_0_415"/>
            <p:cNvSpPr/>
            <p:nvPr/>
          </p:nvSpPr>
          <p:spPr>
            <a:xfrm>
              <a:off x="4411300" y="2079600"/>
              <a:ext cx="276350" cy="367400"/>
            </a:xfrm>
            <a:custGeom>
              <a:rect b="b" l="l" r="r" t="t"/>
              <a:pathLst>
                <a:path extrusionOk="0" h="14696" w="11054">
                  <a:moveTo>
                    <a:pt x="317" y="1"/>
                  </a:moveTo>
                  <a:lnTo>
                    <a:pt x="1" y="14695"/>
                  </a:lnTo>
                  <a:lnTo>
                    <a:pt x="11053" y="14695"/>
                  </a:lnTo>
                  <a:lnTo>
                    <a:pt x="1073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g35bf837f295_0_415"/>
            <p:cNvSpPr/>
            <p:nvPr/>
          </p:nvSpPr>
          <p:spPr>
            <a:xfrm>
              <a:off x="4549850" y="2140575"/>
              <a:ext cx="276350" cy="306425"/>
            </a:xfrm>
            <a:custGeom>
              <a:rect b="b" l="l" r="r" t="t"/>
              <a:pathLst>
                <a:path extrusionOk="0" h="12257" w="11054">
                  <a:moveTo>
                    <a:pt x="317" y="0"/>
                  </a:moveTo>
                  <a:lnTo>
                    <a:pt x="1" y="12256"/>
                  </a:lnTo>
                  <a:lnTo>
                    <a:pt x="11053" y="12256"/>
                  </a:lnTo>
                  <a:lnTo>
                    <a:pt x="10737" y="0"/>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g35bf837f295_0_415"/>
            <p:cNvSpPr/>
            <p:nvPr/>
          </p:nvSpPr>
          <p:spPr>
            <a:xfrm>
              <a:off x="4610825" y="2136600"/>
              <a:ext cx="154400" cy="108500"/>
            </a:xfrm>
            <a:custGeom>
              <a:rect b="b" l="l" r="r" t="t"/>
              <a:pathLst>
                <a:path extrusionOk="0" h="4340" w="6176">
                  <a:moveTo>
                    <a:pt x="159" y="1"/>
                  </a:moveTo>
                  <a:cubicBezTo>
                    <a:pt x="64" y="1"/>
                    <a:pt x="0" y="64"/>
                    <a:pt x="0" y="159"/>
                  </a:cubicBezTo>
                  <a:lnTo>
                    <a:pt x="0" y="1268"/>
                  </a:lnTo>
                  <a:cubicBezTo>
                    <a:pt x="0" y="2978"/>
                    <a:pt x="1394" y="4340"/>
                    <a:pt x="3072" y="4340"/>
                  </a:cubicBezTo>
                  <a:cubicBezTo>
                    <a:pt x="4782" y="4340"/>
                    <a:pt x="6176" y="2978"/>
                    <a:pt x="6176" y="1268"/>
                  </a:cubicBezTo>
                  <a:lnTo>
                    <a:pt x="6176" y="159"/>
                  </a:lnTo>
                  <a:cubicBezTo>
                    <a:pt x="6176" y="64"/>
                    <a:pt x="6081" y="1"/>
                    <a:pt x="5986" y="1"/>
                  </a:cubicBezTo>
                  <a:cubicBezTo>
                    <a:pt x="5891" y="1"/>
                    <a:pt x="5827" y="64"/>
                    <a:pt x="5827" y="159"/>
                  </a:cubicBezTo>
                  <a:lnTo>
                    <a:pt x="5827" y="1268"/>
                  </a:lnTo>
                  <a:cubicBezTo>
                    <a:pt x="5827" y="2788"/>
                    <a:pt x="4592" y="4023"/>
                    <a:pt x="3072" y="4023"/>
                  </a:cubicBezTo>
                  <a:cubicBezTo>
                    <a:pt x="1552" y="4023"/>
                    <a:pt x="317" y="2788"/>
                    <a:pt x="317" y="1268"/>
                  </a:cubicBezTo>
                  <a:lnTo>
                    <a:pt x="317" y="159"/>
                  </a:lnTo>
                  <a:cubicBezTo>
                    <a:pt x="317" y="64"/>
                    <a:pt x="254" y="1"/>
                    <a:pt x="159"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84" name="Google Shape;2184;g35bf837f295_0_415" title="EDA_3_1.png"/>
          <p:cNvPicPr preferRelativeResize="0"/>
          <p:nvPr/>
        </p:nvPicPr>
        <p:blipFill>
          <a:blip r:embed="rId3">
            <a:alphaModFix/>
          </a:blip>
          <a:stretch>
            <a:fillRect/>
          </a:stretch>
        </p:blipFill>
        <p:spPr>
          <a:xfrm>
            <a:off x="304775" y="1237900"/>
            <a:ext cx="5464644" cy="3704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g35bf837f295_0_428"/>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Consideration </a:t>
            </a:r>
            <a:r>
              <a:rPr lang="en">
                <a:latin typeface="Fira Sans"/>
                <a:ea typeface="Fira Sans"/>
                <a:cs typeface="Fira Sans"/>
                <a:sym typeface="Fira Sans"/>
              </a:rPr>
              <a:t>Bundling Strategy ! - </a:t>
            </a:r>
            <a:r>
              <a:rPr lang="en" sz="1600">
                <a:solidFill>
                  <a:srgbClr val="A64D79"/>
                </a:solidFill>
                <a:latin typeface="Fira Sans"/>
                <a:ea typeface="Fira Sans"/>
                <a:cs typeface="Fira Sans"/>
                <a:sym typeface="Fira Sans"/>
              </a:rPr>
              <a:t>Service View</a:t>
            </a:r>
            <a:endParaRPr sz="1600">
              <a:solidFill>
                <a:srgbClr val="A64D79"/>
              </a:solidFill>
              <a:latin typeface="Fira Sans"/>
              <a:ea typeface="Fira Sans"/>
              <a:cs typeface="Fira Sans"/>
              <a:sym typeface="Fira Sans"/>
            </a:endParaRPr>
          </a:p>
        </p:txBody>
      </p:sp>
      <p:sp>
        <p:nvSpPr>
          <p:cNvPr id="2190" name="Google Shape;2190;g35bf837f295_0_428"/>
          <p:cNvSpPr txBox="1"/>
          <p:nvPr>
            <p:ph idx="1" type="body"/>
          </p:nvPr>
        </p:nvSpPr>
        <p:spPr>
          <a:xfrm>
            <a:off x="5909925" y="1304200"/>
            <a:ext cx="2777100" cy="35703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000">
                <a:solidFill>
                  <a:schemeClr val="dk1"/>
                </a:solidFill>
                <a:latin typeface="Fira Sans"/>
                <a:ea typeface="Fira Sans"/>
                <a:cs typeface="Fira Sans"/>
                <a:sym typeface="Fira Sans"/>
              </a:rPr>
              <a:t>StreamingTV &amp; StreamingMovies (0.53):</a:t>
            </a:r>
            <a:br>
              <a:rPr b="1" lang="en" sz="1000">
                <a:solidFill>
                  <a:schemeClr val="dk1"/>
                </a:solidFill>
                <a:latin typeface="Fira Sans"/>
                <a:ea typeface="Fira Sans"/>
                <a:cs typeface="Fira Sans"/>
                <a:sym typeface="Fira Sans"/>
              </a:rPr>
            </a:br>
            <a:r>
              <a:rPr lang="en" sz="1000">
                <a:solidFill>
                  <a:schemeClr val="dk1"/>
                </a:solidFill>
                <a:latin typeface="Fira Sans"/>
                <a:ea typeface="Fira Sans"/>
                <a:cs typeface="Fira Sans"/>
                <a:sym typeface="Fira Sans"/>
              </a:rPr>
              <a:t> Strong bundling potential—users often subscribe to both.</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00">
                <a:solidFill>
                  <a:schemeClr val="dk1"/>
                </a:solidFill>
                <a:latin typeface="Fira Sans"/>
                <a:ea typeface="Fira Sans"/>
                <a:cs typeface="Fira Sans"/>
                <a:sym typeface="Fira Sans"/>
              </a:rPr>
              <a:t>DeviceProtection &amp; Online Services (0.30–0.40):</a:t>
            </a:r>
            <a:br>
              <a:rPr b="1" lang="en" sz="1000">
                <a:solidFill>
                  <a:schemeClr val="dk1"/>
                </a:solidFill>
                <a:latin typeface="Fira Sans"/>
                <a:ea typeface="Fira Sans"/>
                <a:cs typeface="Fira Sans"/>
                <a:sym typeface="Fira Sans"/>
              </a:rPr>
            </a:br>
            <a:r>
              <a:rPr lang="en" sz="1000">
                <a:solidFill>
                  <a:schemeClr val="dk1"/>
                </a:solidFill>
                <a:latin typeface="Fira Sans"/>
                <a:ea typeface="Fira Sans"/>
                <a:cs typeface="Fira Sans"/>
                <a:sym typeface="Fira Sans"/>
              </a:rPr>
              <a:t> Ideal upsell for tech-savvy customers.</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00">
                <a:solidFill>
                  <a:schemeClr val="dk1"/>
                </a:solidFill>
                <a:latin typeface="Fira Sans"/>
                <a:ea typeface="Fira Sans"/>
                <a:cs typeface="Fira Sans"/>
                <a:sym typeface="Fira Sans"/>
              </a:rPr>
              <a:t>OnlineSecurity &amp; TechSupport (0.35):</a:t>
            </a:r>
            <a:br>
              <a:rPr b="1" lang="en" sz="1000">
                <a:solidFill>
                  <a:schemeClr val="dk1"/>
                </a:solidFill>
                <a:latin typeface="Fira Sans"/>
                <a:ea typeface="Fira Sans"/>
                <a:cs typeface="Fira Sans"/>
                <a:sym typeface="Fira Sans"/>
              </a:rPr>
            </a:br>
            <a:r>
              <a:rPr lang="en" sz="1000">
                <a:solidFill>
                  <a:schemeClr val="dk1"/>
                </a:solidFill>
                <a:latin typeface="Fira Sans"/>
                <a:ea typeface="Fira Sans"/>
                <a:cs typeface="Fira Sans"/>
                <a:sym typeface="Fira Sans"/>
              </a:rPr>
              <a:t> Bundle opportunity for digitally cautious users.</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00">
                <a:solidFill>
                  <a:schemeClr val="dk1"/>
                </a:solidFill>
                <a:latin typeface="Fira Sans"/>
                <a:ea typeface="Fira Sans"/>
                <a:cs typeface="Fira Sans"/>
                <a:sym typeface="Fira Sans"/>
              </a:rPr>
              <a:t>MultipleLines &amp; Streaming (0.26):</a:t>
            </a:r>
            <a:br>
              <a:rPr b="1" lang="en" sz="1000">
                <a:solidFill>
                  <a:schemeClr val="dk1"/>
                </a:solidFill>
                <a:latin typeface="Fira Sans"/>
                <a:ea typeface="Fira Sans"/>
                <a:cs typeface="Fira Sans"/>
                <a:sym typeface="Fira Sans"/>
              </a:rPr>
            </a:br>
            <a:r>
              <a:rPr lang="en" sz="1000">
                <a:solidFill>
                  <a:schemeClr val="dk1"/>
                </a:solidFill>
                <a:latin typeface="Fira Sans"/>
                <a:ea typeface="Fira Sans"/>
                <a:cs typeface="Fira Sans"/>
                <a:sym typeface="Fira Sans"/>
              </a:rPr>
              <a:t> Appeals to households needing multi-user access.</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250">
              <a:solidFill>
                <a:schemeClr val="dk1"/>
              </a:solidFill>
              <a:latin typeface="Fira Sans"/>
              <a:ea typeface="Fira Sans"/>
              <a:cs typeface="Fira Sans"/>
              <a:sym typeface="Fira Sans"/>
            </a:endParaRPr>
          </a:p>
        </p:txBody>
      </p:sp>
      <p:grpSp>
        <p:nvGrpSpPr>
          <p:cNvPr id="2191" name="Google Shape;2191;g35bf837f295_0_428"/>
          <p:cNvGrpSpPr/>
          <p:nvPr/>
        </p:nvGrpSpPr>
        <p:grpSpPr>
          <a:xfrm>
            <a:off x="8265527" y="4363160"/>
            <a:ext cx="913776" cy="780328"/>
            <a:chOff x="4411300" y="2011525"/>
            <a:chExt cx="414900" cy="435475"/>
          </a:xfrm>
        </p:grpSpPr>
        <p:sp>
          <p:nvSpPr>
            <p:cNvPr id="2192" name="Google Shape;2192;g35bf837f295_0_428"/>
            <p:cNvSpPr/>
            <p:nvPr/>
          </p:nvSpPr>
          <p:spPr>
            <a:xfrm>
              <a:off x="4499175" y="2011525"/>
              <a:ext cx="133825" cy="72850"/>
            </a:xfrm>
            <a:custGeom>
              <a:rect b="b" l="l" r="r" t="t"/>
              <a:pathLst>
                <a:path extrusionOk="0" h="2914" w="5353">
                  <a:moveTo>
                    <a:pt x="951" y="0"/>
                  </a:moveTo>
                  <a:cubicBezTo>
                    <a:pt x="444" y="0"/>
                    <a:pt x="1" y="444"/>
                    <a:pt x="1" y="950"/>
                  </a:cubicBezTo>
                  <a:lnTo>
                    <a:pt x="1" y="2755"/>
                  </a:lnTo>
                  <a:cubicBezTo>
                    <a:pt x="1" y="2819"/>
                    <a:pt x="96" y="2914"/>
                    <a:pt x="159" y="2914"/>
                  </a:cubicBezTo>
                  <a:cubicBezTo>
                    <a:pt x="254" y="2914"/>
                    <a:pt x="349" y="2819"/>
                    <a:pt x="349" y="2755"/>
                  </a:cubicBezTo>
                  <a:lnTo>
                    <a:pt x="349" y="950"/>
                  </a:lnTo>
                  <a:cubicBezTo>
                    <a:pt x="349" y="634"/>
                    <a:pt x="603" y="349"/>
                    <a:pt x="951" y="349"/>
                  </a:cubicBezTo>
                  <a:lnTo>
                    <a:pt x="4403" y="349"/>
                  </a:lnTo>
                  <a:cubicBezTo>
                    <a:pt x="4751" y="349"/>
                    <a:pt x="5005" y="634"/>
                    <a:pt x="5005" y="950"/>
                  </a:cubicBezTo>
                  <a:lnTo>
                    <a:pt x="5005" y="2755"/>
                  </a:lnTo>
                  <a:cubicBezTo>
                    <a:pt x="5005" y="2819"/>
                    <a:pt x="5100" y="2914"/>
                    <a:pt x="5195" y="2914"/>
                  </a:cubicBezTo>
                  <a:cubicBezTo>
                    <a:pt x="5290" y="2914"/>
                    <a:pt x="5353" y="2819"/>
                    <a:pt x="5353" y="2755"/>
                  </a:cubicBezTo>
                  <a:lnTo>
                    <a:pt x="5353" y="950"/>
                  </a:lnTo>
                  <a:cubicBezTo>
                    <a:pt x="5353" y="444"/>
                    <a:pt x="4941" y="0"/>
                    <a:pt x="4403" y="0"/>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g35bf837f295_0_428"/>
            <p:cNvSpPr/>
            <p:nvPr/>
          </p:nvSpPr>
          <p:spPr>
            <a:xfrm>
              <a:off x="4411300" y="2079600"/>
              <a:ext cx="276350" cy="367400"/>
            </a:xfrm>
            <a:custGeom>
              <a:rect b="b" l="l" r="r" t="t"/>
              <a:pathLst>
                <a:path extrusionOk="0" h="14696" w="11054">
                  <a:moveTo>
                    <a:pt x="317" y="1"/>
                  </a:moveTo>
                  <a:lnTo>
                    <a:pt x="1" y="14695"/>
                  </a:lnTo>
                  <a:lnTo>
                    <a:pt x="11053" y="14695"/>
                  </a:lnTo>
                  <a:lnTo>
                    <a:pt x="1073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g35bf837f295_0_428"/>
            <p:cNvSpPr/>
            <p:nvPr/>
          </p:nvSpPr>
          <p:spPr>
            <a:xfrm>
              <a:off x="4549850" y="2140575"/>
              <a:ext cx="276350" cy="306425"/>
            </a:xfrm>
            <a:custGeom>
              <a:rect b="b" l="l" r="r" t="t"/>
              <a:pathLst>
                <a:path extrusionOk="0" h="12257" w="11054">
                  <a:moveTo>
                    <a:pt x="317" y="0"/>
                  </a:moveTo>
                  <a:lnTo>
                    <a:pt x="1" y="12256"/>
                  </a:lnTo>
                  <a:lnTo>
                    <a:pt x="11053" y="12256"/>
                  </a:lnTo>
                  <a:lnTo>
                    <a:pt x="10737" y="0"/>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g35bf837f295_0_428"/>
            <p:cNvSpPr/>
            <p:nvPr/>
          </p:nvSpPr>
          <p:spPr>
            <a:xfrm>
              <a:off x="4610825" y="2136600"/>
              <a:ext cx="154400" cy="108500"/>
            </a:xfrm>
            <a:custGeom>
              <a:rect b="b" l="l" r="r" t="t"/>
              <a:pathLst>
                <a:path extrusionOk="0" h="4340" w="6176">
                  <a:moveTo>
                    <a:pt x="159" y="1"/>
                  </a:moveTo>
                  <a:cubicBezTo>
                    <a:pt x="64" y="1"/>
                    <a:pt x="0" y="64"/>
                    <a:pt x="0" y="159"/>
                  </a:cubicBezTo>
                  <a:lnTo>
                    <a:pt x="0" y="1268"/>
                  </a:lnTo>
                  <a:cubicBezTo>
                    <a:pt x="0" y="2978"/>
                    <a:pt x="1394" y="4340"/>
                    <a:pt x="3072" y="4340"/>
                  </a:cubicBezTo>
                  <a:cubicBezTo>
                    <a:pt x="4782" y="4340"/>
                    <a:pt x="6176" y="2978"/>
                    <a:pt x="6176" y="1268"/>
                  </a:cubicBezTo>
                  <a:lnTo>
                    <a:pt x="6176" y="159"/>
                  </a:lnTo>
                  <a:cubicBezTo>
                    <a:pt x="6176" y="64"/>
                    <a:pt x="6081" y="1"/>
                    <a:pt x="5986" y="1"/>
                  </a:cubicBezTo>
                  <a:cubicBezTo>
                    <a:pt x="5891" y="1"/>
                    <a:pt x="5827" y="64"/>
                    <a:pt x="5827" y="159"/>
                  </a:cubicBezTo>
                  <a:lnTo>
                    <a:pt x="5827" y="1268"/>
                  </a:lnTo>
                  <a:cubicBezTo>
                    <a:pt x="5827" y="2788"/>
                    <a:pt x="4592" y="4023"/>
                    <a:pt x="3072" y="4023"/>
                  </a:cubicBezTo>
                  <a:cubicBezTo>
                    <a:pt x="1552" y="4023"/>
                    <a:pt x="317" y="2788"/>
                    <a:pt x="317" y="1268"/>
                  </a:cubicBezTo>
                  <a:lnTo>
                    <a:pt x="317" y="159"/>
                  </a:lnTo>
                  <a:cubicBezTo>
                    <a:pt x="317" y="64"/>
                    <a:pt x="254" y="1"/>
                    <a:pt x="159"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6" name="Google Shape;2196;g35bf837f295_0_428" title="EDA_3_2.png"/>
          <p:cNvPicPr preferRelativeResize="0"/>
          <p:nvPr/>
        </p:nvPicPr>
        <p:blipFill>
          <a:blip r:embed="rId3">
            <a:alphaModFix/>
          </a:blip>
          <a:stretch>
            <a:fillRect/>
          </a:stretch>
        </p:blipFill>
        <p:spPr>
          <a:xfrm>
            <a:off x="311700" y="1304200"/>
            <a:ext cx="5454449" cy="3455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g35bf837f295_0_637"/>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Adoption </a:t>
            </a:r>
            <a:r>
              <a:rPr lang="en">
                <a:latin typeface="Fira Sans"/>
                <a:ea typeface="Fira Sans"/>
                <a:cs typeface="Fira Sans"/>
                <a:sym typeface="Fira Sans"/>
              </a:rPr>
              <a:t>Product Service</a:t>
            </a:r>
            <a:r>
              <a:rPr lang="en">
                <a:latin typeface="Fira Sans"/>
                <a:ea typeface="Fira Sans"/>
                <a:cs typeface="Fira Sans"/>
                <a:sym typeface="Fira Sans"/>
              </a:rPr>
              <a:t> ! - </a:t>
            </a:r>
            <a:r>
              <a:rPr lang="en" sz="1600">
                <a:solidFill>
                  <a:srgbClr val="A64D79"/>
                </a:solidFill>
                <a:latin typeface="Fira Sans"/>
                <a:ea typeface="Fira Sans"/>
                <a:cs typeface="Fira Sans"/>
                <a:sym typeface="Fira Sans"/>
              </a:rPr>
              <a:t>Service View</a:t>
            </a:r>
            <a:endParaRPr sz="1600">
              <a:solidFill>
                <a:srgbClr val="A64D79"/>
              </a:solidFill>
              <a:latin typeface="Fira Sans"/>
              <a:ea typeface="Fira Sans"/>
              <a:cs typeface="Fira Sans"/>
              <a:sym typeface="Fira Sans"/>
            </a:endParaRPr>
          </a:p>
        </p:txBody>
      </p:sp>
      <p:sp>
        <p:nvSpPr>
          <p:cNvPr id="2202" name="Google Shape;2202;g35bf837f295_0_637"/>
          <p:cNvSpPr txBox="1"/>
          <p:nvPr>
            <p:ph idx="1" type="body"/>
          </p:nvPr>
        </p:nvSpPr>
        <p:spPr>
          <a:xfrm>
            <a:off x="5191500" y="1271925"/>
            <a:ext cx="3640800" cy="33909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sz="1150">
                <a:solidFill>
                  <a:schemeClr val="dk1"/>
                </a:solidFill>
                <a:latin typeface="Fira Sans"/>
                <a:ea typeface="Fira Sans"/>
                <a:cs typeface="Fira Sans"/>
                <a:sym typeface="Fira Sans"/>
              </a:rPr>
              <a:t>Findings:</a:t>
            </a:r>
            <a:endParaRPr b="1"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1. PhoneService adoption: ~90%</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2. MultipleLines adoption: ~42% of phone service users</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3. OnlineSecurity: ~29% adoption</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4. OnlineBackup: ~34% adoption</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5. DeviceProtection: ~34% adoption</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6. TechSupport: ~29% adoption</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7. StreamingTV: ~38% adoption</a:t>
            </a:r>
            <a:endParaRPr sz="11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150">
                <a:solidFill>
                  <a:schemeClr val="dk1"/>
                </a:solidFill>
                <a:latin typeface="Fira Sans"/>
                <a:ea typeface="Fira Sans"/>
                <a:cs typeface="Fira Sans"/>
                <a:sym typeface="Fira Sans"/>
              </a:rPr>
              <a:t>8. StreamingMovies: ~39% adoption</a:t>
            </a:r>
            <a:endParaRPr sz="1350">
              <a:solidFill>
                <a:schemeClr val="dk1"/>
              </a:solidFill>
              <a:latin typeface="Fira Sans"/>
              <a:ea typeface="Fira Sans"/>
              <a:cs typeface="Fira Sans"/>
              <a:sym typeface="Fira Sans"/>
            </a:endParaRPr>
          </a:p>
        </p:txBody>
      </p:sp>
      <p:grpSp>
        <p:nvGrpSpPr>
          <p:cNvPr id="2203" name="Google Shape;2203;g35bf837f295_0_637"/>
          <p:cNvGrpSpPr/>
          <p:nvPr/>
        </p:nvGrpSpPr>
        <p:grpSpPr>
          <a:xfrm>
            <a:off x="8333567" y="4340488"/>
            <a:ext cx="706465" cy="683564"/>
            <a:chOff x="1542857" y="3479728"/>
            <a:chExt cx="508577" cy="593166"/>
          </a:xfrm>
        </p:grpSpPr>
        <p:sp>
          <p:nvSpPr>
            <p:cNvPr id="2204" name="Google Shape;2204;g35bf837f295_0_637"/>
            <p:cNvSpPr/>
            <p:nvPr/>
          </p:nvSpPr>
          <p:spPr>
            <a:xfrm>
              <a:off x="1542857" y="3479728"/>
              <a:ext cx="508577" cy="294086"/>
            </a:xfrm>
            <a:custGeom>
              <a:rect b="b" l="l" r="r" t="t"/>
              <a:pathLst>
                <a:path extrusionOk="0" h="9248" w="15993">
                  <a:moveTo>
                    <a:pt x="7949" y="0"/>
                  </a:moveTo>
                  <a:lnTo>
                    <a:pt x="0" y="4624"/>
                  </a:lnTo>
                  <a:lnTo>
                    <a:pt x="8012" y="9247"/>
                  </a:lnTo>
                  <a:lnTo>
                    <a:pt x="15993" y="4624"/>
                  </a:lnTo>
                  <a:lnTo>
                    <a:pt x="7949" y="0"/>
                  </a:lnTo>
                  <a:close/>
                </a:path>
              </a:pathLst>
            </a:custGeom>
            <a:solidFill>
              <a:srgbClr val="F2B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g35bf837f295_0_637"/>
            <p:cNvSpPr/>
            <p:nvPr/>
          </p:nvSpPr>
          <p:spPr>
            <a:xfrm>
              <a:off x="1796621" y="3626740"/>
              <a:ext cx="254813" cy="446154"/>
            </a:xfrm>
            <a:custGeom>
              <a:rect b="b" l="l" r="r" t="t"/>
              <a:pathLst>
                <a:path extrusionOk="0" h="14030" w="8013">
                  <a:moveTo>
                    <a:pt x="8013" y="1"/>
                  </a:moveTo>
                  <a:lnTo>
                    <a:pt x="32" y="4624"/>
                  </a:lnTo>
                  <a:lnTo>
                    <a:pt x="1" y="14030"/>
                  </a:lnTo>
                  <a:lnTo>
                    <a:pt x="7981" y="9406"/>
                  </a:lnTo>
                  <a:lnTo>
                    <a:pt x="8013"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35bf837f295_0_637"/>
            <p:cNvSpPr/>
            <p:nvPr/>
          </p:nvSpPr>
          <p:spPr>
            <a:xfrm>
              <a:off x="1542857" y="3626740"/>
              <a:ext cx="254813" cy="446154"/>
            </a:xfrm>
            <a:custGeom>
              <a:rect b="b" l="l" r="r" t="t"/>
              <a:pathLst>
                <a:path extrusionOk="0" h="14030" w="8013">
                  <a:moveTo>
                    <a:pt x="0" y="1"/>
                  </a:moveTo>
                  <a:lnTo>
                    <a:pt x="0" y="9406"/>
                  </a:lnTo>
                  <a:lnTo>
                    <a:pt x="8012" y="14030"/>
                  </a:lnTo>
                  <a:lnTo>
                    <a:pt x="8012" y="4624"/>
                  </a:lnTo>
                  <a:lnTo>
                    <a:pt x="0"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7" name="Google Shape;2207;g35bf837f295_0_637" title="EDA_7.png"/>
          <p:cNvPicPr preferRelativeResize="0"/>
          <p:nvPr/>
        </p:nvPicPr>
        <p:blipFill rotWithShape="1">
          <a:blip r:embed="rId3">
            <a:alphaModFix/>
          </a:blip>
          <a:srcRect b="44308" l="0" r="0" t="0"/>
          <a:stretch/>
        </p:blipFill>
        <p:spPr>
          <a:xfrm>
            <a:off x="311700" y="1670075"/>
            <a:ext cx="4664426" cy="259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g35bf837f295_0_661"/>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Adoption </a:t>
            </a:r>
            <a:r>
              <a:rPr lang="en">
                <a:latin typeface="Fira Sans"/>
                <a:ea typeface="Fira Sans"/>
                <a:cs typeface="Fira Sans"/>
                <a:sym typeface="Fira Sans"/>
              </a:rPr>
              <a:t>Product Service ! - </a:t>
            </a:r>
            <a:r>
              <a:rPr lang="en" sz="1600">
                <a:solidFill>
                  <a:srgbClr val="A64D79"/>
                </a:solidFill>
                <a:latin typeface="Fira Sans"/>
                <a:ea typeface="Fira Sans"/>
                <a:cs typeface="Fira Sans"/>
                <a:sym typeface="Fira Sans"/>
              </a:rPr>
              <a:t>Service View</a:t>
            </a:r>
            <a:endParaRPr sz="1600">
              <a:solidFill>
                <a:srgbClr val="A64D79"/>
              </a:solidFill>
              <a:latin typeface="Fira Sans"/>
              <a:ea typeface="Fira Sans"/>
              <a:cs typeface="Fira Sans"/>
              <a:sym typeface="Fira Sans"/>
            </a:endParaRPr>
          </a:p>
        </p:txBody>
      </p:sp>
      <p:sp>
        <p:nvSpPr>
          <p:cNvPr id="2213" name="Google Shape;2213;g35bf837f295_0_661"/>
          <p:cNvSpPr txBox="1"/>
          <p:nvPr>
            <p:ph idx="1" type="body"/>
          </p:nvPr>
        </p:nvSpPr>
        <p:spPr>
          <a:xfrm>
            <a:off x="5191500" y="1195725"/>
            <a:ext cx="3640800" cy="33909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150">
                <a:solidFill>
                  <a:schemeClr val="dk1"/>
                </a:solidFill>
                <a:latin typeface="Fira Sans"/>
                <a:ea typeface="Fira Sans"/>
                <a:cs typeface="Fira Sans"/>
                <a:sym typeface="Fira Sans"/>
              </a:rPr>
              <a:t>Capitalizing on the high adoption of Phone Service and the growth potential in OnlineSecurity, TechSupport, and streaming services can significantly boost revenue. </a:t>
            </a:r>
            <a:endParaRPr sz="11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1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150">
                <a:solidFill>
                  <a:schemeClr val="dk1"/>
                </a:solidFill>
                <a:latin typeface="Fira Sans"/>
                <a:ea typeface="Fira Sans"/>
                <a:cs typeface="Fira Sans"/>
                <a:sym typeface="Fira Sans"/>
              </a:rPr>
              <a:t> By strategically bundling services and targeting specific customer segments, the business can maximize customer lifetime value and enhance service adoption rates effectively.</a:t>
            </a:r>
            <a:endParaRPr b="1" sz="1250">
              <a:solidFill>
                <a:schemeClr val="dk1"/>
              </a:solidFill>
              <a:latin typeface="Fira Sans"/>
              <a:ea typeface="Fira Sans"/>
              <a:cs typeface="Fira Sans"/>
              <a:sym typeface="Fira Sans"/>
            </a:endParaRPr>
          </a:p>
        </p:txBody>
      </p:sp>
      <p:grpSp>
        <p:nvGrpSpPr>
          <p:cNvPr id="2214" name="Google Shape;2214;g35bf837f295_0_661"/>
          <p:cNvGrpSpPr/>
          <p:nvPr/>
        </p:nvGrpSpPr>
        <p:grpSpPr>
          <a:xfrm>
            <a:off x="8333567" y="4340488"/>
            <a:ext cx="706465" cy="683564"/>
            <a:chOff x="1542857" y="3479728"/>
            <a:chExt cx="508577" cy="593166"/>
          </a:xfrm>
        </p:grpSpPr>
        <p:sp>
          <p:nvSpPr>
            <p:cNvPr id="2215" name="Google Shape;2215;g35bf837f295_0_661"/>
            <p:cNvSpPr/>
            <p:nvPr/>
          </p:nvSpPr>
          <p:spPr>
            <a:xfrm>
              <a:off x="1542857" y="3479728"/>
              <a:ext cx="508577" cy="294086"/>
            </a:xfrm>
            <a:custGeom>
              <a:rect b="b" l="l" r="r" t="t"/>
              <a:pathLst>
                <a:path extrusionOk="0" h="9248" w="15993">
                  <a:moveTo>
                    <a:pt x="7949" y="0"/>
                  </a:moveTo>
                  <a:lnTo>
                    <a:pt x="0" y="4624"/>
                  </a:lnTo>
                  <a:lnTo>
                    <a:pt x="8012" y="9247"/>
                  </a:lnTo>
                  <a:lnTo>
                    <a:pt x="15993" y="4624"/>
                  </a:lnTo>
                  <a:lnTo>
                    <a:pt x="7949" y="0"/>
                  </a:lnTo>
                  <a:close/>
                </a:path>
              </a:pathLst>
            </a:custGeom>
            <a:solidFill>
              <a:srgbClr val="F2B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g35bf837f295_0_661"/>
            <p:cNvSpPr/>
            <p:nvPr/>
          </p:nvSpPr>
          <p:spPr>
            <a:xfrm>
              <a:off x="1796621" y="3626740"/>
              <a:ext cx="254813" cy="446154"/>
            </a:xfrm>
            <a:custGeom>
              <a:rect b="b" l="l" r="r" t="t"/>
              <a:pathLst>
                <a:path extrusionOk="0" h="14030" w="8013">
                  <a:moveTo>
                    <a:pt x="8013" y="1"/>
                  </a:moveTo>
                  <a:lnTo>
                    <a:pt x="32" y="4624"/>
                  </a:lnTo>
                  <a:lnTo>
                    <a:pt x="1" y="14030"/>
                  </a:lnTo>
                  <a:lnTo>
                    <a:pt x="7981" y="9406"/>
                  </a:lnTo>
                  <a:lnTo>
                    <a:pt x="8013"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g35bf837f295_0_661"/>
            <p:cNvSpPr/>
            <p:nvPr/>
          </p:nvSpPr>
          <p:spPr>
            <a:xfrm>
              <a:off x="1542857" y="3626740"/>
              <a:ext cx="254813" cy="446154"/>
            </a:xfrm>
            <a:custGeom>
              <a:rect b="b" l="l" r="r" t="t"/>
              <a:pathLst>
                <a:path extrusionOk="0" h="14030" w="8013">
                  <a:moveTo>
                    <a:pt x="0" y="1"/>
                  </a:moveTo>
                  <a:lnTo>
                    <a:pt x="0" y="9406"/>
                  </a:lnTo>
                  <a:lnTo>
                    <a:pt x="8012" y="14030"/>
                  </a:lnTo>
                  <a:lnTo>
                    <a:pt x="8012" y="4624"/>
                  </a:lnTo>
                  <a:lnTo>
                    <a:pt x="0"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18" name="Google Shape;2218;g35bf837f295_0_661" title="EDA_7.png"/>
          <p:cNvPicPr preferRelativeResize="0"/>
          <p:nvPr/>
        </p:nvPicPr>
        <p:blipFill rotWithShape="1">
          <a:blip r:embed="rId3">
            <a:alphaModFix/>
          </a:blip>
          <a:srcRect b="0" l="0" r="0" t="54936"/>
          <a:stretch/>
        </p:blipFill>
        <p:spPr>
          <a:xfrm>
            <a:off x="-1036025" y="1490600"/>
            <a:ext cx="6199900" cy="2793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g35bf837f295_0_394"/>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Fira Sans"/>
                <a:ea typeface="Fira Sans"/>
                <a:cs typeface="Fira Sans"/>
                <a:sym typeface="Fira Sans"/>
              </a:rPr>
              <a:t>Stabilize </a:t>
            </a:r>
            <a:r>
              <a:rPr lang="en">
                <a:latin typeface="Fira Sans"/>
                <a:ea typeface="Fira Sans"/>
                <a:cs typeface="Fira Sans"/>
                <a:sym typeface="Fira Sans"/>
              </a:rPr>
              <a:t>Payment ?</a:t>
            </a:r>
            <a:r>
              <a:rPr lang="en">
                <a:latin typeface="Fira Sans"/>
                <a:ea typeface="Fira Sans"/>
                <a:cs typeface="Fira Sans"/>
                <a:sym typeface="Fira Sans"/>
              </a:rPr>
              <a:t> - </a:t>
            </a:r>
            <a:r>
              <a:rPr lang="en" sz="1600">
                <a:solidFill>
                  <a:srgbClr val="A64D79"/>
                </a:solidFill>
                <a:latin typeface="Fira Sans"/>
                <a:ea typeface="Fira Sans"/>
                <a:cs typeface="Fira Sans"/>
                <a:sym typeface="Fira Sans"/>
              </a:rPr>
              <a:t>Contract &amp; Payment </a:t>
            </a:r>
            <a:r>
              <a:rPr lang="en" sz="1600">
                <a:solidFill>
                  <a:srgbClr val="A64D79"/>
                </a:solidFill>
                <a:latin typeface="Fira Sans"/>
                <a:ea typeface="Fira Sans"/>
                <a:cs typeface="Fira Sans"/>
                <a:sym typeface="Fira Sans"/>
              </a:rPr>
              <a:t>View</a:t>
            </a:r>
            <a:endParaRPr sz="1600">
              <a:solidFill>
                <a:srgbClr val="A64D79"/>
              </a:solidFill>
              <a:latin typeface="Fira Sans"/>
              <a:ea typeface="Fira Sans"/>
              <a:cs typeface="Fira Sans"/>
              <a:sym typeface="Fira Sans"/>
            </a:endParaRPr>
          </a:p>
        </p:txBody>
      </p:sp>
      <p:sp>
        <p:nvSpPr>
          <p:cNvPr id="2224" name="Google Shape;2224;g35bf837f295_0_394"/>
          <p:cNvSpPr txBox="1"/>
          <p:nvPr>
            <p:ph idx="1" type="body"/>
          </p:nvPr>
        </p:nvSpPr>
        <p:spPr>
          <a:xfrm>
            <a:off x="311700" y="3693675"/>
            <a:ext cx="8520600" cy="11439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250">
                <a:solidFill>
                  <a:schemeClr val="dk1"/>
                </a:solidFill>
                <a:latin typeface="Fira Sans"/>
                <a:ea typeface="Fira Sans"/>
                <a:cs typeface="Fira Sans"/>
                <a:sym typeface="Fira Sans"/>
              </a:rPr>
              <a:t>Month-to-month contracts and electronic check payment methods are associated with much higher churn rates. Customers with longer-term contracts are more stable.</a:t>
            </a:r>
            <a:endParaRPr sz="1450">
              <a:solidFill>
                <a:schemeClr val="dk1"/>
              </a:solidFill>
              <a:latin typeface="Fira Sans"/>
              <a:ea typeface="Fira Sans"/>
              <a:cs typeface="Fira Sans"/>
              <a:sym typeface="Fira Sans"/>
            </a:endParaRPr>
          </a:p>
        </p:txBody>
      </p:sp>
      <p:pic>
        <p:nvPicPr>
          <p:cNvPr id="2225" name="Google Shape;2225;g35bf837f295_0_394" title="EDA_4.png"/>
          <p:cNvPicPr preferRelativeResize="0"/>
          <p:nvPr/>
        </p:nvPicPr>
        <p:blipFill>
          <a:blip r:embed="rId3">
            <a:alphaModFix/>
          </a:blip>
          <a:stretch>
            <a:fillRect/>
          </a:stretch>
        </p:blipFill>
        <p:spPr>
          <a:xfrm>
            <a:off x="1184525" y="1182550"/>
            <a:ext cx="7063988" cy="2621225"/>
          </a:xfrm>
          <a:prstGeom prst="rect">
            <a:avLst/>
          </a:prstGeom>
          <a:noFill/>
          <a:ln>
            <a:noFill/>
          </a:ln>
        </p:spPr>
      </p:pic>
      <p:sp>
        <p:nvSpPr>
          <p:cNvPr id="2226" name="Google Shape;2226;g35bf837f295_0_394"/>
          <p:cNvSpPr/>
          <p:nvPr/>
        </p:nvSpPr>
        <p:spPr>
          <a:xfrm>
            <a:off x="8248530" y="4463393"/>
            <a:ext cx="742290" cy="547417"/>
          </a:xfrm>
          <a:custGeom>
            <a:rect b="b" l="l" r="r" t="t"/>
            <a:pathLst>
              <a:path extrusionOk="0" h="8845" w="15709">
                <a:moveTo>
                  <a:pt x="1964" y="309"/>
                </a:moveTo>
                <a:lnTo>
                  <a:pt x="3927" y="1164"/>
                </a:lnTo>
                <a:cubicBezTo>
                  <a:pt x="3484" y="2146"/>
                  <a:pt x="2312" y="4838"/>
                  <a:pt x="2312" y="4838"/>
                </a:cubicBezTo>
                <a:lnTo>
                  <a:pt x="380" y="3983"/>
                </a:lnTo>
                <a:lnTo>
                  <a:pt x="1964" y="309"/>
                </a:lnTo>
                <a:close/>
                <a:moveTo>
                  <a:pt x="13745" y="816"/>
                </a:moveTo>
                <a:lnTo>
                  <a:pt x="15360" y="4490"/>
                </a:lnTo>
                <a:lnTo>
                  <a:pt x="13428" y="5345"/>
                </a:lnTo>
                <a:cubicBezTo>
                  <a:pt x="13016" y="4363"/>
                  <a:pt x="11940" y="1924"/>
                  <a:pt x="11813" y="1671"/>
                </a:cubicBezTo>
                <a:cubicBezTo>
                  <a:pt x="12478" y="1386"/>
                  <a:pt x="13111" y="1101"/>
                  <a:pt x="13745" y="816"/>
                </a:cubicBezTo>
                <a:close/>
                <a:moveTo>
                  <a:pt x="8551" y="1703"/>
                </a:moveTo>
                <a:cubicBezTo>
                  <a:pt x="8931" y="1766"/>
                  <a:pt x="9279" y="1956"/>
                  <a:pt x="9660" y="2083"/>
                </a:cubicBezTo>
                <a:cubicBezTo>
                  <a:pt x="9976" y="2178"/>
                  <a:pt x="10356" y="2305"/>
                  <a:pt x="10705" y="2305"/>
                </a:cubicBezTo>
                <a:cubicBezTo>
                  <a:pt x="11053" y="2305"/>
                  <a:pt x="11401" y="2178"/>
                  <a:pt x="11686" y="2019"/>
                </a:cubicBezTo>
                <a:lnTo>
                  <a:pt x="12985" y="4996"/>
                </a:lnTo>
                <a:lnTo>
                  <a:pt x="12541" y="5376"/>
                </a:lnTo>
                <a:cubicBezTo>
                  <a:pt x="12446" y="5440"/>
                  <a:pt x="12383" y="5503"/>
                  <a:pt x="12320" y="5598"/>
                </a:cubicBezTo>
                <a:cubicBezTo>
                  <a:pt x="12130" y="5915"/>
                  <a:pt x="12035" y="5978"/>
                  <a:pt x="11971" y="5978"/>
                </a:cubicBezTo>
                <a:cubicBezTo>
                  <a:pt x="11813" y="5883"/>
                  <a:pt x="11686" y="5693"/>
                  <a:pt x="11560" y="5535"/>
                </a:cubicBezTo>
                <a:cubicBezTo>
                  <a:pt x="11306" y="5281"/>
                  <a:pt x="11085" y="5028"/>
                  <a:pt x="10863" y="4775"/>
                </a:cubicBezTo>
                <a:cubicBezTo>
                  <a:pt x="10483" y="4395"/>
                  <a:pt x="10103" y="3983"/>
                  <a:pt x="9755" y="3603"/>
                </a:cubicBezTo>
                <a:cubicBezTo>
                  <a:pt x="9565" y="3413"/>
                  <a:pt x="9406" y="3255"/>
                  <a:pt x="9248" y="3096"/>
                </a:cubicBezTo>
                <a:cubicBezTo>
                  <a:pt x="9089" y="2970"/>
                  <a:pt x="8931" y="2811"/>
                  <a:pt x="8773" y="2716"/>
                </a:cubicBezTo>
                <a:cubicBezTo>
                  <a:pt x="8707" y="2672"/>
                  <a:pt x="8642" y="2655"/>
                  <a:pt x="8577" y="2655"/>
                </a:cubicBezTo>
                <a:cubicBezTo>
                  <a:pt x="8455" y="2655"/>
                  <a:pt x="8338" y="2717"/>
                  <a:pt x="8234" y="2780"/>
                </a:cubicBezTo>
                <a:cubicBezTo>
                  <a:pt x="8108" y="2875"/>
                  <a:pt x="7981" y="2938"/>
                  <a:pt x="7823" y="2970"/>
                </a:cubicBezTo>
                <a:cubicBezTo>
                  <a:pt x="7601" y="3033"/>
                  <a:pt x="7253" y="3033"/>
                  <a:pt x="7189" y="3318"/>
                </a:cubicBezTo>
                <a:cubicBezTo>
                  <a:pt x="7094" y="3540"/>
                  <a:pt x="7094" y="3761"/>
                  <a:pt x="6968" y="3983"/>
                </a:cubicBezTo>
                <a:cubicBezTo>
                  <a:pt x="6865" y="4111"/>
                  <a:pt x="6638" y="4343"/>
                  <a:pt x="6438" y="4343"/>
                </a:cubicBezTo>
                <a:cubicBezTo>
                  <a:pt x="6391" y="4343"/>
                  <a:pt x="6345" y="4330"/>
                  <a:pt x="6303" y="4300"/>
                </a:cubicBezTo>
                <a:cubicBezTo>
                  <a:pt x="6208" y="4236"/>
                  <a:pt x="6239" y="4110"/>
                  <a:pt x="6239" y="3983"/>
                </a:cubicBezTo>
                <a:cubicBezTo>
                  <a:pt x="6271" y="3825"/>
                  <a:pt x="6303" y="3666"/>
                  <a:pt x="6366" y="3508"/>
                </a:cubicBezTo>
                <a:cubicBezTo>
                  <a:pt x="6429" y="3160"/>
                  <a:pt x="6493" y="2780"/>
                  <a:pt x="6651" y="2431"/>
                </a:cubicBezTo>
                <a:cubicBezTo>
                  <a:pt x="6683" y="2368"/>
                  <a:pt x="6714" y="2336"/>
                  <a:pt x="6778" y="2305"/>
                </a:cubicBezTo>
                <a:cubicBezTo>
                  <a:pt x="7031" y="2178"/>
                  <a:pt x="7284" y="2083"/>
                  <a:pt x="7538" y="1988"/>
                </a:cubicBezTo>
                <a:cubicBezTo>
                  <a:pt x="7728" y="1924"/>
                  <a:pt x="7918" y="1861"/>
                  <a:pt x="8108" y="1798"/>
                </a:cubicBezTo>
                <a:cubicBezTo>
                  <a:pt x="8234" y="1766"/>
                  <a:pt x="8393" y="1703"/>
                  <a:pt x="8551" y="1703"/>
                </a:cubicBezTo>
                <a:close/>
                <a:moveTo>
                  <a:pt x="4460" y="5849"/>
                </a:moveTo>
                <a:cubicBezTo>
                  <a:pt x="4472" y="5849"/>
                  <a:pt x="4485" y="5850"/>
                  <a:pt x="4497" y="5851"/>
                </a:cubicBezTo>
                <a:cubicBezTo>
                  <a:pt x="4592" y="5883"/>
                  <a:pt x="4719" y="5915"/>
                  <a:pt x="4751" y="6010"/>
                </a:cubicBezTo>
                <a:cubicBezTo>
                  <a:pt x="4814" y="6105"/>
                  <a:pt x="4846" y="6136"/>
                  <a:pt x="4814" y="6231"/>
                </a:cubicBezTo>
                <a:cubicBezTo>
                  <a:pt x="4751" y="6295"/>
                  <a:pt x="4719" y="6390"/>
                  <a:pt x="4687" y="6485"/>
                </a:cubicBezTo>
                <a:cubicBezTo>
                  <a:pt x="4687" y="6548"/>
                  <a:pt x="4687" y="6706"/>
                  <a:pt x="4592" y="6706"/>
                </a:cubicBezTo>
                <a:cubicBezTo>
                  <a:pt x="4371" y="6706"/>
                  <a:pt x="4181" y="6453"/>
                  <a:pt x="4149" y="6295"/>
                </a:cubicBezTo>
                <a:cubicBezTo>
                  <a:pt x="4089" y="6086"/>
                  <a:pt x="4255" y="5849"/>
                  <a:pt x="4460" y="5849"/>
                </a:cubicBezTo>
                <a:close/>
                <a:moveTo>
                  <a:pt x="5321" y="6326"/>
                </a:moveTo>
                <a:cubicBezTo>
                  <a:pt x="5638" y="6358"/>
                  <a:pt x="5733" y="6611"/>
                  <a:pt x="5764" y="6896"/>
                </a:cubicBezTo>
                <a:cubicBezTo>
                  <a:pt x="5764" y="7055"/>
                  <a:pt x="5764" y="7213"/>
                  <a:pt x="5701" y="7308"/>
                </a:cubicBezTo>
                <a:cubicBezTo>
                  <a:pt x="5649" y="7386"/>
                  <a:pt x="5554" y="7443"/>
                  <a:pt x="5469" y="7443"/>
                </a:cubicBezTo>
                <a:cubicBezTo>
                  <a:pt x="5451" y="7443"/>
                  <a:pt x="5433" y="7440"/>
                  <a:pt x="5416" y="7435"/>
                </a:cubicBezTo>
                <a:cubicBezTo>
                  <a:pt x="5226" y="7435"/>
                  <a:pt x="4973" y="7150"/>
                  <a:pt x="4941" y="6960"/>
                </a:cubicBezTo>
                <a:lnTo>
                  <a:pt x="4941" y="6960"/>
                </a:lnTo>
                <a:cubicBezTo>
                  <a:pt x="4946" y="6980"/>
                  <a:pt x="4949" y="6988"/>
                  <a:pt x="4950" y="6988"/>
                </a:cubicBezTo>
                <a:cubicBezTo>
                  <a:pt x="4952" y="6988"/>
                  <a:pt x="4941" y="6924"/>
                  <a:pt x="4935" y="6897"/>
                </a:cubicBezTo>
                <a:lnTo>
                  <a:pt x="4935" y="6897"/>
                </a:lnTo>
                <a:cubicBezTo>
                  <a:pt x="4936" y="6919"/>
                  <a:pt x="4938" y="6940"/>
                  <a:pt x="4941" y="6960"/>
                </a:cubicBezTo>
                <a:cubicBezTo>
                  <a:pt x="4933" y="6904"/>
                  <a:pt x="4931" y="6884"/>
                  <a:pt x="4932" y="6884"/>
                </a:cubicBezTo>
                <a:lnTo>
                  <a:pt x="4932" y="6884"/>
                </a:lnTo>
                <a:cubicBezTo>
                  <a:pt x="4933" y="6884"/>
                  <a:pt x="4934" y="6889"/>
                  <a:pt x="4935" y="6897"/>
                </a:cubicBezTo>
                <a:lnTo>
                  <a:pt x="4935" y="6897"/>
                </a:lnTo>
                <a:cubicBezTo>
                  <a:pt x="4928" y="6668"/>
                  <a:pt x="5032" y="6326"/>
                  <a:pt x="5321" y="6326"/>
                </a:cubicBezTo>
                <a:close/>
                <a:moveTo>
                  <a:pt x="6334" y="6865"/>
                </a:moveTo>
                <a:cubicBezTo>
                  <a:pt x="6619" y="6896"/>
                  <a:pt x="6778" y="7118"/>
                  <a:pt x="6809" y="7372"/>
                </a:cubicBezTo>
                <a:cubicBezTo>
                  <a:pt x="6841" y="7625"/>
                  <a:pt x="6809" y="8037"/>
                  <a:pt x="6493" y="8100"/>
                </a:cubicBezTo>
                <a:cubicBezTo>
                  <a:pt x="6458" y="8113"/>
                  <a:pt x="6425" y="8119"/>
                  <a:pt x="6394" y="8119"/>
                </a:cubicBezTo>
                <a:cubicBezTo>
                  <a:pt x="6198" y="8119"/>
                  <a:pt x="6072" y="7884"/>
                  <a:pt x="6018" y="7720"/>
                </a:cubicBezTo>
                <a:cubicBezTo>
                  <a:pt x="5986" y="7530"/>
                  <a:pt x="5986" y="7372"/>
                  <a:pt x="6018" y="7213"/>
                </a:cubicBezTo>
                <a:cubicBezTo>
                  <a:pt x="6081" y="7055"/>
                  <a:pt x="6176" y="6865"/>
                  <a:pt x="6334" y="6865"/>
                </a:cubicBezTo>
                <a:close/>
                <a:moveTo>
                  <a:pt x="3991" y="1671"/>
                </a:moveTo>
                <a:cubicBezTo>
                  <a:pt x="4212" y="1766"/>
                  <a:pt x="4466" y="1861"/>
                  <a:pt x="4719" y="1861"/>
                </a:cubicBezTo>
                <a:cubicBezTo>
                  <a:pt x="4973" y="1893"/>
                  <a:pt x="5194" y="1893"/>
                  <a:pt x="5448" y="1893"/>
                </a:cubicBezTo>
                <a:cubicBezTo>
                  <a:pt x="5806" y="1893"/>
                  <a:pt x="6165" y="1879"/>
                  <a:pt x="6534" y="1879"/>
                </a:cubicBezTo>
                <a:cubicBezTo>
                  <a:pt x="6718" y="1879"/>
                  <a:pt x="6904" y="1882"/>
                  <a:pt x="7094" y="1893"/>
                </a:cubicBezTo>
                <a:cubicBezTo>
                  <a:pt x="6936" y="1924"/>
                  <a:pt x="6809" y="1988"/>
                  <a:pt x="6683" y="2051"/>
                </a:cubicBezTo>
                <a:cubicBezTo>
                  <a:pt x="6619" y="2083"/>
                  <a:pt x="6588" y="2083"/>
                  <a:pt x="6524" y="2146"/>
                </a:cubicBezTo>
                <a:cubicBezTo>
                  <a:pt x="6461" y="2210"/>
                  <a:pt x="6398" y="2336"/>
                  <a:pt x="6366" y="2431"/>
                </a:cubicBezTo>
                <a:cubicBezTo>
                  <a:pt x="6176" y="2906"/>
                  <a:pt x="6081" y="3413"/>
                  <a:pt x="5986" y="3920"/>
                </a:cubicBezTo>
                <a:cubicBezTo>
                  <a:pt x="5923" y="4173"/>
                  <a:pt x="5923" y="4458"/>
                  <a:pt x="6208" y="4585"/>
                </a:cubicBezTo>
                <a:cubicBezTo>
                  <a:pt x="6272" y="4613"/>
                  <a:pt x="6338" y="4626"/>
                  <a:pt x="6403" y="4626"/>
                </a:cubicBezTo>
                <a:cubicBezTo>
                  <a:pt x="6629" y="4626"/>
                  <a:pt x="6852" y="4479"/>
                  <a:pt x="6999" y="4331"/>
                </a:cubicBezTo>
                <a:cubicBezTo>
                  <a:pt x="7189" y="4141"/>
                  <a:pt x="7316" y="3920"/>
                  <a:pt x="7379" y="3666"/>
                </a:cubicBezTo>
                <a:cubicBezTo>
                  <a:pt x="7379" y="3571"/>
                  <a:pt x="7411" y="3476"/>
                  <a:pt x="7443" y="3381"/>
                </a:cubicBezTo>
                <a:cubicBezTo>
                  <a:pt x="7443" y="3350"/>
                  <a:pt x="7601" y="3318"/>
                  <a:pt x="7633" y="3318"/>
                </a:cubicBezTo>
                <a:cubicBezTo>
                  <a:pt x="7696" y="3286"/>
                  <a:pt x="7791" y="3286"/>
                  <a:pt x="7854" y="3255"/>
                </a:cubicBezTo>
                <a:cubicBezTo>
                  <a:pt x="7981" y="3223"/>
                  <a:pt x="8108" y="3160"/>
                  <a:pt x="8234" y="3096"/>
                </a:cubicBezTo>
                <a:cubicBezTo>
                  <a:pt x="8361" y="3033"/>
                  <a:pt x="8456" y="2938"/>
                  <a:pt x="8583" y="2938"/>
                </a:cubicBezTo>
                <a:cubicBezTo>
                  <a:pt x="8709" y="2970"/>
                  <a:pt x="8868" y="3128"/>
                  <a:pt x="8963" y="3223"/>
                </a:cubicBezTo>
                <a:cubicBezTo>
                  <a:pt x="9153" y="3381"/>
                  <a:pt x="9311" y="3571"/>
                  <a:pt x="9501" y="3761"/>
                </a:cubicBezTo>
                <a:cubicBezTo>
                  <a:pt x="9850" y="4141"/>
                  <a:pt x="10230" y="4553"/>
                  <a:pt x="10578" y="4933"/>
                </a:cubicBezTo>
                <a:cubicBezTo>
                  <a:pt x="10926" y="5313"/>
                  <a:pt x="11275" y="5693"/>
                  <a:pt x="11623" y="6073"/>
                </a:cubicBezTo>
                <a:cubicBezTo>
                  <a:pt x="11718" y="6168"/>
                  <a:pt x="11750" y="6231"/>
                  <a:pt x="11781" y="6326"/>
                </a:cubicBezTo>
                <a:cubicBezTo>
                  <a:pt x="11813" y="6421"/>
                  <a:pt x="11813" y="6516"/>
                  <a:pt x="11813" y="6611"/>
                </a:cubicBezTo>
                <a:cubicBezTo>
                  <a:pt x="11813" y="6865"/>
                  <a:pt x="11591" y="6928"/>
                  <a:pt x="11401" y="6928"/>
                </a:cubicBezTo>
                <a:cubicBezTo>
                  <a:pt x="11370" y="6928"/>
                  <a:pt x="11180" y="6770"/>
                  <a:pt x="11148" y="6738"/>
                </a:cubicBezTo>
                <a:cubicBezTo>
                  <a:pt x="11021" y="6643"/>
                  <a:pt x="10863" y="6548"/>
                  <a:pt x="10736" y="6453"/>
                </a:cubicBezTo>
                <a:cubicBezTo>
                  <a:pt x="10356" y="6200"/>
                  <a:pt x="10008" y="5946"/>
                  <a:pt x="9628" y="5661"/>
                </a:cubicBezTo>
                <a:cubicBezTo>
                  <a:pt x="9533" y="5630"/>
                  <a:pt x="9438" y="5503"/>
                  <a:pt x="9311" y="5471"/>
                </a:cubicBezTo>
                <a:cubicBezTo>
                  <a:pt x="9298" y="5468"/>
                  <a:pt x="9285" y="5466"/>
                  <a:pt x="9273" y="5466"/>
                </a:cubicBezTo>
                <a:cubicBezTo>
                  <a:pt x="9172" y="5466"/>
                  <a:pt x="9128" y="5577"/>
                  <a:pt x="9184" y="5661"/>
                </a:cubicBezTo>
                <a:cubicBezTo>
                  <a:pt x="9184" y="5693"/>
                  <a:pt x="9216" y="5725"/>
                  <a:pt x="9248" y="5756"/>
                </a:cubicBezTo>
                <a:cubicBezTo>
                  <a:pt x="9501" y="5915"/>
                  <a:pt x="9723" y="6105"/>
                  <a:pt x="9976" y="6263"/>
                </a:cubicBezTo>
                <a:cubicBezTo>
                  <a:pt x="10166" y="6421"/>
                  <a:pt x="10388" y="6548"/>
                  <a:pt x="10578" y="6706"/>
                </a:cubicBezTo>
                <a:cubicBezTo>
                  <a:pt x="10768" y="6833"/>
                  <a:pt x="10926" y="6960"/>
                  <a:pt x="11053" y="7087"/>
                </a:cubicBezTo>
                <a:cubicBezTo>
                  <a:pt x="11085" y="7118"/>
                  <a:pt x="11116" y="7118"/>
                  <a:pt x="11148" y="7150"/>
                </a:cubicBezTo>
                <a:cubicBezTo>
                  <a:pt x="11180" y="7213"/>
                  <a:pt x="11148" y="7340"/>
                  <a:pt x="11148" y="7403"/>
                </a:cubicBezTo>
                <a:cubicBezTo>
                  <a:pt x="11148" y="7688"/>
                  <a:pt x="10958" y="7752"/>
                  <a:pt x="10705" y="7752"/>
                </a:cubicBezTo>
                <a:cubicBezTo>
                  <a:pt x="10578" y="7720"/>
                  <a:pt x="10483" y="7720"/>
                  <a:pt x="10388" y="7625"/>
                </a:cubicBezTo>
                <a:lnTo>
                  <a:pt x="10040" y="7372"/>
                </a:lnTo>
                <a:cubicBezTo>
                  <a:pt x="9945" y="7277"/>
                  <a:pt x="9850" y="7182"/>
                  <a:pt x="9755" y="7087"/>
                </a:cubicBezTo>
                <a:cubicBezTo>
                  <a:pt x="9628" y="6992"/>
                  <a:pt x="9501" y="6865"/>
                  <a:pt x="9375" y="6770"/>
                </a:cubicBezTo>
                <a:cubicBezTo>
                  <a:pt x="9153" y="6611"/>
                  <a:pt x="8931" y="6453"/>
                  <a:pt x="8709" y="6326"/>
                </a:cubicBezTo>
                <a:cubicBezTo>
                  <a:pt x="8678" y="6295"/>
                  <a:pt x="8646" y="6263"/>
                  <a:pt x="8583" y="6263"/>
                </a:cubicBezTo>
                <a:cubicBezTo>
                  <a:pt x="8456" y="6263"/>
                  <a:pt x="8393" y="6390"/>
                  <a:pt x="8456" y="6485"/>
                </a:cubicBezTo>
                <a:cubicBezTo>
                  <a:pt x="8488" y="6548"/>
                  <a:pt x="8583" y="6580"/>
                  <a:pt x="8646" y="6611"/>
                </a:cubicBezTo>
                <a:cubicBezTo>
                  <a:pt x="8773" y="6706"/>
                  <a:pt x="8899" y="6801"/>
                  <a:pt x="9026" y="6896"/>
                </a:cubicBezTo>
                <a:cubicBezTo>
                  <a:pt x="9248" y="7087"/>
                  <a:pt x="9501" y="7277"/>
                  <a:pt x="9723" y="7467"/>
                </a:cubicBezTo>
                <a:cubicBezTo>
                  <a:pt x="9881" y="7593"/>
                  <a:pt x="10040" y="7783"/>
                  <a:pt x="10071" y="7973"/>
                </a:cubicBezTo>
                <a:cubicBezTo>
                  <a:pt x="10096" y="8149"/>
                  <a:pt x="9922" y="8205"/>
                  <a:pt x="9770" y="8205"/>
                </a:cubicBezTo>
                <a:cubicBezTo>
                  <a:pt x="9731" y="8205"/>
                  <a:pt x="9692" y="8201"/>
                  <a:pt x="9660" y="8195"/>
                </a:cubicBezTo>
                <a:cubicBezTo>
                  <a:pt x="9438" y="8132"/>
                  <a:pt x="9248" y="8005"/>
                  <a:pt x="9026" y="7878"/>
                </a:cubicBezTo>
                <a:cubicBezTo>
                  <a:pt x="8646" y="7625"/>
                  <a:pt x="8266" y="7308"/>
                  <a:pt x="7886" y="7023"/>
                </a:cubicBezTo>
                <a:cubicBezTo>
                  <a:pt x="7791" y="6960"/>
                  <a:pt x="7664" y="6896"/>
                  <a:pt x="7569" y="6833"/>
                </a:cubicBezTo>
                <a:cubicBezTo>
                  <a:pt x="7545" y="6809"/>
                  <a:pt x="7516" y="6799"/>
                  <a:pt x="7488" y="6799"/>
                </a:cubicBezTo>
                <a:cubicBezTo>
                  <a:pt x="7443" y="6799"/>
                  <a:pt x="7399" y="6826"/>
                  <a:pt x="7379" y="6865"/>
                </a:cubicBezTo>
                <a:cubicBezTo>
                  <a:pt x="7316" y="6960"/>
                  <a:pt x="7379" y="6992"/>
                  <a:pt x="7411" y="7055"/>
                </a:cubicBezTo>
                <a:cubicBezTo>
                  <a:pt x="7506" y="7087"/>
                  <a:pt x="8329" y="7720"/>
                  <a:pt x="8646" y="7942"/>
                </a:cubicBezTo>
                <a:cubicBezTo>
                  <a:pt x="8773" y="8068"/>
                  <a:pt x="8994" y="8195"/>
                  <a:pt x="9089" y="8385"/>
                </a:cubicBezTo>
                <a:cubicBezTo>
                  <a:pt x="9045" y="8520"/>
                  <a:pt x="8888" y="8559"/>
                  <a:pt x="8733" y="8559"/>
                </a:cubicBezTo>
                <a:cubicBezTo>
                  <a:pt x="8669" y="8559"/>
                  <a:pt x="8606" y="8552"/>
                  <a:pt x="8551" y="8543"/>
                </a:cubicBezTo>
                <a:cubicBezTo>
                  <a:pt x="8361" y="8480"/>
                  <a:pt x="8139" y="8417"/>
                  <a:pt x="7949" y="8322"/>
                </a:cubicBezTo>
                <a:cubicBezTo>
                  <a:pt x="8044" y="8005"/>
                  <a:pt x="8013" y="7530"/>
                  <a:pt x="7728" y="7308"/>
                </a:cubicBezTo>
                <a:cubicBezTo>
                  <a:pt x="7605" y="7185"/>
                  <a:pt x="7443" y="7116"/>
                  <a:pt x="7283" y="7116"/>
                </a:cubicBezTo>
                <a:cubicBezTo>
                  <a:pt x="7196" y="7116"/>
                  <a:pt x="7110" y="7137"/>
                  <a:pt x="7031" y="7182"/>
                </a:cubicBezTo>
                <a:cubicBezTo>
                  <a:pt x="6962" y="6882"/>
                  <a:pt x="6657" y="6615"/>
                  <a:pt x="6350" y="6615"/>
                </a:cubicBezTo>
                <a:cubicBezTo>
                  <a:pt x="6236" y="6615"/>
                  <a:pt x="6121" y="6652"/>
                  <a:pt x="6018" y="6738"/>
                </a:cubicBezTo>
                <a:cubicBezTo>
                  <a:pt x="5986" y="6516"/>
                  <a:pt x="5859" y="6295"/>
                  <a:pt x="5638" y="6168"/>
                </a:cubicBezTo>
                <a:cubicBezTo>
                  <a:pt x="5535" y="6107"/>
                  <a:pt x="5420" y="6072"/>
                  <a:pt x="5300" y="6072"/>
                </a:cubicBezTo>
                <a:cubicBezTo>
                  <a:pt x="5234" y="6072"/>
                  <a:pt x="5166" y="6082"/>
                  <a:pt x="5099" y="6105"/>
                </a:cubicBezTo>
                <a:cubicBezTo>
                  <a:pt x="5068" y="5978"/>
                  <a:pt x="5004" y="5851"/>
                  <a:pt x="4909" y="5756"/>
                </a:cubicBezTo>
                <a:cubicBezTo>
                  <a:pt x="4877" y="5725"/>
                  <a:pt x="4751" y="5693"/>
                  <a:pt x="4719" y="5661"/>
                </a:cubicBezTo>
                <a:cubicBezTo>
                  <a:pt x="4719" y="5630"/>
                  <a:pt x="4719" y="5598"/>
                  <a:pt x="4687" y="5566"/>
                </a:cubicBezTo>
                <a:cubicBezTo>
                  <a:pt x="4624" y="5440"/>
                  <a:pt x="4497" y="5313"/>
                  <a:pt x="4402" y="5250"/>
                </a:cubicBezTo>
                <a:cubicBezTo>
                  <a:pt x="3927" y="4870"/>
                  <a:pt x="3294" y="4680"/>
                  <a:pt x="2756" y="4490"/>
                </a:cubicBezTo>
                <a:lnTo>
                  <a:pt x="3991" y="1671"/>
                </a:lnTo>
                <a:close/>
                <a:moveTo>
                  <a:pt x="7320" y="7395"/>
                </a:moveTo>
                <a:cubicBezTo>
                  <a:pt x="7395" y="7395"/>
                  <a:pt x="7474" y="7419"/>
                  <a:pt x="7538" y="7467"/>
                </a:cubicBezTo>
                <a:cubicBezTo>
                  <a:pt x="7633" y="7562"/>
                  <a:pt x="7696" y="7720"/>
                  <a:pt x="7728" y="7847"/>
                </a:cubicBezTo>
                <a:cubicBezTo>
                  <a:pt x="7728" y="8037"/>
                  <a:pt x="7759" y="8258"/>
                  <a:pt x="7633" y="8417"/>
                </a:cubicBezTo>
                <a:cubicBezTo>
                  <a:pt x="7563" y="8509"/>
                  <a:pt x="7443" y="8568"/>
                  <a:pt x="7333" y="8568"/>
                </a:cubicBezTo>
                <a:cubicBezTo>
                  <a:pt x="7293" y="8568"/>
                  <a:pt x="7255" y="8560"/>
                  <a:pt x="7221" y="8543"/>
                </a:cubicBezTo>
                <a:cubicBezTo>
                  <a:pt x="7063" y="8448"/>
                  <a:pt x="6999" y="8258"/>
                  <a:pt x="6968" y="8068"/>
                </a:cubicBezTo>
                <a:cubicBezTo>
                  <a:pt x="6999" y="7973"/>
                  <a:pt x="7031" y="7878"/>
                  <a:pt x="7063" y="7783"/>
                </a:cubicBezTo>
                <a:cubicBezTo>
                  <a:pt x="7063" y="7688"/>
                  <a:pt x="7063" y="7562"/>
                  <a:pt x="7126" y="7467"/>
                </a:cubicBezTo>
                <a:cubicBezTo>
                  <a:pt x="7174" y="7419"/>
                  <a:pt x="7245" y="7395"/>
                  <a:pt x="7320" y="7395"/>
                </a:cubicBezTo>
                <a:close/>
                <a:moveTo>
                  <a:pt x="1914" y="0"/>
                </a:moveTo>
                <a:cubicBezTo>
                  <a:pt x="1868" y="0"/>
                  <a:pt x="1830" y="16"/>
                  <a:pt x="1806" y="56"/>
                </a:cubicBezTo>
                <a:cubicBezTo>
                  <a:pt x="1742" y="151"/>
                  <a:pt x="1679" y="278"/>
                  <a:pt x="1647" y="373"/>
                </a:cubicBezTo>
                <a:cubicBezTo>
                  <a:pt x="1552" y="626"/>
                  <a:pt x="254" y="3540"/>
                  <a:pt x="159" y="3761"/>
                </a:cubicBezTo>
                <a:cubicBezTo>
                  <a:pt x="127" y="3856"/>
                  <a:pt x="0" y="4046"/>
                  <a:pt x="95" y="4141"/>
                </a:cubicBezTo>
                <a:cubicBezTo>
                  <a:pt x="127" y="4205"/>
                  <a:pt x="190" y="4205"/>
                  <a:pt x="254" y="4236"/>
                </a:cubicBezTo>
                <a:cubicBezTo>
                  <a:pt x="349" y="4300"/>
                  <a:pt x="2027" y="4996"/>
                  <a:pt x="2249" y="5123"/>
                </a:cubicBezTo>
                <a:cubicBezTo>
                  <a:pt x="2291" y="5137"/>
                  <a:pt x="2340" y="5151"/>
                  <a:pt x="2384" y="5151"/>
                </a:cubicBezTo>
                <a:cubicBezTo>
                  <a:pt x="2438" y="5151"/>
                  <a:pt x="2485" y="5130"/>
                  <a:pt x="2502" y="5060"/>
                </a:cubicBezTo>
                <a:cubicBezTo>
                  <a:pt x="2566" y="4965"/>
                  <a:pt x="2597" y="4838"/>
                  <a:pt x="2661" y="4743"/>
                </a:cubicBezTo>
                <a:cubicBezTo>
                  <a:pt x="3009" y="4870"/>
                  <a:pt x="3389" y="4996"/>
                  <a:pt x="3769" y="5155"/>
                </a:cubicBezTo>
                <a:cubicBezTo>
                  <a:pt x="3991" y="5281"/>
                  <a:pt x="4212" y="5408"/>
                  <a:pt x="4371" y="5598"/>
                </a:cubicBezTo>
                <a:cubicBezTo>
                  <a:pt x="3991" y="5630"/>
                  <a:pt x="3801" y="6041"/>
                  <a:pt x="3896" y="6390"/>
                </a:cubicBezTo>
                <a:cubicBezTo>
                  <a:pt x="3954" y="6652"/>
                  <a:pt x="4280" y="6967"/>
                  <a:pt x="4603" y="6967"/>
                </a:cubicBezTo>
                <a:cubicBezTo>
                  <a:pt x="4631" y="6967"/>
                  <a:pt x="4659" y="6965"/>
                  <a:pt x="4687" y="6960"/>
                </a:cubicBezTo>
                <a:cubicBezTo>
                  <a:pt x="4687" y="7182"/>
                  <a:pt x="4846" y="7372"/>
                  <a:pt x="5004" y="7530"/>
                </a:cubicBezTo>
                <a:cubicBezTo>
                  <a:pt x="5139" y="7646"/>
                  <a:pt x="5287" y="7715"/>
                  <a:pt x="5438" y="7715"/>
                </a:cubicBezTo>
                <a:cubicBezTo>
                  <a:pt x="5535" y="7715"/>
                  <a:pt x="5634" y="7687"/>
                  <a:pt x="5733" y="7625"/>
                </a:cubicBezTo>
                <a:cubicBezTo>
                  <a:pt x="5782" y="7997"/>
                  <a:pt x="6065" y="8389"/>
                  <a:pt x="6429" y="8389"/>
                </a:cubicBezTo>
                <a:cubicBezTo>
                  <a:pt x="6529" y="8389"/>
                  <a:pt x="6636" y="8359"/>
                  <a:pt x="6746" y="8290"/>
                </a:cubicBezTo>
                <a:cubicBezTo>
                  <a:pt x="6809" y="8543"/>
                  <a:pt x="6968" y="8733"/>
                  <a:pt x="7221" y="8828"/>
                </a:cubicBezTo>
                <a:cubicBezTo>
                  <a:pt x="7260" y="8840"/>
                  <a:pt x="7302" y="8845"/>
                  <a:pt x="7344" y="8845"/>
                </a:cubicBezTo>
                <a:cubicBezTo>
                  <a:pt x="7539" y="8845"/>
                  <a:pt x="7750" y="8731"/>
                  <a:pt x="7854" y="8575"/>
                </a:cubicBezTo>
                <a:cubicBezTo>
                  <a:pt x="8139" y="8733"/>
                  <a:pt x="8519" y="8828"/>
                  <a:pt x="8836" y="8828"/>
                </a:cubicBezTo>
                <a:cubicBezTo>
                  <a:pt x="9089" y="8797"/>
                  <a:pt x="9343" y="8638"/>
                  <a:pt x="9375" y="8353"/>
                </a:cubicBezTo>
                <a:cubicBezTo>
                  <a:pt x="9509" y="8420"/>
                  <a:pt x="9659" y="8488"/>
                  <a:pt x="9814" y="8488"/>
                </a:cubicBezTo>
                <a:cubicBezTo>
                  <a:pt x="9878" y="8488"/>
                  <a:pt x="9943" y="8476"/>
                  <a:pt x="10008" y="8448"/>
                </a:cubicBezTo>
                <a:cubicBezTo>
                  <a:pt x="10230" y="8353"/>
                  <a:pt x="10388" y="8195"/>
                  <a:pt x="10356" y="7942"/>
                </a:cubicBezTo>
                <a:lnTo>
                  <a:pt x="10356" y="7942"/>
                </a:lnTo>
                <a:cubicBezTo>
                  <a:pt x="10483" y="7989"/>
                  <a:pt x="10633" y="8021"/>
                  <a:pt x="10780" y="8021"/>
                </a:cubicBezTo>
                <a:cubicBezTo>
                  <a:pt x="10926" y="8021"/>
                  <a:pt x="11069" y="7989"/>
                  <a:pt x="11180" y="7910"/>
                </a:cubicBezTo>
                <a:cubicBezTo>
                  <a:pt x="11433" y="7783"/>
                  <a:pt x="11465" y="7467"/>
                  <a:pt x="11433" y="7213"/>
                </a:cubicBezTo>
                <a:cubicBezTo>
                  <a:pt x="11655" y="7182"/>
                  <a:pt x="11908" y="7118"/>
                  <a:pt x="12035" y="6896"/>
                </a:cubicBezTo>
                <a:cubicBezTo>
                  <a:pt x="12098" y="6770"/>
                  <a:pt x="12098" y="6643"/>
                  <a:pt x="12098" y="6485"/>
                </a:cubicBezTo>
                <a:cubicBezTo>
                  <a:pt x="12098" y="6421"/>
                  <a:pt x="12098" y="6358"/>
                  <a:pt x="12066" y="6326"/>
                </a:cubicBezTo>
                <a:cubicBezTo>
                  <a:pt x="12066" y="6263"/>
                  <a:pt x="12035" y="6263"/>
                  <a:pt x="12066" y="6263"/>
                </a:cubicBezTo>
                <a:cubicBezTo>
                  <a:pt x="12098" y="6231"/>
                  <a:pt x="12130" y="6231"/>
                  <a:pt x="12161" y="6200"/>
                </a:cubicBezTo>
                <a:cubicBezTo>
                  <a:pt x="12288" y="6136"/>
                  <a:pt x="12383" y="6010"/>
                  <a:pt x="12446" y="5883"/>
                </a:cubicBezTo>
                <a:cubicBezTo>
                  <a:pt x="12510" y="5820"/>
                  <a:pt x="12541" y="5725"/>
                  <a:pt x="12636" y="5661"/>
                </a:cubicBezTo>
                <a:cubicBezTo>
                  <a:pt x="12795" y="5535"/>
                  <a:pt x="12953" y="5408"/>
                  <a:pt x="13111" y="5281"/>
                </a:cubicBezTo>
                <a:cubicBezTo>
                  <a:pt x="13143" y="5376"/>
                  <a:pt x="13175" y="5566"/>
                  <a:pt x="13270" y="5630"/>
                </a:cubicBezTo>
                <a:cubicBezTo>
                  <a:pt x="13298" y="5639"/>
                  <a:pt x="13323" y="5643"/>
                  <a:pt x="13346" y="5643"/>
                </a:cubicBezTo>
                <a:cubicBezTo>
                  <a:pt x="13402" y="5643"/>
                  <a:pt x="13447" y="5620"/>
                  <a:pt x="13491" y="5598"/>
                </a:cubicBezTo>
                <a:cubicBezTo>
                  <a:pt x="13745" y="5503"/>
                  <a:pt x="15423" y="4775"/>
                  <a:pt x="15518" y="4711"/>
                </a:cubicBezTo>
                <a:cubicBezTo>
                  <a:pt x="15582" y="4680"/>
                  <a:pt x="15708" y="4648"/>
                  <a:pt x="15677" y="4521"/>
                </a:cubicBezTo>
                <a:cubicBezTo>
                  <a:pt x="15677" y="4521"/>
                  <a:pt x="15677" y="4521"/>
                  <a:pt x="15677" y="4490"/>
                </a:cubicBezTo>
                <a:cubicBezTo>
                  <a:pt x="15233" y="3508"/>
                  <a:pt x="14157" y="1038"/>
                  <a:pt x="14062" y="816"/>
                </a:cubicBezTo>
                <a:cubicBezTo>
                  <a:pt x="14002" y="727"/>
                  <a:pt x="13970" y="497"/>
                  <a:pt x="13835" y="497"/>
                </a:cubicBezTo>
                <a:cubicBezTo>
                  <a:pt x="13826" y="497"/>
                  <a:pt x="13817" y="498"/>
                  <a:pt x="13808" y="499"/>
                </a:cubicBezTo>
                <a:cubicBezTo>
                  <a:pt x="13745" y="499"/>
                  <a:pt x="13681" y="531"/>
                  <a:pt x="13650" y="563"/>
                </a:cubicBezTo>
                <a:cubicBezTo>
                  <a:pt x="13523" y="626"/>
                  <a:pt x="13428" y="658"/>
                  <a:pt x="13301" y="721"/>
                </a:cubicBezTo>
                <a:cubicBezTo>
                  <a:pt x="12985" y="848"/>
                  <a:pt x="11908" y="1323"/>
                  <a:pt x="11718" y="1418"/>
                </a:cubicBezTo>
                <a:cubicBezTo>
                  <a:pt x="11655" y="1418"/>
                  <a:pt x="11623" y="1449"/>
                  <a:pt x="11591" y="1481"/>
                </a:cubicBezTo>
                <a:cubicBezTo>
                  <a:pt x="11433" y="1544"/>
                  <a:pt x="11528" y="1671"/>
                  <a:pt x="11560" y="1766"/>
                </a:cubicBezTo>
                <a:cubicBezTo>
                  <a:pt x="11338" y="1924"/>
                  <a:pt x="11085" y="1988"/>
                  <a:pt x="10800" y="2019"/>
                </a:cubicBezTo>
                <a:cubicBezTo>
                  <a:pt x="10749" y="2025"/>
                  <a:pt x="10700" y="2028"/>
                  <a:pt x="10651" y="2028"/>
                </a:cubicBezTo>
                <a:cubicBezTo>
                  <a:pt x="10424" y="2028"/>
                  <a:pt x="10211" y="1971"/>
                  <a:pt x="9976" y="1893"/>
                </a:cubicBezTo>
                <a:cubicBezTo>
                  <a:pt x="9660" y="1798"/>
                  <a:pt x="9375" y="1703"/>
                  <a:pt x="9058" y="1576"/>
                </a:cubicBezTo>
                <a:cubicBezTo>
                  <a:pt x="8878" y="1525"/>
                  <a:pt x="8678" y="1432"/>
                  <a:pt x="8474" y="1432"/>
                </a:cubicBezTo>
                <a:cubicBezTo>
                  <a:pt x="8426" y="1432"/>
                  <a:pt x="8378" y="1437"/>
                  <a:pt x="8329" y="1449"/>
                </a:cubicBezTo>
                <a:cubicBezTo>
                  <a:pt x="8203" y="1481"/>
                  <a:pt x="8076" y="1513"/>
                  <a:pt x="7949" y="1576"/>
                </a:cubicBezTo>
                <a:cubicBezTo>
                  <a:pt x="7873" y="1576"/>
                  <a:pt x="7797" y="1617"/>
                  <a:pt x="7721" y="1617"/>
                </a:cubicBezTo>
                <a:cubicBezTo>
                  <a:pt x="7702" y="1617"/>
                  <a:pt x="7683" y="1614"/>
                  <a:pt x="7664" y="1608"/>
                </a:cubicBezTo>
                <a:lnTo>
                  <a:pt x="7284" y="1608"/>
                </a:lnTo>
                <a:cubicBezTo>
                  <a:pt x="6983" y="1592"/>
                  <a:pt x="6675" y="1584"/>
                  <a:pt x="6366" y="1584"/>
                </a:cubicBezTo>
                <a:cubicBezTo>
                  <a:pt x="6057" y="1584"/>
                  <a:pt x="5748" y="1592"/>
                  <a:pt x="5448" y="1608"/>
                </a:cubicBezTo>
                <a:lnTo>
                  <a:pt x="4814" y="1608"/>
                </a:lnTo>
                <a:cubicBezTo>
                  <a:pt x="4561" y="1576"/>
                  <a:pt x="4339" y="1513"/>
                  <a:pt x="4086" y="1418"/>
                </a:cubicBezTo>
                <a:cubicBezTo>
                  <a:pt x="4149" y="1323"/>
                  <a:pt x="4276" y="1133"/>
                  <a:pt x="4212" y="1038"/>
                </a:cubicBezTo>
                <a:cubicBezTo>
                  <a:pt x="4181" y="974"/>
                  <a:pt x="4117" y="943"/>
                  <a:pt x="4054" y="911"/>
                </a:cubicBezTo>
                <a:cubicBezTo>
                  <a:pt x="3801" y="816"/>
                  <a:pt x="2629" y="309"/>
                  <a:pt x="2344" y="183"/>
                </a:cubicBezTo>
                <a:cubicBezTo>
                  <a:pt x="2249" y="135"/>
                  <a:pt x="2049" y="0"/>
                  <a:pt x="1914"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g35bf837f295_0_677"/>
          <p:cNvSpPr txBox="1"/>
          <p:nvPr/>
        </p:nvSpPr>
        <p:spPr>
          <a:xfrm>
            <a:off x="793650" y="2331150"/>
            <a:ext cx="7723500" cy="4812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chemeClr val="lt1"/>
                </a:solidFill>
                <a:latin typeface="Fira Sans Medium"/>
                <a:ea typeface="Fira Sans Medium"/>
                <a:cs typeface="Fira Sans Medium"/>
                <a:sym typeface="Fira Sans Medium"/>
              </a:rPr>
              <a:t>Business Proposal</a:t>
            </a:r>
            <a:endParaRPr b="0" i="0" sz="2800" u="none" cap="none" strike="noStrike">
              <a:solidFill>
                <a:schemeClr val="lt1"/>
              </a:solidFill>
              <a:latin typeface="Fira Sans Medium"/>
              <a:ea typeface="Fira Sans Medium"/>
              <a:cs typeface="Fira Sans Medium"/>
              <a:sym typeface="Fira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g35bf837f295_0_681"/>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Sans"/>
                <a:ea typeface="Fira Sans"/>
                <a:cs typeface="Fira Sans"/>
                <a:sym typeface="Fira Sans"/>
              </a:rPr>
              <a:t>Bundling </a:t>
            </a:r>
            <a:r>
              <a:rPr lang="en">
                <a:latin typeface="Fira Sans"/>
                <a:ea typeface="Fira Sans"/>
                <a:cs typeface="Fira Sans"/>
                <a:sym typeface="Fira Sans"/>
              </a:rPr>
              <a:t>Package</a:t>
            </a:r>
            <a:endParaRPr sz="1600">
              <a:solidFill>
                <a:srgbClr val="A64D79"/>
              </a:solidFill>
              <a:latin typeface="Fira Sans"/>
              <a:ea typeface="Fira Sans"/>
              <a:cs typeface="Fira Sans"/>
              <a:sym typeface="Fira Sans"/>
            </a:endParaRPr>
          </a:p>
        </p:txBody>
      </p:sp>
      <p:sp>
        <p:nvSpPr>
          <p:cNvPr id="2237" name="Google Shape;2237;g35bf837f295_0_681"/>
          <p:cNvSpPr txBox="1"/>
          <p:nvPr>
            <p:ph idx="1" type="body"/>
          </p:nvPr>
        </p:nvSpPr>
        <p:spPr>
          <a:xfrm>
            <a:off x="311700" y="1160150"/>
            <a:ext cx="4047600" cy="37368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950">
                <a:solidFill>
                  <a:schemeClr val="dk1"/>
                </a:solidFill>
                <a:latin typeface="Fira Sans"/>
                <a:ea typeface="Fira Sans"/>
                <a:cs typeface="Fira Sans"/>
                <a:sym typeface="Fira Sans"/>
              </a:rPr>
              <a:t>Bundling Services</a:t>
            </a:r>
            <a:endParaRPr b="1"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"Stream Saver Bundle" (30 Mbps Internet + Streaming TV/Movies at IDR 320,000/month)</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Add a free 3-month trial of OnlineSecurity to reduce churn.</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Target: Young adults without dependents or partners.</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Reference: IndiHome 30 Mbps Internet + TV package priced at IDR 320,000/month.</a:t>
            </a:r>
            <a:endParaRPr sz="9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"Family Shield Bundle" (50 Mbps Internet + TV + Phone at IDR 465,000/month)</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Include free device protection for the first year.</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Target: Families with children (lowest churn segment).</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Reference: IndiHome 50 Mbps Internet + TV + Phone package priced at IDR 465,000/month.</a:t>
            </a:r>
            <a:endParaRPr sz="9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u="sng">
                <a:solidFill>
                  <a:schemeClr val="hlink"/>
                </a:solidFill>
                <a:latin typeface="Fira Sans"/>
                <a:ea typeface="Fira Sans"/>
                <a:cs typeface="Fira Sans"/>
                <a:sym typeface="Fira Sans"/>
                <a:hlinkClick r:id="rId3"/>
              </a:rPr>
              <a:t>Telkomsel - IndiHome</a:t>
            </a:r>
            <a:endParaRPr sz="1050">
              <a:solidFill>
                <a:schemeClr val="dk1"/>
              </a:solidFill>
              <a:latin typeface="Fira Sans"/>
              <a:ea typeface="Fira Sans"/>
              <a:cs typeface="Fira Sans"/>
              <a:sym typeface="Fira Sans"/>
            </a:endParaRPr>
          </a:p>
        </p:txBody>
      </p:sp>
      <p:sp>
        <p:nvSpPr>
          <p:cNvPr id="2238" name="Google Shape;2238;g35bf837f295_0_681"/>
          <p:cNvSpPr txBox="1"/>
          <p:nvPr>
            <p:ph idx="1" type="body"/>
          </p:nvPr>
        </p:nvSpPr>
        <p:spPr>
          <a:xfrm>
            <a:off x="4784700" y="1143225"/>
            <a:ext cx="4047600" cy="27453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050">
                <a:solidFill>
                  <a:schemeClr val="dk1"/>
                </a:solidFill>
                <a:latin typeface="Fira Sans"/>
                <a:ea typeface="Fira Sans"/>
                <a:cs typeface="Fira Sans"/>
                <a:sym typeface="Fira Sans"/>
              </a:rPr>
              <a:t>Add-On Services</a:t>
            </a:r>
            <a:endParaRPr b="1"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Clr>
                <a:schemeClr val="dk1"/>
              </a:buClr>
              <a:buSzPts val="1100"/>
              <a:buFont typeface="Arial"/>
              <a:buNone/>
            </a:pPr>
            <a:r>
              <a:t/>
            </a:r>
            <a:endParaRPr b="1"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OnlineSecurity Add-on: IDR 50,000 – 70,000/month.</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Premium Streaming Access (Netflix, Disney+): IDR 50,000 – 100,000/month.</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Mobile Data Add-on (for bundles like XL SATU): IDR 50,000 – 85,000/month</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1050" u="sng">
                <a:solidFill>
                  <a:schemeClr val="hlink"/>
                </a:solidFill>
                <a:latin typeface="Fira Sans"/>
                <a:ea typeface="Fira Sans"/>
                <a:cs typeface="Fira Sans"/>
                <a:sym typeface="Fira Sans"/>
                <a:hlinkClick r:id="rId4"/>
              </a:rPr>
              <a:t>Telkomsel - IndiHome</a:t>
            </a:r>
            <a:endParaRPr sz="1050">
              <a:solidFill>
                <a:schemeClr val="dk1"/>
              </a:solidFill>
              <a:latin typeface="Fira Sans"/>
              <a:ea typeface="Fira Sans"/>
              <a:cs typeface="Fira Sans"/>
              <a:sym typeface="Fira Sans"/>
            </a:endParaRPr>
          </a:p>
        </p:txBody>
      </p:sp>
      <p:grpSp>
        <p:nvGrpSpPr>
          <p:cNvPr id="2239" name="Google Shape;2239;g35bf837f295_0_681"/>
          <p:cNvGrpSpPr/>
          <p:nvPr/>
        </p:nvGrpSpPr>
        <p:grpSpPr>
          <a:xfrm>
            <a:off x="7589003" y="4014146"/>
            <a:ext cx="1554922" cy="1129510"/>
            <a:chOff x="2096199" y="3401835"/>
            <a:chExt cx="1243242" cy="971705"/>
          </a:xfrm>
        </p:grpSpPr>
        <p:sp>
          <p:nvSpPr>
            <p:cNvPr id="2240" name="Google Shape;2240;g35bf837f295_0_681"/>
            <p:cNvSpPr/>
            <p:nvPr/>
          </p:nvSpPr>
          <p:spPr>
            <a:xfrm>
              <a:off x="2209879" y="4270330"/>
              <a:ext cx="752720" cy="103210"/>
            </a:xfrm>
            <a:custGeom>
              <a:rect b="b" l="l" r="r" t="t"/>
              <a:pathLst>
                <a:path extrusionOk="0" h="3105" w="22645">
                  <a:moveTo>
                    <a:pt x="1552" y="1"/>
                  </a:moveTo>
                  <a:cubicBezTo>
                    <a:pt x="697" y="1"/>
                    <a:pt x="1" y="697"/>
                    <a:pt x="1" y="1552"/>
                  </a:cubicBezTo>
                  <a:cubicBezTo>
                    <a:pt x="1" y="2408"/>
                    <a:pt x="697" y="3104"/>
                    <a:pt x="1552" y="3104"/>
                  </a:cubicBezTo>
                  <a:lnTo>
                    <a:pt x="21092" y="3104"/>
                  </a:lnTo>
                  <a:cubicBezTo>
                    <a:pt x="21947" y="3104"/>
                    <a:pt x="22644" y="2408"/>
                    <a:pt x="22644" y="1552"/>
                  </a:cubicBezTo>
                  <a:cubicBezTo>
                    <a:pt x="22644" y="697"/>
                    <a:pt x="21947" y="1"/>
                    <a:pt x="21092"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g35bf837f295_0_681"/>
            <p:cNvSpPr/>
            <p:nvPr/>
          </p:nvSpPr>
          <p:spPr>
            <a:xfrm>
              <a:off x="2096199" y="3544002"/>
              <a:ext cx="1062184" cy="95798"/>
            </a:xfrm>
            <a:custGeom>
              <a:rect b="b" l="l" r="r" t="t"/>
              <a:pathLst>
                <a:path extrusionOk="0" h="2882" w="31955">
                  <a:moveTo>
                    <a:pt x="1426" y="0"/>
                  </a:moveTo>
                  <a:cubicBezTo>
                    <a:pt x="634" y="0"/>
                    <a:pt x="0" y="634"/>
                    <a:pt x="0" y="1425"/>
                  </a:cubicBezTo>
                  <a:cubicBezTo>
                    <a:pt x="0" y="2217"/>
                    <a:pt x="634" y="2882"/>
                    <a:pt x="1426" y="2882"/>
                  </a:cubicBezTo>
                  <a:lnTo>
                    <a:pt x="30498" y="2882"/>
                  </a:lnTo>
                  <a:cubicBezTo>
                    <a:pt x="31321" y="2882"/>
                    <a:pt x="31955" y="2217"/>
                    <a:pt x="31955" y="1425"/>
                  </a:cubicBezTo>
                  <a:cubicBezTo>
                    <a:pt x="31955" y="634"/>
                    <a:pt x="31321" y="0"/>
                    <a:pt x="30498"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g35bf837f295_0_681"/>
            <p:cNvSpPr/>
            <p:nvPr/>
          </p:nvSpPr>
          <p:spPr>
            <a:xfrm>
              <a:off x="2213037" y="3549554"/>
              <a:ext cx="916925" cy="608192"/>
            </a:xfrm>
            <a:custGeom>
              <a:rect b="b" l="l" r="r" t="t"/>
              <a:pathLst>
                <a:path extrusionOk="0" h="18297" w="27585">
                  <a:moveTo>
                    <a:pt x="26262" y="0"/>
                  </a:moveTo>
                  <a:cubicBezTo>
                    <a:pt x="25749" y="0"/>
                    <a:pt x="25267" y="305"/>
                    <a:pt x="25114" y="815"/>
                  </a:cubicBezTo>
                  <a:lnTo>
                    <a:pt x="20079" y="15889"/>
                  </a:lnTo>
                  <a:lnTo>
                    <a:pt x="1204" y="15889"/>
                  </a:lnTo>
                  <a:cubicBezTo>
                    <a:pt x="539" y="15889"/>
                    <a:pt x="1" y="16428"/>
                    <a:pt x="1" y="17093"/>
                  </a:cubicBezTo>
                  <a:cubicBezTo>
                    <a:pt x="1" y="17758"/>
                    <a:pt x="539" y="18296"/>
                    <a:pt x="1204" y="18296"/>
                  </a:cubicBezTo>
                  <a:lnTo>
                    <a:pt x="20934" y="18296"/>
                  </a:lnTo>
                  <a:cubicBezTo>
                    <a:pt x="21472" y="18296"/>
                    <a:pt x="21916" y="17979"/>
                    <a:pt x="22106" y="17473"/>
                  </a:cubicBezTo>
                  <a:lnTo>
                    <a:pt x="27394" y="1575"/>
                  </a:lnTo>
                  <a:cubicBezTo>
                    <a:pt x="27584" y="942"/>
                    <a:pt x="27268" y="277"/>
                    <a:pt x="26634" y="55"/>
                  </a:cubicBezTo>
                  <a:cubicBezTo>
                    <a:pt x="26511" y="18"/>
                    <a:pt x="26385" y="0"/>
                    <a:pt x="26262"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35bf837f295_0_681"/>
            <p:cNvSpPr/>
            <p:nvPr/>
          </p:nvSpPr>
          <p:spPr>
            <a:xfrm>
              <a:off x="2989922" y="3401835"/>
              <a:ext cx="349519" cy="273765"/>
            </a:xfrm>
            <a:custGeom>
              <a:rect b="b" l="l" r="r" t="t"/>
              <a:pathLst>
                <a:path extrusionOk="0" h="8236" w="10515">
                  <a:moveTo>
                    <a:pt x="8076" y="1"/>
                  </a:moveTo>
                  <a:cubicBezTo>
                    <a:pt x="7650" y="1"/>
                    <a:pt x="7220" y="125"/>
                    <a:pt x="6841" y="382"/>
                  </a:cubicBezTo>
                  <a:lnTo>
                    <a:pt x="1204" y="4340"/>
                  </a:lnTo>
                  <a:cubicBezTo>
                    <a:pt x="222" y="5037"/>
                    <a:pt x="0" y="6367"/>
                    <a:pt x="666" y="7317"/>
                  </a:cubicBezTo>
                  <a:cubicBezTo>
                    <a:pt x="1077" y="7919"/>
                    <a:pt x="1742" y="8236"/>
                    <a:pt x="2407" y="8236"/>
                  </a:cubicBezTo>
                  <a:cubicBezTo>
                    <a:pt x="2851" y="8236"/>
                    <a:pt x="3262" y="8109"/>
                    <a:pt x="3642" y="7856"/>
                  </a:cubicBezTo>
                  <a:lnTo>
                    <a:pt x="9311" y="3897"/>
                  </a:lnTo>
                  <a:cubicBezTo>
                    <a:pt x="10261" y="3232"/>
                    <a:pt x="10515" y="1902"/>
                    <a:pt x="9850" y="920"/>
                  </a:cubicBezTo>
                  <a:cubicBezTo>
                    <a:pt x="9422" y="317"/>
                    <a:pt x="8754" y="1"/>
                    <a:pt x="807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g35bf837f295_0_681"/>
            <p:cNvSpPr/>
            <p:nvPr/>
          </p:nvSpPr>
          <p:spPr>
            <a:xfrm>
              <a:off x="3029910" y="3562949"/>
              <a:ext cx="77948" cy="77915"/>
            </a:xfrm>
            <a:custGeom>
              <a:rect b="b" l="l" r="r" t="t"/>
              <a:pathLst>
                <a:path extrusionOk="0" h="2344" w="2345">
                  <a:moveTo>
                    <a:pt x="1173" y="0"/>
                  </a:moveTo>
                  <a:cubicBezTo>
                    <a:pt x="539" y="0"/>
                    <a:pt x="1" y="539"/>
                    <a:pt x="1" y="1172"/>
                  </a:cubicBezTo>
                  <a:cubicBezTo>
                    <a:pt x="1" y="1805"/>
                    <a:pt x="539" y="2344"/>
                    <a:pt x="1173" y="2344"/>
                  </a:cubicBezTo>
                  <a:cubicBezTo>
                    <a:pt x="1806" y="2344"/>
                    <a:pt x="2344" y="1805"/>
                    <a:pt x="2344" y="1172"/>
                  </a:cubicBezTo>
                  <a:cubicBezTo>
                    <a:pt x="2344" y="539"/>
                    <a:pt x="1806" y="0"/>
                    <a:pt x="117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g35bf837f295_0_681"/>
            <p:cNvSpPr/>
            <p:nvPr/>
          </p:nvSpPr>
          <p:spPr>
            <a:xfrm>
              <a:off x="2306741" y="3705050"/>
              <a:ext cx="527419" cy="295836"/>
            </a:xfrm>
            <a:custGeom>
              <a:rect b="b" l="l" r="r" t="t"/>
              <a:pathLst>
                <a:path extrusionOk="0" h="8900" w="15867">
                  <a:moveTo>
                    <a:pt x="950" y="0"/>
                  </a:moveTo>
                  <a:cubicBezTo>
                    <a:pt x="412" y="0"/>
                    <a:pt x="0" y="412"/>
                    <a:pt x="0" y="951"/>
                  </a:cubicBezTo>
                  <a:lnTo>
                    <a:pt x="0" y="7918"/>
                  </a:lnTo>
                  <a:cubicBezTo>
                    <a:pt x="0" y="8456"/>
                    <a:pt x="412" y="8899"/>
                    <a:pt x="950" y="8899"/>
                  </a:cubicBezTo>
                  <a:cubicBezTo>
                    <a:pt x="1489" y="8899"/>
                    <a:pt x="1900" y="8456"/>
                    <a:pt x="1900" y="7918"/>
                  </a:cubicBezTo>
                  <a:lnTo>
                    <a:pt x="1900" y="951"/>
                  </a:lnTo>
                  <a:cubicBezTo>
                    <a:pt x="1900" y="412"/>
                    <a:pt x="1489" y="0"/>
                    <a:pt x="950" y="0"/>
                  </a:cubicBezTo>
                  <a:close/>
                  <a:moveTo>
                    <a:pt x="5447" y="0"/>
                  </a:moveTo>
                  <a:cubicBezTo>
                    <a:pt x="4909" y="0"/>
                    <a:pt x="4497" y="412"/>
                    <a:pt x="4497" y="951"/>
                  </a:cubicBezTo>
                  <a:lnTo>
                    <a:pt x="4497" y="7918"/>
                  </a:lnTo>
                  <a:cubicBezTo>
                    <a:pt x="4497" y="8456"/>
                    <a:pt x="4909" y="8899"/>
                    <a:pt x="5447" y="8899"/>
                  </a:cubicBezTo>
                  <a:cubicBezTo>
                    <a:pt x="5986" y="8899"/>
                    <a:pt x="6397" y="8456"/>
                    <a:pt x="6397" y="7918"/>
                  </a:cubicBezTo>
                  <a:lnTo>
                    <a:pt x="6397" y="951"/>
                  </a:lnTo>
                  <a:cubicBezTo>
                    <a:pt x="6397" y="412"/>
                    <a:pt x="5954" y="0"/>
                    <a:pt x="5447" y="0"/>
                  </a:cubicBezTo>
                  <a:close/>
                  <a:moveTo>
                    <a:pt x="10293" y="0"/>
                  </a:moveTo>
                  <a:cubicBezTo>
                    <a:pt x="9754" y="0"/>
                    <a:pt x="9343" y="412"/>
                    <a:pt x="9343" y="951"/>
                  </a:cubicBezTo>
                  <a:lnTo>
                    <a:pt x="9343" y="7918"/>
                  </a:lnTo>
                  <a:cubicBezTo>
                    <a:pt x="9343" y="8456"/>
                    <a:pt x="9786" y="8899"/>
                    <a:pt x="10293" y="8899"/>
                  </a:cubicBezTo>
                  <a:cubicBezTo>
                    <a:pt x="10831" y="8899"/>
                    <a:pt x="11243" y="8456"/>
                    <a:pt x="11243" y="7918"/>
                  </a:cubicBezTo>
                  <a:lnTo>
                    <a:pt x="11243" y="951"/>
                  </a:lnTo>
                  <a:cubicBezTo>
                    <a:pt x="11243" y="412"/>
                    <a:pt x="10831" y="0"/>
                    <a:pt x="10293" y="0"/>
                  </a:cubicBezTo>
                  <a:close/>
                  <a:moveTo>
                    <a:pt x="14916" y="0"/>
                  </a:moveTo>
                  <a:cubicBezTo>
                    <a:pt x="14378" y="0"/>
                    <a:pt x="13966" y="412"/>
                    <a:pt x="13966" y="951"/>
                  </a:cubicBezTo>
                  <a:lnTo>
                    <a:pt x="13966" y="7918"/>
                  </a:lnTo>
                  <a:cubicBezTo>
                    <a:pt x="13966" y="8456"/>
                    <a:pt x="14378" y="8899"/>
                    <a:pt x="14916" y="8899"/>
                  </a:cubicBezTo>
                  <a:cubicBezTo>
                    <a:pt x="15423" y="8899"/>
                    <a:pt x="15866" y="8456"/>
                    <a:pt x="15866" y="7918"/>
                  </a:cubicBezTo>
                  <a:lnTo>
                    <a:pt x="15866" y="951"/>
                  </a:lnTo>
                  <a:cubicBezTo>
                    <a:pt x="15866" y="412"/>
                    <a:pt x="15423" y="0"/>
                    <a:pt x="14916" y="0"/>
                  </a:cubicBezTo>
                  <a:close/>
                </a:path>
              </a:pathLst>
            </a:custGeom>
            <a:solidFill>
              <a:srgbClr val="FFA6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g35bf837f295_0_681"/>
            <p:cNvSpPr/>
            <p:nvPr/>
          </p:nvSpPr>
          <p:spPr>
            <a:xfrm>
              <a:off x="2290952" y="4188227"/>
              <a:ext cx="113714" cy="114778"/>
            </a:xfrm>
            <a:custGeom>
              <a:rect b="b" l="l" r="r" t="t"/>
              <a:pathLst>
                <a:path extrusionOk="0" h="3453" w="3421">
                  <a:moveTo>
                    <a:pt x="1710" y="0"/>
                  </a:moveTo>
                  <a:cubicBezTo>
                    <a:pt x="760" y="0"/>
                    <a:pt x="0" y="761"/>
                    <a:pt x="0" y="1711"/>
                  </a:cubicBezTo>
                  <a:cubicBezTo>
                    <a:pt x="0" y="2661"/>
                    <a:pt x="760" y="3452"/>
                    <a:pt x="1710" y="3452"/>
                  </a:cubicBezTo>
                  <a:cubicBezTo>
                    <a:pt x="2660" y="3452"/>
                    <a:pt x="3420" y="2661"/>
                    <a:pt x="3420" y="1711"/>
                  </a:cubicBezTo>
                  <a:cubicBezTo>
                    <a:pt x="3420" y="761"/>
                    <a:pt x="2660" y="0"/>
                    <a:pt x="171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g35bf837f295_0_681"/>
            <p:cNvSpPr/>
            <p:nvPr/>
          </p:nvSpPr>
          <p:spPr>
            <a:xfrm>
              <a:off x="2772001" y="4188227"/>
              <a:ext cx="114778" cy="114778"/>
            </a:xfrm>
            <a:custGeom>
              <a:rect b="b" l="l" r="r" t="t"/>
              <a:pathLst>
                <a:path extrusionOk="0" h="3453" w="3453">
                  <a:moveTo>
                    <a:pt x="1711" y="0"/>
                  </a:moveTo>
                  <a:cubicBezTo>
                    <a:pt x="761" y="0"/>
                    <a:pt x="1" y="761"/>
                    <a:pt x="1" y="1711"/>
                  </a:cubicBezTo>
                  <a:cubicBezTo>
                    <a:pt x="1" y="2661"/>
                    <a:pt x="761" y="3452"/>
                    <a:pt x="1711" y="3452"/>
                  </a:cubicBezTo>
                  <a:cubicBezTo>
                    <a:pt x="2661" y="3452"/>
                    <a:pt x="3453" y="2661"/>
                    <a:pt x="3453" y="1711"/>
                  </a:cubicBezTo>
                  <a:cubicBezTo>
                    <a:pt x="3453" y="761"/>
                    <a:pt x="2661" y="0"/>
                    <a:pt x="171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5ba99c1ba6_1_0"/>
          <p:cNvSpPr txBox="1"/>
          <p:nvPr>
            <p:ph idx="1" type="body"/>
          </p:nvPr>
        </p:nvSpPr>
        <p:spPr>
          <a:xfrm>
            <a:off x="311700" y="1304875"/>
            <a:ext cx="3999900" cy="1117800"/>
          </a:xfrm>
          <a:prstGeom prst="rect">
            <a:avLst/>
          </a:prstGeom>
        </p:spPr>
        <p:txBody>
          <a:bodyPr anchorCtr="0" anchor="t"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Telecommunications industry</a:t>
            </a:r>
            <a:r>
              <a:rPr lang="en" sz="1000">
                <a:solidFill>
                  <a:schemeClr val="dk1"/>
                </a:solidFill>
                <a:latin typeface="Fira Sans"/>
                <a:ea typeface="Fira Sans"/>
                <a:cs typeface="Fira Sans"/>
                <a:sym typeface="Fira Sans"/>
              </a:rPr>
              <a:t> is characterized by</a:t>
            </a:r>
            <a:r>
              <a:rPr lang="en" sz="1000">
                <a:solidFill>
                  <a:schemeClr val="dk1"/>
                </a:solidFill>
                <a:latin typeface="Fira Sans"/>
                <a:ea typeface="Fira Sans"/>
                <a:cs typeface="Fira Sans"/>
                <a:sym typeface="Fira Sans"/>
              </a:rPr>
              <a:t> </a:t>
            </a:r>
            <a:r>
              <a:rPr b="1" lang="en" sz="1000">
                <a:solidFill>
                  <a:schemeClr val="dk1"/>
                </a:solidFill>
                <a:latin typeface="Fira Sans"/>
                <a:ea typeface="Fira Sans"/>
                <a:cs typeface="Fira Sans"/>
                <a:sym typeface="Fira Sans"/>
              </a:rPr>
              <a:t>intense competition</a:t>
            </a:r>
            <a:r>
              <a:rPr lang="en" sz="1000">
                <a:solidFill>
                  <a:schemeClr val="dk1"/>
                </a:solidFill>
                <a:latin typeface="Fira Sans"/>
                <a:ea typeface="Fira Sans"/>
                <a:cs typeface="Fira Sans"/>
                <a:sym typeface="Fira Sans"/>
              </a:rPr>
              <a:t>, driven by the presence of numerous service providers offering similar products and services.</a:t>
            </a:r>
            <a:endParaRPr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
        <p:nvSpPr>
          <p:cNvPr id="319" name="Google Shape;319;g35ba99c1ba6_1_0"/>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Telecommunication</a:t>
            </a:r>
            <a:r>
              <a:rPr lang="en" sz="2800">
                <a:latin typeface="Fira Sans Medium"/>
                <a:ea typeface="Fira Sans Medium"/>
                <a:cs typeface="Fira Sans Medium"/>
                <a:sym typeface="Fira Sans Medium"/>
              </a:rPr>
              <a:t> Business</a:t>
            </a:r>
            <a:endParaRPr b="0" i="0" sz="2800" u="none" cap="none" strike="noStrike">
              <a:solidFill>
                <a:srgbClr val="000000"/>
              </a:solidFill>
              <a:latin typeface="Fira Sans Medium"/>
              <a:ea typeface="Fira Sans Medium"/>
              <a:cs typeface="Fira Sans Medium"/>
              <a:sym typeface="Fira Sans Medium"/>
            </a:endParaRPr>
          </a:p>
        </p:txBody>
      </p:sp>
      <p:sp>
        <p:nvSpPr>
          <p:cNvPr id="320" name="Google Shape;320;g35ba99c1ba6_1_0"/>
          <p:cNvSpPr txBox="1"/>
          <p:nvPr>
            <p:ph idx="1" type="body"/>
          </p:nvPr>
        </p:nvSpPr>
        <p:spPr>
          <a:xfrm>
            <a:off x="4873325" y="1304875"/>
            <a:ext cx="3999900" cy="872100"/>
          </a:xfrm>
          <a:prstGeom prst="rect">
            <a:avLst/>
          </a:prstGeom>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lang="en" sz="1000">
                <a:solidFill>
                  <a:schemeClr val="dk1"/>
                </a:solidFill>
                <a:latin typeface="Fira Sans"/>
                <a:ea typeface="Fira Sans"/>
                <a:cs typeface="Fira Sans"/>
                <a:sym typeface="Fira Sans"/>
              </a:rPr>
              <a:t>With </a:t>
            </a:r>
            <a:r>
              <a:rPr b="1" lang="en" sz="1000">
                <a:solidFill>
                  <a:schemeClr val="dk1"/>
                </a:solidFill>
                <a:latin typeface="Fira Sans"/>
                <a:ea typeface="Fira Sans"/>
                <a:cs typeface="Fira Sans"/>
                <a:sym typeface="Fira Sans"/>
              </a:rPr>
              <a:t>low switching costs</a:t>
            </a:r>
            <a:r>
              <a:rPr lang="en" sz="1000">
                <a:solidFill>
                  <a:schemeClr val="dk1"/>
                </a:solidFill>
                <a:latin typeface="Fira Sans"/>
                <a:ea typeface="Fira Sans"/>
                <a:cs typeface="Fira Sans"/>
                <a:sym typeface="Fira Sans"/>
              </a:rPr>
              <a:t>, customers can </a:t>
            </a:r>
            <a:r>
              <a:rPr b="1" lang="en" sz="1000">
                <a:solidFill>
                  <a:schemeClr val="dk1"/>
                </a:solidFill>
                <a:latin typeface="Fira Sans"/>
                <a:ea typeface="Fira Sans"/>
                <a:cs typeface="Fira Sans"/>
                <a:sym typeface="Fira Sans"/>
              </a:rPr>
              <a:t>easily move</a:t>
            </a:r>
            <a:r>
              <a:rPr lang="en" sz="1000">
                <a:solidFill>
                  <a:schemeClr val="dk1"/>
                </a:solidFill>
                <a:latin typeface="Fira Sans"/>
                <a:ea typeface="Fira Sans"/>
                <a:cs typeface="Fira Sans"/>
                <a:sym typeface="Fira Sans"/>
              </a:rPr>
              <a:t> between service providers, intensifying the competition further.</a:t>
            </a:r>
            <a:endParaRPr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
        <p:nvSpPr>
          <p:cNvPr id="321" name="Google Shape;321;g35ba99c1ba6_1_0"/>
          <p:cNvSpPr/>
          <p:nvPr/>
        </p:nvSpPr>
        <p:spPr>
          <a:xfrm>
            <a:off x="195450" y="1020351"/>
            <a:ext cx="515027" cy="534911"/>
          </a:xfrm>
          <a:custGeom>
            <a:rect b="b" l="l" r="r" t="t"/>
            <a:pathLst>
              <a:path extrusionOk="0" h="19446" w="19446">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g35ba99c1ba6_1_0"/>
          <p:cNvGrpSpPr/>
          <p:nvPr/>
        </p:nvGrpSpPr>
        <p:grpSpPr>
          <a:xfrm>
            <a:off x="262362" y="1161541"/>
            <a:ext cx="380828" cy="252601"/>
            <a:chOff x="3950525" y="1732100"/>
            <a:chExt cx="359475" cy="229575"/>
          </a:xfrm>
        </p:grpSpPr>
        <p:sp>
          <p:nvSpPr>
            <p:cNvPr id="323" name="Google Shape;323;g35ba99c1ba6_1_0"/>
            <p:cNvSpPr/>
            <p:nvPr/>
          </p:nvSpPr>
          <p:spPr>
            <a:xfrm>
              <a:off x="3950525" y="1768050"/>
              <a:ext cx="225650" cy="193625"/>
            </a:xfrm>
            <a:custGeom>
              <a:rect b="b" l="l" r="r" t="t"/>
              <a:pathLst>
                <a:path extrusionOk="0" h="7745" w="9026">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35ba99c1ba6_1_0"/>
            <p:cNvSpPr/>
            <p:nvPr/>
          </p:nvSpPr>
          <p:spPr>
            <a:xfrm>
              <a:off x="4083525" y="1732100"/>
              <a:ext cx="226475" cy="200275"/>
            </a:xfrm>
            <a:custGeom>
              <a:rect b="b" l="l" r="r" t="t"/>
              <a:pathLst>
                <a:path extrusionOk="0" h="8011" w="9059">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g35ba99c1ba6_1_0"/>
          <p:cNvGrpSpPr/>
          <p:nvPr/>
        </p:nvGrpSpPr>
        <p:grpSpPr>
          <a:xfrm>
            <a:off x="4435535" y="1049557"/>
            <a:ext cx="437802" cy="437847"/>
            <a:chOff x="3811975" y="3326575"/>
            <a:chExt cx="247025" cy="247050"/>
          </a:xfrm>
        </p:grpSpPr>
        <p:sp>
          <p:nvSpPr>
            <p:cNvPr id="326" name="Google Shape;326;g35ba99c1ba6_1_0"/>
            <p:cNvSpPr/>
            <p:nvPr/>
          </p:nvSpPr>
          <p:spPr>
            <a:xfrm>
              <a:off x="3811975" y="3326575"/>
              <a:ext cx="247025" cy="247050"/>
            </a:xfrm>
            <a:custGeom>
              <a:rect b="b" l="l" r="r" t="t"/>
              <a:pathLst>
                <a:path extrusionOk="0" h="9882" w="9881">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35ba99c1ba6_1_0"/>
            <p:cNvSpPr/>
            <p:nvPr/>
          </p:nvSpPr>
          <p:spPr>
            <a:xfrm>
              <a:off x="3890350" y="3358250"/>
              <a:ext cx="93450" cy="178950"/>
            </a:xfrm>
            <a:custGeom>
              <a:rect b="b" l="l" r="r" t="t"/>
              <a:pathLst>
                <a:path extrusionOk="0" h="7158" w="3738">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8" name="Google Shape;328;g35ba99c1ba6_1_0"/>
          <p:cNvCxnSpPr/>
          <p:nvPr/>
        </p:nvCxnSpPr>
        <p:spPr>
          <a:xfrm flipH="1" rot="10800000">
            <a:off x="271650" y="2194075"/>
            <a:ext cx="8600700" cy="8400"/>
          </a:xfrm>
          <a:prstGeom prst="straightConnector1">
            <a:avLst/>
          </a:prstGeom>
          <a:noFill/>
          <a:ln cap="flat" cmpd="sng" w="28575">
            <a:solidFill>
              <a:schemeClr val="dk2"/>
            </a:solidFill>
            <a:prstDash val="solid"/>
            <a:round/>
            <a:headEnd len="med" w="med" type="none"/>
            <a:tailEnd len="med" w="med" type="none"/>
          </a:ln>
        </p:spPr>
      </p:cxnSp>
      <p:grpSp>
        <p:nvGrpSpPr>
          <p:cNvPr id="329" name="Google Shape;329;g35ba99c1ba6_1_0"/>
          <p:cNvGrpSpPr/>
          <p:nvPr/>
        </p:nvGrpSpPr>
        <p:grpSpPr>
          <a:xfrm>
            <a:off x="311707" y="2671082"/>
            <a:ext cx="578234" cy="337520"/>
            <a:chOff x="3129500" y="3591000"/>
            <a:chExt cx="416475" cy="243100"/>
          </a:xfrm>
        </p:grpSpPr>
        <p:sp>
          <p:nvSpPr>
            <p:cNvPr id="330" name="Google Shape;330;g35ba99c1ba6_1_0"/>
            <p:cNvSpPr/>
            <p:nvPr/>
          </p:nvSpPr>
          <p:spPr>
            <a:xfrm>
              <a:off x="3240350" y="3788925"/>
              <a:ext cx="198750" cy="45175"/>
            </a:xfrm>
            <a:custGeom>
              <a:rect b="b" l="l" r="r" t="t"/>
              <a:pathLst>
                <a:path extrusionOk="0" h="1807" w="795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35ba99c1ba6_1_0"/>
            <p:cNvSpPr/>
            <p:nvPr/>
          </p:nvSpPr>
          <p:spPr>
            <a:xfrm>
              <a:off x="3319525" y="3620300"/>
              <a:ext cx="39600" cy="190825"/>
            </a:xfrm>
            <a:custGeom>
              <a:rect b="b" l="l" r="r" t="t"/>
              <a:pathLst>
                <a:path extrusionOk="0" h="7633" w="1584">
                  <a:moveTo>
                    <a:pt x="0" y="0"/>
                  </a:moveTo>
                  <a:lnTo>
                    <a:pt x="0" y="7633"/>
                  </a:lnTo>
                  <a:lnTo>
                    <a:pt x="1583" y="7633"/>
                  </a:lnTo>
                  <a:lnTo>
                    <a:pt x="158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35ba99c1ba6_1_0"/>
            <p:cNvSpPr/>
            <p:nvPr/>
          </p:nvSpPr>
          <p:spPr>
            <a:xfrm>
              <a:off x="3188875" y="3591000"/>
              <a:ext cx="301675" cy="20625"/>
            </a:xfrm>
            <a:custGeom>
              <a:rect b="b" l="l" r="r" t="t"/>
              <a:pathLst>
                <a:path extrusionOk="0" h="825" w="12067">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35ba99c1ba6_1_0"/>
            <p:cNvSpPr/>
            <p:nvPr/>
          </p:nvSpPr>
          <p:spPr>
            <a:xfrm>
              <a:off x="3408175" y="3608425"/>
              <a:ext cx="137800" cy="184500"/>
            </a:xfrm>
            <a:custGeom>
              <a:rect b="b" l="l" r="r" t="t"/>
              <a:pathLst>
                <a:path extrusionOk="0" h="7380" w="5512">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35ba99c1ba6_1_0"/>
            <p:cNvSpPr/>
            <p:nvPr/>
          </p:nvSpPr>
          <p:spPr>
            <a:xfrm>
              <a:off x="3129500" y="3608425"/>
              <a:ext cx="137775" cy="184500"/>
            </a:xfrm>
            <a:custGeom>
              <a:rect b="b" l="l" r="r" t="t"/>
              <a:pathLst>
                <a:path extrusionOk="0" h="7380" w="5511">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g35ba99c1ba6_1_0"/>
          <p:cNvSpPr txBox="1"/>
          <p:nvPr>
            <p:ph idx="1" type="body"/>
          </p:nvPr>
        </p:nvSpPr>
        <p:spPr>
          <a:xfrm>
            <a:off x="1043100" y="2442300"/>
            <a:ext cx="7781700" cy="18798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b="1" lang="en">
                <a:solidFill>
                  <a:schemeClr val="dk1"/>
                </a:solidFill>
                <a:latin typeface="Fira Sans"/>
                <a:ea typeface="Fira Sans"/>
                <a:cs typeface="Fira Sans"/>
                <a:sym typeface="Fira Sans"/>
              </a:rPr>
              <a:t>Retaining v </a:t>
            </a:r>
            <a:r>
              <a:rPr b="1" lang="en">
                <a:solidFill>
                  <a:schemeClr val="dk1"/>
                </a:solidFill>
                <a:latin typeface="Fira Sans"/>
                <a:ea typeface="Fira Sans"/>
                <a:cs typeface="Fira Sans"/>
                <a:sym typeface="Fira Sans"/>
              </a:rPr>
              <a:t>Acquisition</a:t>
            </a:r>
            <a:endParaRPr b="1">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None/>
            </a:pPr>
            <a:r>
              <a:rPr lang="en" sz="1000">
                <a:solidFill>
                  <a:schemeClr val="dk1"/>
                </a:solidFill>
                <a:latin typeface="Fira Sans"/>
                <a:ea typeface="Fira Sans"/>
                <a:cs typeface="Fira Sans"/>
                <a:sym typeface="Fira Sans"/>
              </a:rPr>
              <a:t>Acquiring new customers in the telecom industry is considerably more expensive than retaining existing ones. Industry estimates indicate that </a:t>
            </a:r>
            <a:r>
              <a:rPr b="1" lang="en" sz="1000">
                <a:solidFill>
                  <a:schemeClr val="dk1"/>
                </a:solidFill>
                <a:latin typeface="Fira Sans"/>
                <a:ea typeface="Fira Sans"/>
                <a:cs typeface="Fira Sans"/>
                <a:sym typeface="Fira Sans"/>
              </a:rPr>
              <a:t>customer acquisition costs are 5-10 times higher </a:t>
            </a:r>
            <a:r>
              <a:rPr lang="en" sz="1000">
                <a:solidFill>
                  <a:schemeClr val="dk1"/>
                </a:solidFill>
                <a:latin typeface="Fira Sans"/>
                <a:ea typeface="Fira Sans"/>
                <a:cs typeface="Fira Sans"/>
                <a:sym typeface="Fira Sans"/>
              </a:rPr>
              <a:t> than retention costs. </a:t>
            </a:r>
            <a:endParaRPr sz="1000">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None/>
            </a:pPr>
            <a:r>
              <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900">
                <a:solidFill>
                  <a:schemeClr val="dk1"/>
                </a:solidFill>
                <a:latin typeface="Fira Sans"/>
                <a:ea typeface="Fira Sans"/>
                <a:cs typeface="Fira Sans"/>
                <a:sym typeface="Fira Sans"/>
              </a:rPr>
              <a:t>New Customer</a:t>
            </a:r>
            <a:r>
              <a:rPr lang="en" sz="900">
                <a:solidFill>
                  <a:schemeClr val="dk1"/>
                </a:solidFill>
                <a:latin typeface="Fira Sans"/>
                <a:ea typeface="Fira Sans"/>
                <a:cs typeface="Fira Sans"/>
                <a:sym typeface="Fira Sans"/>
              </a:rPr>
              <a:t> = Marketing, </a:t>
            </a:r>
            <a:r>
              <a:rPr lang="en" sz="900">
                <a:solidFill>
                  <a:schemeClr val="dk1"/>
                </a:solidFill>
                <a:latin typeface="Fira Sans"/>
                <a:ea typeface="Fira Sans"/>
                <a:cs typeface="Fira Sans"/>
                <a:sym typeface="Fira Sans"/>
              </a:rPr>
              <a:t>Research, Segmenting, Analyzing, Product adjustment, Promotion, etc ( </a:t>
            </a:r>
            <a:r>
              <a:rPr b="1" lang="en" sz="900">
                <a:solidFill>
                  <a:schemeClr val="dk1"/>
                </a:solidFill>
                <a:latin typeface="Fira Sans"/>
                <a:ea typeface="Fira Sans"/>
                <a:cs typeface="Fira Sans"/>
                <a:sym typeface="Fira Sans"/>
              </a:rPr>
              <a:t>Chance selling 5-20%</a:t>
            </a:r>
            <a:r>
              <a:rPr lang="en" sz="900">
                <a:solidFill>
                  <a:schemeClr val="dk1"/>
                </a:solidFill>
                <a:latin typeface="Fira Sans"/>
                <a:ea typeface="Fira Sans"/>
                <a:cs typeface="Fira Sans"/>
                <a:sym typeface="Fira Sans"/>
              </a:rPr>
              <a:t>)</a:t>
            </a:r>
            <a:endParaRPr sz="9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900">
                <a:solidFill>
                  <a:schemeClr val="dk1"/>
                </a:solidFill>
                <a:latin typeface="Fira Sans"/>
                <a:ea typeface="Fira Sans"/>
                <a:cs typeface="Fira Sans"/>
                <a:sym typeface="Fira Sans"/>
              </a:rPr>
              <a:t>Old Customer</a:t>
            </a:r>
            <a:r>
              <a:rPr lang="en" sz="900">
                <a:solidFill>
                  <a:schemeClr val="dk1"/>
                </a:solidFill>
                <a:latin typeface="Fira Sans"/>
                <a:ea typeface="Fira Sans"/>
                <a:cs typeface="Fira Sans"/>
                <a:sym typeface="Fira Sans"/>
              </a:rPr>
              <a:t> = Marketing, Analyzing, Promotion, etc ( </a:t>
            </a:r>
            <a:r>
              <a:rPr b="1" lang="en" sz="900">
                <a:solidFill>
                  <a:schemeClr val="dk1"/>
                </a:solidFill>
                <a:latin typeface="Fira Sans"/>
                <a:ea typeface="Fira Sans"/>
                <a:cs typeface="Fira Sans"/>
                <a:sym typeface="Fira Sans"/>
              </a:rPr>
              <a:t>Chance selling 60-70% Better</a:t>
            </a:r>
            <a:r>
              <a:rPr lang="en" sz="900">
                <a:solidFill>
                  <a:schemeClr val="dk1"/>
                </a:solidFill>
                <a:latin typeface="Fira Sans"/>
                <a:ea typeface="Fira Sans"/>
                <a:cs typeface="Fira Sans"/>
                <a:sym typeface="Fira Sans"/>
              </a:rPr>
              <a:t>)</a:t>
            </a:r>
            <a:endParaRPr sz="9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900">
                <a:solidFill>
                  <a:schemeClr val="dk1"/>
                </a:solidFill>
                <a:latin typeface="Fira Sans"/>
                <a:ea typeface="Fira Sans"/>
                <a:cs typeface="Fira Sans"/>
                <a:sym typeface="Fira Sans"/>
              </a:rPr>
              <a:t>Source : </a:t>
            </a:r>
            <a:r>
              <a:rPr b="1" lang="en" sz="900" u="sng">
                <a:solidFill>
                  <a:schemeClr val="hlink"/>
                </a:solidFill>
                <a:latin typeface="Fira Sans"/>
                <a:ea typeface="Fira Sans"/>
                <a:cs typeface="Fira Sans"/>
                <a:sym typeface="Fira Sans"/>
                <a:hlinkClick r:id="rId3"/>
              </a:rPr>
              <a:t>Business Dasher</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lang="en" sz="1000">
                <a:solidFill>
                  <a:schemeClr val="dk1"/>
                </a:solidFill>
                <a:latin typeface="Fira Sans"/>
                <a:ea typeface="Fira Sans"/>
                <a:cs typeface="Fira Sans"/>
                <a:sym typeface="Fira Sans"/>
              </a:rPr>
              <a:t>According to a McKinsey report, the telecom industry experiences </a:t>
            </a:r>
            <a:r>
              <a:rPr b="1" lang="en" sz="1000">
                <a:solidFill>
                  <a:schemeClr val="dk1"/>
                </a:solidFill>
                <a:latin typeface="Fira Sans"/>
                <a:ea typeface="Fira Sans"/>
                <a:cs typeface="Fira Sans"/>
                <a:sym typeface="Fira Sans"/>
              </a:rPr>
              <a:t>average churn rates ranging from 10% to 25% </a:t>
            </a:r>
            <a:r>
              <a:rPr lang="en" sz="1000">
                <a:solidFill>
                  <a:schemeClr val="dk1"/>
                </a:solidFill>
                <a:latin typeface="Fira Sans"/>
                <a:ea typeface="Fira Sans"/>
                <a:cs typeface="Fira Sans"/>
                <a:sym typeface="Fira Sans"/>
              </a:rPr>
              <a:t> annually, making customer retention a </a:t>
            </a:r>
            <a:r>
              <a:rPr b="1" lang="en" sz="1000">
                <a:solidFill>
                  <a:schemeClr val="dk1"/>
                </a:solidFill>
                <a:latin typeface="Fira Sans"/>
                <a:ea typeface="Fira Sans"/>
                <a:cs typeface="Fira Sans"/>
                <a:sym typeface="Fira Sans"/>
              </a:rPr>
              <a:t>critical business priority</a:t>
            </a:r>
            <a:r>
              <a:rPr lang="en" sz="1000">
                <a:solidFill>
                  <a:schemeClr val="dk1"/>
                </a:solidFill>
                <a:latin typeface="Fira Sans"/>
                <a:ea typeface="Fira Sans"/>
                <a:cs typeface="Fira Sans"/>
                <a:sym typeface="Fira Sans"/>
              </a:rPr>
              <a:t>.</a:t>
            </a:r>
            <a:endParaRPr sz="100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900">
                <a:solidFill>
                  <a:schemeClr val="dk1"/>
                </a:solidFill>
                <a:latin typeface="Fira Sans"/>
                <a:ea typeface="Fira Sans"/>
                <a:cs typeface="Fira Sans"/>
                <a:sym typeface="Fira Sans"/>
              </a:rPr>
              <a:t>Source : </a:t>
            </a:r>
            <a:r>
              <a:rPr b="1" lang="en" sz="900" u="sng">
                <a:solidFill>
                  <a:schemeClr val="hlink"/>
                </a:solidFill>
                <a:latin typeface="Fira Sans"/>
                <a:ea typeface="Fira Sans"/>
                <a:cs typeface="Fira Sans"/>
                <a:sym typeface="Fira Sans"/>
                <a:hlinkClick r:id="rId4"/>
              </a:rPr>
              <a:t>Mckinsey Report</a:t>
            </a:r>
            <a:endParaRPr sz="1000">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Clr>
                <a:schemeClr val="dk1"/>
              </a:buClr>
              <a:buSzPts val="1100"/>
              <a:buFont typeface="Arial"/>
              <a:buNone/>
            </a:pPr>
            <a:r>
              <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g35bf837f295_0_708"/>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Sans"/>
                <a:ea typeface="Fira Sans"/>
                <a:cs typeface="Fira Sans"/>
                <a:sym typeface="Fira Sans"/>
              </a:rPr>
              <a:t>Payment </a:t>
            </a:r>
            <a:r>
              <a:rPr lang="en">
                <a:latin typeface="Fira Sans"/>
                <a:ea typeface="Fira Sans"/>
                <a:cs typeface="Fira Sans"/>
                <a:sym typeface="Fira Sans"/>
              </a:rPr>
              <a:t>Package</a:t>
            </a:r>
            <a:endParaRPr sz="1600">
              <a:solidFill>
                <a:srgbClr val="A64D79"/>
              </a:solidFill>
              <a:latin typeface="Fira Sans"/>
              <a:ea typeface="Fira Sans"/>
              <a:cs typeface="Fira Sans"/>
              <a:sym typeface="Fira Sans"/>
            </a:endParaRPr>
          </a:p>
        </p:txBody>
      </p:sp>
      <p:sp>
        <p:nvSpPr>
          <p:cNvPr id="2253" name="Google Shape;2253;g35bf837f295_0_708"/>
          <p:cNvSpPr txBox="1"/>
          <p:nvPr>
            <p:ph idx="1" type="body"/>
          </p:nvPr>
        </p:nvSpPr>
        <p:spPr>
          <a:xfrm>
            <a:off x="311700" y="1160150"/>
            <a:ext cx="4581300" cy="37368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1050">
                <a:solidFill>
                  <a:schemeClr val="dk1"/>
                </a:solidFill>
                <a:latin typeface="Fira Sans"/>
                <a:ea typeface="Fira Sans"/>
                <a:cs typeface="Fira Sans"/>
                <a:sym typeface="Fira Sans"/>
              </a:rPr>
              <a:t>Stepped Pricing </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Base Plan </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IDR 265,000 – 295,000 (Internet only - 30 Mbps).</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Reference: IndiHome 30 Mbps Internet-only package priced at IDR 265,000/month.</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Preferred Plan </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IDR 320,000 – 370,000 (Internet + TV - 30 Mbps).</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Reference: IndiHome 30 Mbps Internet + TV package priced at IDR 320,000/month.</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950">
                <a:solidFill>
                  <a:schemeClr val="dk1"/>
                </a:solidFill>
                <a:latin typeface="Fira Sans"/>
                <a:ea typeface="Fira Sans"/>
                <a:cs typeface="Fira Sans"/>
                <a:sym typeface="Fira Sans"/>
              </a:rPr>
              <a:t>Premium Plan </a:t>
            </a:r>
            <a:endParaRPr sz="9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IDR 465,000 – 515,000 (Internet + TV + Phone - 50 Mbps).</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Reference: IndiHome 50 Mbps Internet + TV + Phone package priced at IDR 465,000/month.</a:t>
            </a:r>
            <a:endParaRPr b="1" sz="8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u="sng">
                <a:solidFill>
                  <a:schemeClr val="hlink"/>
                </a:solidFill>
                <a:latin typeface="Fira Sans"/>
                <a:ea typeface="Fira Sans"/>
                <a:cs typeface="Fira Sans"/>
                <a:sym typeface="Fira Sans"/>
                <a:hlinkClick r:id="rId3"/>
              </a:rPr>
              <a:t>Telkomsel - IndiHome</a:t>
            </a:r>
            <a:endParaRPr sz="1050">
              <a:solidFill>
                <a:schemeClr val="dk1"/>
              </a:solidFill>
              <a:latin typeface="Fira Sans"/>
              <a:ea typeface="Fira Sans"/>
              <a:cs typeface="Fira Sans"/>
              <a:sym typeface="Fira Sans"/>
            </a:endParaRPr>
          </a:p>
        </p:txBody>
      </p:sp>
      <p:sp>
        <p:nvSpPr>
          <p:cNvPr id="2254" name="Google Shape;2254;g35bf837f295_0_708"/>
          <p:cNvSpPr txBox="1"/>
          <p:nvPr>
            <p:ph idx="1" type="body"/>
          </p:nvPr>
        </p:nvSpPr>
        <p:spPr>
          <a:xfrm>
            <a:off x="4784700" y="1295625"/>
            <a:ext cx="4047600" cy="23133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050">
                <a:solidFill>
                  <a:schemeClr val="dk1"/>
                </a:solidFill>
                <a:latin typeface="Fira Sans"/>
                <a:ea typeface="Fira Sans"/>
                <a:cs typeface="Fira Sans"/>
                <a:sym typeface="Fira Sans"/>
              </a:rPr>
              <a:t>Payment Method</a:t>
            </a:r>
            <a:endParaRPr b="1"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Offer 10% - 20% discount for converting month-to-month to 1-year contract.</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"Lock-and-Save" program: Price guarantee for 2-year signups.</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u="sng">
                <a:solidFill>
                  <a:schemeClr val="hlink"/>
                </a:solidFill>
                <a:latin typeface="Fira Sans"/>
                <a:ea typeface="Fira Sans"/>
                <a:cs typeface="Fira Sans"/>
                <a:sym typeface="Fira Sans"/>
                <a:hlinkClick r:id="rId4"/>
              </a:rPr>
              <a:t>Telkomsel - IndiHome</a:t>
            </a:r>
            <a:endParaRPr sz="1050">
              <a:solidFill>
                <a:schemeClr val="dk1"/>
              </a:solidFill>
              <a:latin typeface="Fira Sans"/>
              <a:ea typeface="Fira Sans"/>
              <a:cs typeface="Fira Sans"/>
              <a:sym typeface="Fira Sans"/>
            </a:endParaRPr>
          </a:p>
        </p:txBody>
      </p:sp>
      <p:grpSp>
        <p:nvGrpSpPr>
          <p:cNvPr id="2255" name="Google Shape;2255;g35bf837f295_0_708"/>
          <p:cNvGrpSpPr/>
          <p:nvPr/>
        </p:nvGrpSpPr>
        <p:grpSpPr>
          <a:xfrm>
            <a:off x="7323788" y="3923172"/>
            <a:ext cx="1744008" cy="1067929"/>
            <a:chOff x="4785000" y="2991675"/>
            <a:chExt cx="422800" cy="301675"/>
          </a:xfrm>
        </p:grpSpPr>
        <p:sp>
          <p:nvSpPr>
            <p:cNvPr id="2256" name="Google Shape;2256;g35bf837f295_0_708"/>
            <p:cNvSpPr/>
            <p:nvPr/>
          </p:nvSpPr>
          <p:spPr>
            <a:xfrm>
              <a:off x="4790550" y="2998000"/>
              <a:ext cx="410925" cy="289800"/>
            </a:xfrm>
            <a:custGeom>
              <a:rect b="b" l="l" r="r" t="t"/>
              <a:pathLst>
                <a:path extrusionOk="0" h="11592" w="16437">
                  <a:moveTo>
                    <a:pt x="1204" y="1"/>
                  </a:moveTo>
                  <a:cubicBezTo>
                    <a:pt x="539" y="1"/>
                    <a:pt x="0" y="507"/>
                    <a:pt x="0" y="1172"/>
                  </a:cubicBezTo>
                  <a:lnTo>
                    <a:pt x="0" y="10388"/>
                  </a:lnTo>
                  <a:cubicBezTo>
                    <a:pt x="0" y="11053"/>
                    <a:pt x="539" y="11592"/>
                    <a:pt x="1204" y="11592"/>
                  </a:cubicBezTo>
                  <a:lnTo>
                    <a:pt x="15265" y="11592"/>
                  </a:lnTo>
                  <a:cubicBezTo>
                    <a:pt x="15898" y="11592"/>
                    <a:pt x="16436" y="11053"/>
                    <a:pt x="16436" y="10388"/>
                  </a:cubicBezTo>
                  <a:lnTo>
                    <a:pt x="16436" y="1172"/>
                  </a:lnTo>
                  <a:cubicBezTo>
                    <a:pt x="16436" y="507"/>
                    <a:pt x="15898" y="1"/>
                    <a:pt x="15265" y="1"/>
                  </a:cubicBezTo>
                  <a:close/>
                </a:path>
              </a:pathLst>
            </a:custGeom>
            <a:solidFill>
              <a:srgbClr val="F9FC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g35bf837f295_0_708"/>
            <p:cNvSpPr/>
            <p:nvPr/>
          </p:nvSpPr>
          <p:spPr>
            <a:xfrm>
              <a:off x="4785000" y="2991675"/>
              <a:ext cx="422800" cy="301675"/>
            </a:xfrm>
            <a:custGeom>
              <a:rect b="b" l="l" r="r" t="t"/>
              <a:pathLst>
                <a:path extrusionOk="0" h="12067" w="16912">
                  <a:moveTo>
                    <a:pt x="15487" y="475"/>
                  </a:moveTo>
                  <a:cubicBezTo>
                    <a:pt x="15993" y="475"/>
                    <a:pt x="16405" y="919"/>
                    <a:pt x="16405" y="1425"/>
                  </a:cubicBezTo>
                  <a:lnTo>
                    <a:pt x="16405" y="10641"/>
                  </a:lnTo>
                  <a:cubicBezTo>
                    <a:pt x="16405" y="11179"/>
                    <a:pt x="15993" y="11591"/>
                    <a:pt x="15487" y="11591"/>
                  </a:cubicBezTo>
                  <a:lnTo>
                    <a:pt x="1426" y="11591"/>
                  </a:lnTo>
                  <a:cubicBezTo>
                    <a:pt x="887" y="11591"/>
                    <a:pt x="476" y="11179"/>
                    <a:pt x="476" y="10641"/>
                  </a:cubicBezTo>
                  <a:lnTo>
                    <a:pt x="476" y="1425"/>
                  </a:lnTo>
                  <a:cubicBezTo>
                    <a:pt x="476" y="919"/>
                    <a:pt x="887" y="475"/>
                    <a:pt x="1426" y="475"/>
                  </a:cubicBezTo>
                  <a:close/>
                  <a:moveTo>
                    <a:pt x="1426" y="0"/>
                  </a:moveTo>
                  <a:cubicBezTo>
                    <a:pt x="634" y="0"/>
                    <a:pt x="0" y="634"/>
                    <a:pt x="0" y="1425"/>
                  </a:cubicBezTo>
                  <a:lnTo>
                    <a:pt x="0" y="10641"/>
                  </a:lnTo>
                  <a:cubicBezTo>
                    <a:pt x="0" y="11433"/>
                    <a:pt x="634" y="12066"/>
                    <a:pt x="1426" y="12066"/>
                  </a:cubicBezTo>
                  <a:lnTo>
                    <a:pt x="15487" y="12066"/>
                  </a:lnTo>
                  <a:cubicBezTo>
                    <a:pt x="16278" y="12066"/>
                    <a:pt x="16912" y="11433"/>
                    <a:pt x="16912" y="10641"/>
                  </a:cubicBezTo>
                  <a:lnTo>
                    <a:pt x="16912" y="1425"/>
                  </a:lnTo>
                  <a:cubicBezTo>
                    <a:pt x="16912" y="634"/>
                    <a:pt x="16278" y="0"/>
                    <a:pt x="15487" y="0"/>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g35bf837f295_0_708"/>
            <p:cNvSpPr/>
            <p:nvPr/>
          </p:nvSpPr>
          <p:spPr>
            <a:xfrm>
              <a:off x="4785000" y="3044725"/>
              <a:ext cx="422800" cy="52275"/>
            </a:xfrm>
            <a:custGeom>
              <a:rect b="b" l="l" r="r" t="t"/>
              <a:pathLst>
                <a:path extrusionOk="0" h="2091" w="16912">
                  <a:moveTo>
                    <a:pt x="16405" y="507"/>
                  </a:moveTo>
                  <a:lnTo>
                    <a:pt x="16405" y="1584"/>
                  </a:lnTo>
                  <a:lnTo>
                    <a:pt x="476" y="1584"/>
                  </a:lnTo>
                  <a:lnTo>
                    <a:pt x="476" y="507"/>
                  </a:lnTo>
                  <a:close/>
                  <a:moveTo>
                    <a:pt x="222" y="0"/>
                  </a:moveTo>
                  <a:cubicBezTo>
                    <a:pt x="95" y="0"/>
                    <a:pt x="0" y="127"/>
                    <a:pt x="0" y="254"/>
                  </a:cubicBezTo>
                  <a:lnTo>
                    <a:pt x="0" y="1837"/>
                  </a:lnTo>
                  <a:cubicBezTo>
                    <a:pt x="0" y="1964"/>
                    <a:pt x="95" y="2090"/>
                    <a:pt x="222" y="2090"/>
                  </a:cubicBezTo>
                  <a:lnTo>
                    <a:pt x="16658" y="2090"/>
                  </a:lnTo>
                  <a:cubicBezTo>
                    <a:pt x="16785" y="2090"/>
                    <a:pt x="16912" y="1964"/>
                    <a:pt x="16912" y="1837"/>
                  </a:cubicBezTo>
                  <a:lnTo>
                    <a:pt x="16912" y="254"/>
                  </a:lnTo>
                  <a:cubicBezTo>
                    <a:pt x="16912" y="127"/>
                    <a:pt x="16785" y="0"/>
                    <a:pt x="166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g35bf837f295_0_708"/>
            <p:cNvSpPr/>
            <p:nvPr/>
          </p:nvSpPr>
          <p:spPr>
            <a:xfrm>
              <a:off x="4830925" y="3207800"/>
              <a:ext cx="252575" cy="34075"/>
            </a:xfrm>
            <a:custGeom>
              <a:rect b="b" l="l" r="r" t="t"/>
              <a:pathLst>
                <a:path extrusionOk="0" h="1363" w="10103">
                  <a:moveTo>
                    <a:pt x="9628" y="508"/>
                  </a:moveTo>
                  <a:lnTo>
                    <a:pt x="9628" y="856"/>
                  </a:lnTo>
                  <a:lnTo>
                    <a:pt x="507" y="856"/>
                  </a:lnTo>
                  <a:lnTo>
                    <a:pt x="507" y="508"/>
                  </a:lnTo>
                  <a:close/>
                  <a:moveTo>
                    <a:pt x="254" y="1"/>
                  </a:moveTo>
                  <a:cubicBezTo>
                    <a:pt x="95" y="1"/>
                    <a:pt x="0" y="128"/>
                    <a:pt x="0" y="254"/>
                  </a:cubicBezTo>
                  <a:lnTo>
                    <a:pt x="0" y="1109"/>
                  </a:lnTo>
                  <a:cubicBezTo>
                    <a:pt x="0" y="1236"/>
                    <a:pt x="127" y="1363"/>
                    <a:pt x="254" y="1363"/>
                  </a:cubicBezTo>
                  <a:lnTo>
                    <a:pt x="9849" y="1363"/>
                  </a:lnTo>
                  <a:cubicBezTo>
                    <a:pt x="10008" y="1363"/>
                    <a:pt x="10103" y="1236"/>
                    <a:pt x="10103" y="1109"/>
                  </a:cubicBezTo>
                  <a:lnTo>
                    <a:pt x="10103" y="254"/>
                  </a:lnTo>
                  <a:cubicBezTo>
                    <a:pt x="10103" y="128"/>
                    <a:pt x="10008" y="1"/>
                    <a:pt x="9849" y="1"/>
                  </a:cubicBezTo>
                  <a:close/>
                </a:path>
              </a:pathLst>
            </a:custGeom>
            <a:solidFill>
              <a:srgbClr val="DB2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g35bf837f295_0_708"/>
            <p:cNvSpPr/>
            <p:nvPr/>
          </p:nvSpPr>
          <p:spPr>
            <a:xfrm>
              <a:off x="4830925" y="3161100"/>
              <a:ext cx="182125" cy="33275"/>
            </a:xfrm>
            <a:custGeom>
              <a:rect b="b" l="l" r="r" t="t"/>
              <a:pathLst>
                <a:path extrusionOk="0" h="1331" w="7285">
                  <a:moveTo>
                    <a:pt x="6777" y="476"/>
                  </a:moveTo>
                  <a:lnTo>
                    <a:pt x="6777" y="856"/>
                  </a:lnTo>
                  <a:lnTo>
                    <a:pt x="507" y="856"/>
                  </a:lnTo>
                  <a:lnTo>
                    <a:pt x="507" y="476"/>
                  </a:lnTo>
                  <a:close/>
                  <a:moveTo>
                    <a:pt x="254" y="1"/>
                  </a:moveTo>
                  <a:cubicBezTo>
                    <a:pt x="95" y="1"/>
                    <a:pt x="0" y="96"/>
                    <a:pt x="0" y="222"/>
                  </a:cubicBezTo>
                  <a:lnTo>
                    <a:pt x="0" y="1077"/>
                  </a:lnTo>
                  <a:cubicBezTo>
                    <a:pt x="0" y="1236"/>
                    <a:pt x="127" y="1331"/>
                    <a:pt x="254" y="1331"/>
                  </a:cubicBezTo>
                  <a:lnTo>
                    <a:pt x="7031" y="1331"/>
                  </a:lnTo>
                  <a:cubicBezTo>
                    <a:pt x="7157" y="1331"/>
                    <a:pt x="7284" y="1236"/>
                    <a:pt x="7284" y="1077"/>
                  </a:cubicBezTo>
                  <a:lnTo>
                    <a:pt x="7284" y="222"/>
                  </a:lnTo>
                  <a:cubicBezTo>
                    <a:pt x="7284" y="96"/>
                    <a:pt x="7157" y="1"/>
                    <a:pt x="7031" y="1"/>
                  </a:cubicBezTo>
                  <a:close/>
                </a:path>
              </a:pathLst>
            </a:custGeom>
            <a:solidFill>
              <a:srgbClr val="DB2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g35bf837f295_0_738"/>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Sans"/>
                <a:ea typeface="Fira Sans"/>
                <a:cs typeface="Fira Sans"/>
                <a:sym typeface="Fira Sans"/>
              </a:rPr>
              <a:t>Customer </a:t>
            </a:r>
            <a:r>
              <a:rPr lang="en">
                <a:latin typeface="Fira Sans"/>
                <a:ea typeface="Fira Sans"/>
                <a:cs typeface="Fira Sans"/>
                <a:sym typeface="Fira Sans"/>
              </a:rPr>
              <a:t>Care</a:t>
            </a:r>
            <a:endParaRPr sz="1600">
              <a:solidFill>
                <a:srgbClr val="A64D79"/>
              </a:solidFill>
              <a:latin typeface="Fira Sans"/>
              <a:ea typeface="Fira Sans"/>
              <a:cs typeface="Fira Sans"/>
              <a:sym typeface="Fira Sans"/>
            </a:endParaRPr>
          </a:p>
        </p:txBody>
      </p:sp>
      <p:sp>
        <p:nvSpPr>
          <p:cNvPr id="2266" name="Google Shape;2266;g35bf837f295_0_738"/>
          <p:cNvSpPr txBox="1"/>
          <p:nvPr>
            <p:ph idx="1" type="body"/>
          </p:nvPr>
        </p:nvSpPr>
        <p:spPr>
          <a:xfrm>
            <a:off x="311700" y="1441000"/>
            <a:ext cx="6632100" cy="26511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050">
                <a:solidFill>
                  <a:schemeClr val="dk1"/>
                </a:solidFill>
                <a:latin typeface="Fira Sans"/>
                <a:ea typeface="Fira Sans"/>
                <a:cs typeface="Fira Sans"/>
                <a:sym typeface="Fira Sans"/>
              </a:rPr>
              <a:t>Retention Strategy</a:t>
            </a:r>
            <a:endParaRPr b="1"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Churn Risk Response</a:t>
            </a:r>
            <a:endParaRPr sz="10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1050">
                <a:solidFill>
                  <a:schemeClr val="dk1"/>
                </a:solidFill>
                <a:latin typeface="Fira Sans"/>
                <a:ea typeface="Fira Sans"/>
                <a:cs typeface="Fira Sans"/>
                <a:sym typeface="Fira Sans"/>
              </a:rPr>
              <a:t>Identify high-spending customers (spending &gt; IDR 500,000/month) showing signs of churn.</a:t>
            </a:r>
            <a:endParaRPr sz="10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1050">
                <a:solidFill>
                  <a:schemeClr val="dk1"/>
                </a:solidFill>
                <a:latin typeface="Fira Sans"/>
                <a:ea typeface="Fira Sans"/>
                <a:cs typeface="Fira Sans"/>
                <a:sym typeface="Fira Sans"/>
              </a:rPr>
              <a:t>Offer free service upgrades for users with tenure exceeding 12 months.    </a:t>
            </a:r>
            <a:endParaRPr sz="105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Loyalty Rewards</a:t>
            </a:r>
            <a:endParaRPr sz="10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1050">
                <a:solidFill>
                  <a:schemeClr val="dk1"/>
                </a:solidFill>
                <a:latin typeface="Fira Sans"/>
                <a:ea typeface="Fira Sans"/>
                <a:cs typeface="Fira Sans"/>
                <a:sym typeface="Fira Sans"/>
              </a:rPr>
              <a:t>Provide monthly rewards or exclusive perks for customers spending above IDR 500,000/month.</a:t>
            </a:r>
            <a:endParaRPr sz="1050">
              <a:solidFill>
                <a:schemeClr val="dk1"/>
              </a:solidFill>
              <a:latin typeface="Fira Sans"/>
              <a:ea typeface="Fira Sans"/>
              <a:cs typeface="Fira Sans"/>
              <a:sym typeface="Fira Sans"/>
            </a:endParaRPr>
          </a:p>
        </p:txBody>
      </p:sp>
      <p:grpSp>
        <p:nvGrpSpPr>
          <p:cNvPr id="2267" name="Google Shape;2267;g35bf837f295_0_738"/>
          <p:cNvGrpSpPr/>
          <p:nvPr/>
        </p:nvGrpSpPr>
        <p:grpSpPr>
          <a:xfrm>
            <a:off x="7833415" y="3626373"/>
            <a:ext cx="1177930" cy="1372428"/>
            <a:chOff x="4871300" y="2953675"/>
            <a:chExt cx="342850" cy="322325"/>
          </a:xfrm>
        </p:grpSpPr>
        <p:sp>
          <p:nvSpPr>
            <p:cNvPr id="2268" name="Google Shape;2268;g35bf837f295_0_738"/>
            <p:cNvSpPr/>
            <p:nvPr/>
          </p:nvSpPr>
          <p:spPr>
            <a:xfrm>
              <a:off x="5009050" y="3139725"/>
              <a:ext cx="83175" cy="99000"/>
            </a:xfrm>
            <a:custGeom>
              <a:rect b="b" l="l" r="r" t="t"/>
              <a:pathLst>
                <a:path extrusionOk="0" h="3960" w="3327">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g35bf837f295_0_738"/>
            <p:cNvSpPr/>
            <p:nvPr/>
          </p:nvSpPr>
          <p:spPr>
            <a:xfrm>
              <a:off x="4970275" y="2953675"/>
              <a:ext cx="150450" cy="209025"/>
            </a:xfrm>
            <a:custGeom>
              <a:rect b="b" l="l" r="r" t="t"/>
              <a:pathLst>
                <a:path extrusionOk="0" h="8361" w="6018">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g35bf837f295_0_738"/>
            <p:cNvSpPr/>
            <p:nvPr/>
          </p:nvSpPr>
          <p:spPr>
            <a:xfrm>
              <a:off x="4871300" y="3027025"/>
              <a:ext cx="152825" cy="248900"/>
            </a:xfrm>
            <a:custGeom>
              <a:rect b="b" l="l" r="r" t="t"/>
              <a:pathLst>
                <a:path extrusionOk="0" h="9956" w="6113">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g35bf837f295_0_738"/>
            <p:cNvSpPr/>
            <p:nvPr/>
          </p:nvSpPr>
          <p:spPr>
            <a:xfrm>
              <a:off x="4902975" y="2986125"/>
              <a:ext cx="55425" cy="54650"/>
            </a:xfrm>
            <a:custGeom>
              <a:rect b="b" l="l" r="r" t="t"/>
              <a:pathLst>
                <a:path extrusionOk="0" h="2186" w="2217">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g35bf837f295_0_738"/>
            <p:cNvSpPr/>
            <p:nvPr/>
          </p:nvSpPr>
          <p:spPr>
            <a:xfrm>
              <a:off x="5127025" y="2986125"/>
              <a:ext cx="55450" cy="54650"/>
            </a:xfrm>
            <a:custGeom>
              <a:rect b="b" l="l" r="r" t="t"/>
              <a:pathLst>
                <a:path extrusionOk="0" h="2186" w="2218">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g35bf837f295_0_738"/>
            <p:cNvSpPr/>
            <p:nvPr/>
          </p:nvSpPr>
          <p:spPr>
            <a:xfrm>
              <a:off x="5062900" y="3033625"/>
              <a:ext cx="151250" cy="242375"/>
            </a:xfrm>
            <a:custGeom>
              <a:rect b="b" l="l" r="r" t="t"/>
              <a:pathLst>
                <a:path extrusionOk="0" h="9695" w="605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6CA1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g35ceb0409b2_0_29"/>
          <p:cNvSpPr/>
          <p:nvPr/>
        </p:nvSpPr>
        <p:spPr>
          <a:xfrm>
            <a:off x="887900"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cap="flat" cmpd="sng" w="10300">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g35ceb0409b2_0_29"/>
          <p:cNvSpPr/>
          <p:nvPr/>
        </p:nvSpPr>
        <p:spPr>
          <a:xfrm>
            <a:off x="2837949" y="2807701"/>
            <a:ext cx="1518972" cy="1444365"/>
          </a:xfrm>
          <a:custGeom>
            <a:rect b="b" l="l" r="r" t="t"/>
            <a:pathLst>
              <a:path extrusionOk="0" fill="none" h="59032" w="52889">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cap="flat" cmpd="sng" w="10300">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g35ceb0409b2_0_29"/>
          <p:cNvSpPr/>
          <p:nvPr/>
        </p:nvSpPr>
        <p:spPr>
          <a:xfrm>
            <a:off x="4787107" y="2807701"/>
            <a:ext cx="1518972" cy="1444365"/>
          </a:xfrm>
          <a:custGeom>
            <a:rect b="b" l="l" r="r" t="t"/>
            <a:pathLst>
              <a:path extrusionOk="0" fill="none" h="59032" w="52889">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g35ceb0409b2_0_29"/>
          <p:cNvSpPr/>
          <p:nvPr/>
        </p:nvSpPr>
        <p:spPr>
          <a:xfrm>
            <a:off x="6737184"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cap="flat" cmpd="sng" w="10300">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2" name="Google Shape;2282;g35ceb0409b2_0_29"/>
          <p:cNvGrpSpPr/>
          <p:nvPr/>
        </p:nvGrpSpPr>
        <p:grpSpPr>
          <a:xfrm>
            <a:off x="7002704" y="1494746"/>
            <a:ext cx="987877" cy="1111795"/>
            <a:chOff x="7228274" y="1201022"/>
            <a:chExt cx="1260851" cy="1419011"/>
          </a:xfrm>
        </p:grpSpPr>
        <p:sp>
          <p:nvSpPr>
            <p:cNvPr id="2283" name="Google Shape;2283;g35ceb0409b2_0_29"/>
            <p:cNvSpPr/>
            <p:nvPr/>
          </p:nvSpPr>
          <p:spPr>
            <a:xfrm>
              <a:off x="7682044" y="2249445"/>
              <a:ext cx="335007" cy="370588"/>
            </a:xfrm>
            <a:custGeom>
              <a:rect b="b" l="l" r="r" t="t"/>
              <a:pathLst>
                <a:path extrusionOk="0" h="11561" w="10451">
                  <a:moveTo>
                    <a:pt x="0" y="1"/>
                  </a:moveTo>
                  <a:lnTo>
                    <a:pt x="5226" y="11560"/>
                  </a:lnTo>
                  <a:lnTo>
                    <a:pt x="10451"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g35ceb0409b2_0_29"/>
            <p:cNvSpPr/>
            <p:nvPr/>
          </p:nvSpPr>
          <p:spPr>
            <a:xfrm>
              <a:off x="7228274" y="1201022"/>
              <a:ext cx="1260851" cy="1152826"/>
            </a:xfrm>
            <a:custGeom>
              <a:rect b="b" l="l" r="r" t="t"/>
              <a:pathLst>
                <a:path extrusionOk="0" h="35964" w="39334">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g35ceb0409b2_0_29"/>
            <p:cNvSpPr/>
            <p:nvPr/>
          </p:nvSpPr>
          <p:spPr>
            <a:xfrm>
              <a:off x="7407942" y="1363221"/>
              <a:ext cx="1081183" cy="990628"/>
            </a:xfrm>
            <a:custGeom>
              <a:rect b="b" l="l" r="r" t="t"/>
              <a:pathLst>
                <a:path extrusionOk="0" h="30904" w="33729">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g35ceb0409b2_0_29"/>
            <p:cNvSpPr/>
            <p:nvPr/>
          </p:nvSpPr>
          <p:spPr>
            <a:xfrm>
              <a:off x="7477982" y="1450859"/>
              <a:ext cx="727905" cy="662224"/>
            </a:xfrm>
            <a:custGeom>
              <a:rect b="b" l="l" r="r" t="t"/>
              <a:pathLst>
                <a:path extrusionOk="0" h="20659" w="22708">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g35ceb0409b2_0_29"/>
            <p:cNvSpPr/>
            <p:nvPr/>
          </p:nvSpPr>
          <p:spPr>
            <a:xfrm>
              <a:off x="7692174" y="1657870"/>
              <a:ext cx="287341" cy="274904"/>
            </a:xfrm>
            <a:custGeom>
              <a:rect b="b" l="l" r="r" t="t"/>
              <a:pathLst>
                <a:path extrusionOk="0" h="8576" w="8964">
                  <a:moveTo>
                    <a:pt x="2775" y="0"/>
                  </a:moveTo>
                  <a:cubicBezTo>
                    <a:pt x="2704" y="0"/>
                    <a:pt x="2632" y="19"/>
                    <a:pt x="2566" y="56"/>
                  </a:cubicBezTo>
                  <a:cubicBezTo>
                    <a:pt x="1014" y="785"/>
                    <a:pt x="1" y="2368"/>
                    <a:pt x="1" y="4078"/>
                  </a:cubicBezTo>
                  <a:cubicBezTo>
                    <a:pt x="1" y="6548"/>
                    <a:pt x="2028" y="8575"/>
                    <a:pt x="4498" y="8575"/>
                  </a:cubicBezTo>
                  <a:cubicBezTo>
                    <a:pt x="6936" y="8575"/>
                    <a:pt x="8963" y="6548"/>
                    <a:pt x="8963" y="4078"/>
                  </a:cubicBezTo>
                  <a:cubicBezTo>
                    <a:pt x="8963" y="2368"/>
                    <a:pt x="7950" y="785"/>
                    <a:pt x="6398" y="56"/>
                  </a:cubicBezTo>
                  <a:cubicBezTo>
                    <a:pt x="6332" y="19"/>
                    <a:pt x="6260" y="0"/>
                    <a:pt x="6189" y="0"/>
                  </a:cubicBezTo>
                  <a:cubicBezTo>
                    <a:pt x="6023" y="0"/>
                    <a:pt x="5863" y="100"/>
                    <a:pt x="5796" y="278"/>
                  </a:cubicBezTo>
                  <a:cubicBezTo>
                    <a:pt x="5701" y="500"/>
                    <a:pt x="5796" y="753"/>
                    <a:pt x="6018" y="880"/>
                  </a:cubicBezTo>
                  <a:cubicBezTo>
                    <a:pt x="7253" y="1450"/>
                    <a:pt x="8045" y="2716"/>
                    <a:pt x="8045" y="4078"/>
                  </a:cubicBezTo>
                  <a:cubicBezTo>
                    <a:pt x="8045" y="6042"/>
                    <a:pt x="6461" y="7657"/>
                    <a:pt x="4498" y="7657"/>
                  </a:cubicBezTo>
                  <a:cubicBezTo>
                    <a:pt x="2503" y="7657"/>
                    <a:pt x="919" y="6073"/>
                    <a:pt x="919" y="4078"/>
                  </a:cubicBezTo>
                  <a:cubicBezTo>
                    <a:pt x="919" y="2716"/>
                    <a:pt x="1711" y="1450"/>
                    <a:pt x="2946" y="880"/>
                  </a:cubicBezTo>
                  <a:cubicBezTo>
                    <a:pt x="3168" y="753"/>
                    <a:pt x="3294" y="500"/>
                    <a:pt x="3168" y="278"/>
                  </a:cubicBezTo>
                  <a:cubicBezTo>
                    <a:pt x="3101" y="100"/>
                    <a:pt x="2941" y="0"/>
                    <a:pt x="2775"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g35ceb0409b2_0_29"/>
            <p:cNvSpPr/>
            <p:nvPr/>
          </p:nvSpPr>
          <p:spPr>
            <a:xfrm>
              <a:off x="7821099" y="1589625"/>
              <a:ext cx="29491" cy="168545"/>
            </a:xfrm>
            <a:custGeom>
              <a:rect b="b" l="l" r="r" t="t"/>
              <a:pathLst>
                <a:path extrusionOk="0" h="5258" w="920">
                  <a:moveTo>
                    <a:pt x="476" y="0"/>
                  </a:moveTo>
                  <a:cubicBezTo>
                    <a:pt x="223" y="0"/>
                    <a:pt x="1" y="190"/>
                    <a:pt x="1" y="444"/>
                  </a:cubicBezTo>
                  <a:lnTo>
                    <a:pt x="1" y="4782"/>
                  </a:lnTo>
                  <a:cubicBezTo>
                    <a:pt x="1" y="5036"/>
                    <a:pt x="223" y="5257"/>
                    <a:pt x="476" y="5257"/>
                  </a:cubicBezTo>
                  <a:cubicBezTo>
                    <a:pt x="698" y="5257"/>
                    <a:pt x="919" y="5036"/>
                    <a:pt x="919" y="4782"/>
                  </a:cubicBezTo>
                  <a:lnTo>
                    <a:pt x="919" y="444"/>
                  </a:lnTo>
                  <a:cubicBezTo>
                    <a:pt x="919" y="190"/>
                    <a:pt x="698" y="0"/>
                    <a:pt x="476"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9" name="Google Shape;2289;g35ceb0409b2_0_29"/>
          <p:cNvGrpSpPr/>
          <p:nvPr/>
        </p:nvGrpSpPr>
        <p:grpSpPr>
          <a:xfrm>
            <a:off x="1133139" y="1494746"/>
            <a:ext cx="1028439" cy="1111795"/>
            <a:chOff x="643984" y="1201022"/>
            <a:chExt cx="1312621" cy="1419011"/>
          </a:xfrm>
        </p:grpSpPr>
        <p:sp>
          <p:nvSpPr>
            <p:cNvPr id="2290" name="Google Shape;2290;g35ceb0409b2_0_29"/>
            <p:cNvSpPr/>
            <p:nvPr/>
          </p:nvSpPr>
          <p:spPr>
            <a:xfrm>
              <a:off x="1135323" y="2249445"/>
              <a:ext cx="334013" cy="370588"/>
            </a:xfrm>
            <a:custGeom>
              <a:rect b="b" l="l" r="r" t="t"/>
              <a:pathLst>
                <a:path extrusionOk="0" h="11561" w="10420">
                  <a:moveTo>
                    <a:pt x="0" y="1"/>
                  </a:moveTo>
                  <a:lnTo>
                    <a:pt x="5226" y="11560"/>
                  </a:lnTo>
                  <a:lnTo>
                    <a:pt x="10419"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g35ceb0409b2_0_29"/>
            <p:cNvSpPr/>
            <p:nvPr/>
          </p:nvSpPr>
          <p:spPr>
            <a:xfrm>
              <a:off x="643984" y="1201022"/>
              <a:ext cx="1307556" cy="1152826"/>
            </a:xfrm>
            <a:custGeom>
              <a:rect b="b" l="l" r="r" t="t"/>
              <a:pathLst>
                <a:path extrusionOk="0" h="35964" w="40791">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g35ceb0409b2_0_29"/>
            <p:cNvSpPr/>
            <p:nvPr/>
          </p:nvSpPr>
          <p:spPr>
            <a:xfrm>
              <a:off x="902861" y="1384569"/>
              <a:ext cx="1053744" cy="969279"/>
            </a:xfrm>
            <a:custGeom>
              <a:rect b="b" l="l" r="r" t="t"/>
              <a:pathLst>
                <a:path extrusionOk="0" h="30238" w="32873">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g35ceb0409b2_0_29"/>
            <p:cNvSpPr/>
            <p:nvPr/>
          </p:nvSpPr>
          <p:spPr>
            <a:xfrm>
              <a:off x="933313" y="1436018"/>
              <a:ext cx="712647" cy="662513"/>
            </a:xfrm>
            <a:custGeom>
              <a:rect b="b" l="l" r="r" t="t"/>
              <a:pathLst>
                <a:path extrusionOk="0" h="20668" w="22232">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35ceb0409b2_0_29"/>
            <p:cNvSpPr/>
            <p:nvPr/>
          </p:nvSpPr>
          <p:spPr>
            <a:xfrm>
              <a:off x="1154621" y="1737719"/>
              <a:ext cx="270063" cy="231597"/>
            </a:xfrm>
            <a:custGeom>
              <a:rect b="b" l="l" r="r" t="t"/>
              <a:pathLst>
                <a:path extrusionOk="0" h="7225" w="8425">
                  <a:moveTo>
                    <a:pt x="486" y="1"/>
                  </a:moveTo>
                  <a:cubicBezTo>
                    <a:pt x="472" y="1"/>
                    <a:pt x="458" y="2"/>
                    <a:pt x="443" y="4"/>
                  </a:cubicBezTo>
                  <a:cubicBezTo>
                    <a:pt x="190" y="35"/>
                    <a:pt x="0" y="225"/>
                    <a:pt x="0" y="479"/>
                  </a:cubicBezTo>
                  <a:cubicBezTo>
                    <a:pt x="127" y="2569"/>
                    <a:pt x="1742" y="4216"/>
                    <a:pt x="3769" y="4437"/>
                  </a:cubicBezTo>
                  <a:lnTo>
                    <a:pt x="3769" y="6781"/>
                  </a:lnTo>
                  <a:cubicBezTo>
                    <a:pt x="3769" y="7003"/>
                    <a:pt x="3959" y="7224"/>
                    <a:pt x="4212" y="7224"/>
                  </a:cubicBezTo>
                  <a:cubicBezTo>
                    <a:pt x="4465" y="7224"/>
                    <a:pt x="4655" y="7003"/>
                    <a:pt x="4655" y="6781"/>
                  </a:cubicBezTo>
                  <a:lnTo>
                    <a:pt x="4655" y="4437"/>
                  </a:lnTo>
                  <a:cubicBezTo>
                    <a:pt x="6682" y="4216"/>
                    <a:pt x="8297" y="2569"/>
                    <a:pt x="8424" y="479"/>
                  </a:cubicBezTo>
                  <a:cubicBezTo>
                    <a:pt x="8424" y="225"/>
                    <a:pt x="8234" y="35"/>
                    <a:pt x="7981" y="4"/>
                  </a:cubicBezTo>
                  <a:cubicBezTo>
                    <a:pt x="7966" y="2"/>
                    <a:pt x="7952" y="1"/>
                    <a:pt x="7938" y="1"/>
                  </a:cubicBezTo>
                  <a:cubicBezTo>
                    <a:pt x="7731" y="1"/>
                    <a:pt x="7535" y="210"/>
                    <a:pt x="7506" y="447"/>
                  </a:cubicBezTo>
                  <a:cubicBezTo>
                    <a:pt x="7411" y="2189"/>
                    <a:pt x="5986" y="3582"/>
                    <a:pt x="4212" y="3582"/>
                  </a:cubicBezTo>
                  <a:cubicBezTo>
                    <a:pt x="2470" y="3582"/>
                    <a:pt x="1013" y="2189"/>
                    <a:pt x="918" y="447"/>
                  </a:cubicBezTo>
                  <a:cubicBezTo>
                    <a:pt x="889" y="210"/>
                    <a:pt x="693" y="1"/>
                    <a:pt x="486"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g35ceb0409b2_0_29"/>
            <p:cNvSpPr/>
            <p:nvPr/>
          </p:nvSpPr>
          <p:spPr>
            <a:xfrm>
              <a:off x="1207383" y="1566257"/>
              <a:ext cx="165500" cy="261953"/>
            </a:xfrm>
            <a:custGeom>
              <a:rect b="b" l="l" r="r" t="t"/>
              <a:pathLst>
                <a:path extrusionOk="0" h="8172" w="5163">
                  <a:moveTo>
                    <a:pt x="2566" y="887"/>
                  </a:moveTo>
                  <a:cubicBezTo>
                    <a:pt x="3009" y="887"/>
                    <a:pt x="3421" y="1078"/>
                    <a:pt x="3769" y="1394"/>
                  </a:cubicBezTo>
                  <a:cubicBezTo>
                    <a:pt x="4055" y="1711"/>
                    <a:pt x="4245" y="2123"/>
                    <a:pt x="4245" y="2566"/>
                  </a:cubicBezTo>
                  <a:lnTo>
                    <a:pt x="4245" y="5606"/>
                  </a:lnTo>
                  <a:cubicBezTo>
                    <a:pt x="4245" y="5669"/>
                    <a:pt x="4245" y="5701"/>
                    <a:pt x="4245" y="5765"/>
                  </a:cubicBezTo>
                  <a:cubicBezTo>
                    <a:pt x="4150" y="6620"/>
                    <a:pt x="3453" y="7285"/>
                    <a:pt x="2566" y="7285"/>
                  </a:cubicBezTo>
                  <a:cubicBezTo>
                    <a:pt x="1711" y="7285"/>
                    <a:pt x="983" y="6620"/>
                    <a:pt x="919" y="5765"/>
                  </a:cubicBezTo>
                  <a:cubicBezTo>
                    <a:pt x="919" y="5701"/>
                    <a:pt x="888" y="5669"/>
                    <a:pt x="888" y="5606"/>
                  </a:cubicBezTo>
                  <a:lnTo>
                    <a:pt x="888" y="2566"/>
                  </a:lnTo>
                  <a:cubicBezTo>
                    <a:pt x="888" y="1648"/>
                    <a:pt x="1648" y="887"/>
                    <a:pt x="2566" y="887"/>
                  </a:cubicBezTo>
                  <a:close/>
                  <a:moveTo>
                    <a:pt x="2566" y="1"/>
                  </a:moveTo>
                  <a:cubicBezTo>
                    <a:pt x="1141" y="1"/>
                    <a:pt x="1" y="1141"/>
                    <a:pt x="1" y="2566"/>
                  </a:cubicBezTo>
                  <a:lnTo>
                    <a:pt x="1" y="5606"/>
                  </a:lnTo>
                  <a:cubicBezTo>
                    <a:pt x="1" y="5669"/>
                    <a:pt x="1" y="5733"/>
                    <a:pt x="1" y="5860"/>
                  </a:cubicBezTo>
                  <a:cubicBezTo>
                    <a:pt x="128" y="7190"/>
                    <a:pt x="1236" y="8171"/>
                    <a:pt x="2566" y="8171"/>
                  </a:cubicBezTo>
                  <a:cubicBezTo>
                    <a:pt x="3896" y="8171"/>
                    <a:pt x="5005" y="7190"/>
                    <a:pt x="5131" y="5828"/>
                  </a:cubicBezTo>
                  <a:cubicBezTo>
                    <a:pt x="5131" y="5765"/>
                    <a:pt x="5163" y="5669"/>
                    <a:pt x="5163" y="5606"/>
                  </a:cubicBezTo>
                  <a:lnTo>
                    <a:pt x="5163" y="2566"/>
                  </a:lnTo>
                  <a:cubicBezTo>
                    <a:pt x="5163" y="1901"/>
                    <a:pt x="4878" y="1236"/>
                    <a:pt x="4403" y="729"/>
                  </a:cubicBezTo>
                  <a:cubicBezTo>
                    <a:pt x="3896" y="254"/>
                    <a:pt x="3263" y="1"/>
                    <a:pt x="2566"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6" name="Google Shape;2296;g35ceb0409b2_0_29"/>
          <p:cNvGrpSpPr/>
          <p:nvPr/>
        </p:nvGrpSpPr>
        <p:grpSpPr>
          <a:xfrm>
            <a:off x="5049464" y="1494746"/>
            <a:ext cx="994256" cy="1111795"/>
            <a:chOff x="5044655" y="1201022"/>
            <a:chExt cx="1268994" cy="1419011"/>
          </a:xfrm>
        </p:grpSpPr>
        <p:sp>
          <p:nvSpPr>
            <p:cNvPr id="2297" name="Google Shape;2297;g35ceb0409b2_0_29"/>
            <p:cNvSpPr/>
            <p:nvPr/>
          </p:nvSpPr>
          <p:spPr>
            <a:xfrm>
              <a:off x="5502497" y="2249445"/>
              <a:ext cx="335039" cy="370588"/>
            </a:xfrm>
            <a:custGeom>
              <a:rect b="b" l="l" r="r" t="t"/>
              <a:pathLst>
                <a:path extrusionOk="0" h="11561" w="10452">
                  <a:moveTo>
                    <a:pt x="1" y="1"/>
                  </a:moveTo>
                  <a:lnTo>
                    <a:pt x="5226" y="11560"/>
                  </a:lnTo>
                  <a:lnTo>
                    <a:pt x="1045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g35ceb0409b2_0_29"/>
            <p:cNvSpPr/>
            <p:nvPr/>
          </p:nvSpPr>
          <p:spPr>
            <a:xfrm>
              <a:off x="5044655" y="1201022"/>
              <a:ext cx="1268993" cy="1152826"/>
            </a:xfrm>
            <a:custGeom>
              <a:rect b="b" l="l" r="r" t="t"/>
              <a:pathLst>
                <a:path extrusionOk="0" h="35964" w="39588">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g35ceb0409b2_0_29"/>
            <p:cNvSpPr/>
            <p:nvPr/>
          </p:nvSpPr>
          <p:spPr>
            <a:xfrm>
              <a:off x="5230446" y="1361201"/>
              <a:ext cx="1083203" cy="992647"/>
            </a:xfrm>
            <a:custGeom>
              <a:rect b="b" l="l" r="r" t="t"/>
              <a:pathLst>
                <a:path extrusionOk="0" h="30967" w="33792">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g35ceb0409b2_0_29"/>
            <p:cNvSpPr/>
            <p:nvPr/>
          </p:nvSpPr>
          <p:spPr>
            <a:xfrm>
              <a:off x="5297441" y="1466470"/>
              <a:ext cx="712679" cy="662513"/>
            </a:xfrm>
            <a:custGeom>
              <a:rect b="b" l="l" r="r" t="t"/>
              <a:pathLst>
                <a:path extrusionOk="0" h="20668" w="22233">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35ceb0409b2_0_29"/>
            <p:cNvSpPr/>
            <p:nvPr/>
          </p:nvSpPr>
          <p:spPr>
            <a:xfrm>
              <a:off x="5746147" y="1705760"/>
              <a:ext cx="40646" cy="180309"/>
            </a:xfrm>
            <a:custGeom>
              <a:rect b="b" l="l" r="r" t="t"/>
              <a:pathLst>
                <a:path extrusionOk="0" h="5625" w="1268">
                  <a:moveTo>
                    <a:pt x="539" y="0"/>
                  </a:moveTo>
                  <a:cubicBezTo>
                    <a:pt x="475" y="0"/>
                    <a:pt x="409" y="16"/>
                    <a:pt x="349" y="51"/>
                  </a:cubicBezTo>
                  <a:cubicBezTo>
                    <a:pt x="127" y="146"/>
                    <a:pt x="0" y="399"/>
                    <a:pt x="95" y="621"/>
                  </a:cubicBezTo>
                  <a:cubicBezTo>
                    <a:pt x="285" y="1032"/>
                    <a:pt x="349" y="1444"/>
                    <a:pt x="349" y="1856"/>
                  </a:cubicBezTo>
                  <a:lnTo>
                    <a:pt x="349" y="5149"/>
                  </a:lnTo>
                  <a:cubicBezTo>
                    <a:pt x="349" y="5403"/>
                    <a:pt x="570" y="5624"/>
                    <a:pt x="792" y="5624"/>
                  </a:cubicBezTo>
                  <a:cubicBezTo>
                    <a:pt x="1045" y="5624"/>
                    <a:pt x="1267" y="5403"/>
                    <a:pt x="1267" y="5149"/>
                  </a:cubicBezTo>
                  <a:lnTo>
                    <a:pt x="1267" y="1856"/>
                  </a:lnTo>
                  <a:cubicBezTo>
                    <a:pt x="1267" y="1317"/>
                    <a:pt x="1140" y="779"/>
                    <a:pt x="950" y="272"/>
                  </a:cubicBezTo>
                  <a:cubicBezTo>
                    <a:pt x="881" y="111"/>
                    <a:pt x="712" y="0"/>
                    <a:pt x="53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35ceb0409b2_0_29"/>
            <p:cNvSpPr/>
            <p:nvPr/>
          </p:nvSpPr>
          <p:spPr>
            <a:xfrm>
              <a:off x="5520768" y="1632258"/>
              <a:ext cx="217269" cy="184765"/>
            </a:xfrm>
            <a:custGeom>
              <a:rect b="b" l="l" r="r" t="t"/>
              <a:pathLst>
                <a:path extrusionOk="0" h="5764" w="6778">
                  <a:moveTo>
                    <a:pt x="4149" y="0"/>
                  </a:moveTo>
                  <a:cubicBezTo>
                    <a:pt x="1838" y="0"/>
                    <a:pt x="1" y="1869"/>
                    <a:pt x="1" y="4149"/>
                  </a:cubicBezTo>
                  <a:lnTo>
                    <a:pt x="1" y="5321"/>
                  </a:lnTo>
                  <a:cubicBezTo>
                    <a:pt x="1" y="5574"/>
                    <a:pt x="191" y="5764"/>
                    <a:pt x="444" y="5764"/>
                  </a:cubicBezTo>
                  <a:cubicBezTo>
                    <a:pt x="697" y="5764"/>
                    <a:pt x="887" y="5574"/>
                    <a:pt x="887" y="5321"/>
                  </a:cubicBezTo>
                  <a:lnTo>
                    <a:pt x="887" y="4149"/>
                  </a:lnTo>
                  <a:cubicBezTo>
                    <a:pt x="887" y="2375"/>
                    <a:pt x="2344" y="919"/>
                    <a:pt x="4118" y="919"/>
                  </a:cubicBezTo>
                  <a:cubicBezTo>
                    <a:pt x="4814" y="919"/>
                    <a:pt x="5448" y="1109"/>
                    <a:pt x="6018" y="1489"/>
                  </a:cubicBezTo>
                  <a:cubicBezTo>
                    <a:pt x="6097" y="1555"/>
                    <a:pt x="6193" y="1588"/>
                    <a:pt x="6287" y="1588"/>
                  </a:cubicBezTo>
                  <a:cubicBezTo>
                    <a:pt x="6418" y="1588"/>
                    <a:pt x="6546" y="1523"/>
                    <a:pt x="6620" y="1394"/>
                  </a:cubicBezTo>
                  <a:cubicBezTo>
                    <a:pt x="6778" y="1204"/>
                    <a:pt x="6715" y="919"/>
                    <a:pt x="6525" y="760"/>
                  </a:cubicBezTo>
                  <a:cubicBezTo>
                    <a:pt x="5828" y="254"/>
                    <a:pt x="5004" y="0"/>
                    <a:pt x="414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g35ceb0409b2_0_29"/>
            <p:cNvSpPr/>
            <p:nvPr/>
          </p:nvSpPr>
          <p:spPr>
            <a:xfrm>
              <a:off x="5578627" y="1691143"/>
              <a:ext cx="149280" cy="272083"/>
            </a:xfrm>
            <a:custGeom>
              <a:rect b="b" l="l" r="r" t="t"/>
              <a:pathLst>
                <a:path extrusionOk="0" h="8488" w="4657">
                  <a:moveTo>
                    <a:pt x="2344" y="0"/>
                  </a:moveTo>
                  <a:cubicBezTo>
                    <a:pt x="1046" y="0"/>
                    <a:pt x="1" y="1045"/>
                    <a:pt x="1" y="2312"/>
                  </a:cubicBezTo>
                  <a:lnTo>
                    <a:pt x="1" y="6239"/>
                  </a:lnTo>
                  <a:cubicBezTo>
                    <a:pt x="1" y="6460"/>
                    <a:pt x="191" y="6682"/>
                    <a:pt x="444" y="6682"/>
                  </a:cubicBezTo>
                  <a:cubicBezTo>
                    <a:pt x="698" y="6682"/>
                    <a:pt x="888" y="6460"/>
                    <a:pt x="888" y="6239"/>
                  </a:cubicBezTo>
                  <a:lnTo>
                    <a:pt x="888" y="2312"/>
                  </a:lnTo>
                  <a:cubicBezTo>
                    <a:pt x="888" y="1520"/>
                    <a:pt x="1553" y="887"/>
                    <a:pt x="2344" y="887"/>
                  </a:cubicBezTo>
                  <a:cubicBezTo>
                    <a:pt x="2693" y="887"/>
                    <a:pt x="3073" y="1045"/>
                    <a:pt x="3326" y="1298"/>
                  </a:cubicBezTo>
                  <a:cubicBezTo>
                    <a:pt x="3611" y="1583"/>
                    <a:pt x="3738" y="1932"/>
                    <a:pt x="3738" y="2312"/>
                  </a:cubicBezTo>
                  <a:lnTo>
                    <a:pt x="3738" y="8012"/>
                  </a:lnTo>
                  <a:cubicBezTo>
                    <a:pt x="3738" y="8266"/>
                    <a:pt x="3960" y="8487"/>
                    <a:pt x="4213" y="8487"/>
                  </a:cubicBezTo>
                  <a:cubicBezTo>
                    <a:pt x="4466" y="8487"/>
                    <a:pt x="4656" y="8266"/>
                    <a:pt x="4656" y="8012"/>
                  </a:cubicBezTo>
                  <a:lnTo>
                    <a:pt x="4656" y="2312"/>
                  </a:lnTo>
                  <a:cubicBezTo>
                    <a:pt x="4656" y="1710"/>
                    <a:pt x="4403" y="1108"/>
                    <a:pt x="3960" y="665"/>
                  </a:cubicBezTo>
                  <a:cubicBezTo>
                    <a:pt x="3548" y="222"/>
                    <a:pt x="2946" y="0"/>
                    <a:pt x="234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g35ceb0409b2_0_29"/>
            <p:cNvSpPr/>
            <p:nvPr/>
          </p:nvSpPr>
          <p:spPr>
            <a:xfrm>
              <a:off x="5521794" y="1841385"/>
              <a:ext cx="29459" cy="120815"/>
            </a:xfrm>
            <a:custGeom>
              <a:rect b="b" l="l" r="r" t="t"/>
              <a:pathLst>
                <a:path extrusionOk="0" h="3769" w="919">
                  <a:moveTo>
                    <a:pt x="444" y="0"/>
                  </a:moveTo>
                  <a:cubicBezTo>
                    <a:pt x="190" y="0"/>
                    <a:pt x="0" y="190"/>
                    <a:pt x="0" y="443"/>
                  </a:cubicBezTo>
                  <a:lnTo>
                    <a:pt x="0" y="3325"/>
                  </a:lnTo>
                  <a:cubicBezTo>
                    <a:pt x="0" y="3579"/>
                    <a:pt x="190" y="3769"/>
                    <a:pt x="444" y="3769"/>
                  </a:cubicBezTo>
                  <a:cubicBezTo>
                    <a:pt x="697" y="3769"/>
                    <a:pt x="919" y="3579"/>
                    <a:pt x="919" y="3325"/>
                  </a:cubicBezTo>
                  <a:lnTo>
                    <a:pt x="919" y="443"/>
                  </a:lnTo>
                  <a:cubicBezTo>
                    <a:pt x="919" y="190"/>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35ceb0409b2_0_29"/>
            <p:cNvSpPr/>
            <p:nvPr/>
          </p:nvSpPr>
          <p:spPr>
            <a:xfrm>
              <a:off x="5756276" y="1891102"/>
              <a:ext cx="28465" cy="72124"/>
            </a:xfrm>
            <a:custGeom>
              <a:rect b="b" l="l" r="r" t="t"/>
              <a:pathLst>
                <a:path extrusionOk="0" h="2250" w="888">
                  <a:moveTo>
                    <a:pt x="444" y="1"/>
                  </a:moveTo>
                  <a:cubicBezTo>
                    <a:pt x="191" y="1"/>
                    <a:pt x="1" y="191"/>
                    <a:pt x="1" y="444"/>
                  </a:cubicBezTo>
                  <a:lnTo>
                    <a:pt x="1" y="1774"/>
                  </a:lnTo>
                  <a:cubicBezTo>
                    <a:pt x="1" y="2028"/>
                    <a:pt x="191" y="2249"/>
                    <a:pt x="444" y="2249"/>
                  </a:cubicBezTo>
                  <a:cubicBezTo>
                    <a:pt x="698" y="2249"/>
                    <a:pt x="888" y="2028"/>
                    <a:pt x="888" y="1774"/>
                  </a:cubicBezTo>
                  <a:lnTo>
                    <a:pt x="888" y="444"/>
                  </a:lnTo>
                  <a:cubicBezTo>
                    <a:pt x="888" y="191"/>
                    <a:pt x="698" y="1"/>
                    <a:pt x="444"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35ceb0409b2_0_29"/>
            <p:cNvSpPr/>
            <p:nvPr/>
          </p:nvSpPr>
          <p:spPr>
            <a:xfrm>
              <a:off x="5638538" y="1747977"/>
              <a:ext cx="30484" cy="215249"/>
            </a:xfrm>
            <a:custGeom>
              <a:rect b="b" l="l" r="r" t="t"/>
              <a:pathLst>
                <a:path extrusionOk="0" h="6715" w="951">
                  <a:moveTo>
                    <a:pt x="475" y="0"/>
                  </a:moveTo>
                  <a:cubicBezTo>
                    <a:pt x="222" y="0"/>
                    <a:pt x="0" y="222"/>
                    <a:pt x="0" y="476"/>
                  </a:cubicBezTo>
                  <a:lnTo>
                    <a:pt x="0" y="4814"/>
                  </a:lnTo>
                  <a:cubicBezTo>
                    <a:pt x="0" y="5036"/>
                    <a:pt x="159" y="5194"/>
                    <a:pt x="317" y="5258"/>
                  </a:cubicBezTo>
                  <a:cubicBezTo>
                    <a:pt x="159" y="5321"/>
                    <a:pt x="64" y="5479"/>
                    <a:pt x="64" y="5669"/>
                  </a:cubicBezTo>
                  <a:lnTo>
                    <a:pt x="64" y="6239"/>
                  </a:lnTo>
                  <a:cubicBezTo>
                    <a:pt x="64" y="6493"/>
                    <a:pt x="254" y="6714"/>
                    <a:pt x="507" y="6714"/>
                  </a:cubicBezTo>
                  <a:cubicBezTo>
                    <a:pt x="760" y="6714"/>
                    <a:pt x="950" y="6493"/>
                    <a:pt x="950" y="6239"/>
                  </a:cubicBezTo>
                  <a:lnTo>
                    <a:pt x="950" y="5669"/>
                  </a:lnTo>
                  <a:cubicBezTo>
                    <a:pt x="950" y="5448"/>
                    <a:pt x="824" y="5289"/>
                    <a:pt x="634" y="5226"/>
                  </a:cubicBezTo>
                  <a:cubicBezTo>
                    <a:pt x="792" y="5163"/>
                    <a:pt x="919" y="5004"/>
                    <a:pt x="919" y="4814"/>
                  </a:cubicBezTo>
                  <a:lnTo>
                    <a:pt x="919" y="476"/>
                  </a:lnTo>
                  <a:cubicBezTo>
                    <a:pt x="919" y="222"/>
                    <a:pt x="729" y="0"/>
                    <a:pt x="475"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35ceb0409b2_0_29"/>
            <p:cNvSpPr/>
            <p:nvPr/>
          </p:nvSpPr>
          <p:spPr>
            <a:xfrm>
              <a:off x="5576608" y="1905335"/>
              <a:ext cx="29459" cy="56866"/>
            </a:xfrm>
            <a:custGeom>
              <a:rect b="b" l="l" r="r" t="t"/>
              <a:pathLst>
                <a:path extrusionOk="0" h="1774" w="919">
                  <a:moveTo>
                    <a:pt x="444" y="0"/>
                  </a:moveTo>
                  <a:cubicBezTo>
                    <a:pt x="191" y="0"/>
                    <a:pt x="1" y="222"/>
                    <a:pt x="1" y="444"/>
                  </a:cubicBezTo>
                  <a:lnTo>
                    <a:pt x="1" y="1330"/>
                  </a:lnTo>
                  <a:cubicBezTo>
                    <a:pt x="1" y="1584"/>
                    <a:pt x="191" y="1774"/>
                    <a:pt x="444" y="1774"/>
                  </a:cubicBezTo>
                  <a:cubicBezTo>
                    <a:pt x="697" y="1774"/>
                    <a:pt x="919" y="1584"/>
                    <a:pt x="919" y="1330"/>
                  </a:cubicBezTo>
                  <a:lnTo>
                    <a:pt x="919" y="444"/>
                  </a:lnTo>
                  <a:cubicBezTo>
                    <a:pt x="919" y="222"/>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8" name="Google Shape;2308;g35ceb0409b2_0_29"/>
          <p:cNvGrpSpPr/>
          <p:nvPr/>
        </p:nvGrpSpPr>
        <p:grpSpPr>
          <a:xfrm>
            <a:off x="3111581" y="1494746"/>
            <a:ext cx="987877" cy="1111795"/>
            <a:chOff x="2870204" y="1201022"/>
            <a:chExt cx="1260851" cy="1419011"/>
          </a:xfrm>
        </p:grpSpPr>
        <p:sp>
          <p:nvSpPr>
            <p:cNvPr id="2309" name="Google Shape;2309;g35ceb0409b2_0_29"/>
            <p:cNvSpPr/>
            <p:nvPr/>
          </p:nvSpPr>
          <p:spPr>
            <a:xfrm>
              <a:off x="3323975" y="2249445"/>
              <a:ext cx="334013" cy="370588"/>
            </a:xfrm>
            <a:custGeom>
              <a:rect b="b" l="l" r="r" t="t"/>
              <a:pathLst>
                <a:path extrusionOk="0" h="11561" w="10420">
                  <a:moveTo>
                    <a:pt x="1" y="1"/>
                  </a:moveTo>
                  <a:lnTo>
                    <a:pt x="5226" y="11560"/>
                  </a:lnTo>
                  <a:lnTo>
                    <a:pt x="10420"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g35ceb0409b2_0_29"/>
            <p:cNvSpPr/>
            <p:nvPr/>
          </p:nvSpPr>
          <p:spPr>
            <a:xfrm>
              <a:off x="2870204" y="1201022"/>
              <a:ext cx="1260851" cy="1152826"/>
            </a:xfrm>
            <a:custGeom>
              <a:rect b="b" l="l" r="r" t="t"/>
              <a:pathLst>
                <a:path extrusionOk="0" h="35964" w="39334">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g35ceb0409b2_0_29"/>
            <p:cNvSpPr/>
            <p:nvPr/>
          </p:nvSpPr>
          <p:spPr>
            <a:xfrm>
              <a:off x="3082376" y="1388608"/>
              <a:ext cx="1048679" cy="965240"/>
            </a:xfrm>
            <a:custGeom>
              <a:rect b="b" l="l" r="r" t="t"/>
              <a:pathLst>
                <a:path extrusionOk="0" h="30112" w="32715">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g35ceb0409b2_0_29"/>
            <p:cNvSpPr/>
            <p:nvPr/>
          </p:nvSpPr>
          <p:spPr>
            <a:xfrm>
              <a:off x="3147352" y="1440377"/>
              <a:ext cx="662929" cy="662929"/>
            </a:xfrm>
            <a:custGeom>
              <a:rect b="b" l="l" r="r" t="t"/>
              <a:pathLst>
                <a:path extrusionOk="0" h="20681" w="20681">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g35ceb0409b2_0_29"/>
            <p:cNvSpPr/>
            <p:nvPr/>
          </p:nvSpPr>
          <p:spPr>
            <a:xfrm>
              <a:off x="3276277" y="1668801"/>
              <a:ext cx="405079" cy="206114"/>
            </a:xfrm>
            <a:custGeom>
              <a:rect b="b" l="l" r="r" t="t"/>
              <a:pathLst>
                <a:path extrusionOk="0" h="6430" w="12637">
                  <a:moveTo>
                    <a:pt x="11718" y="2154"/>
                  </a:moveTo>
                  <a:lnTo>
                    <a:pt x="11718" y="4307"/>
                  </a:lnTo>
                  <a:lnTo>
                    <a:pt x="11021" y="4307"/>
                  </a:lnTo>
                  <a:lnTo>
                    <a:pt x="11021" y="2154"/>
                  </a:lnTo>
                  <a:close/>
                  <a:moveTo>
                    <a:pt x="10135" y="919"/>
                  </a:moveTo>
                  <a:lnTo>
                    <a:pt x="10135" y="1679"/>
                  </a:lnTo>
                  <a:lnTo>
                    <a:pt x="10135" y="4751"/>
                  </a:lnTo>
                  <a:lnTo>
                    <a:pt x="10135" y="5511"/>
                  </a:lnTo>
                  <a:lnTo>
                    <a:pt x="887" y="5511"/>
                  </a:lnTo>
                  <a:lnTo>
                    <a:pt x="887" y="919"/>
                  </a:lnTo>
                  <a:close/>
                  <a:moveTo>
                    <a:pt x="444" y="0"/>
                  </a:moveTo>
                  <a:cubicBezTo>
                    <a:pt x="190" y="0"/>
                    <a:pt x="0" y="222"/>
                    <a:pt x="0" y="475"/>
                  </a:cubicBezTo>
                  <a:lnTo>
                    <a:pt x="0" y="5954"/>
                  </a:lnTo>
                  <a:cubicBezTo>
                    <a:pt x="0" y="6207"/>
                    <a:pt x="190" y="6429"/>
                    <a:pt x="444" y="6429"/>
                  </a:cubicBezTo>
                  <a:lnTo>
                    <a:pt x="10578" y="6429"/>
                  </a:lnTo>
                  <a:cubicBezTo>
                    <a:pt x="10831" y="6429"/>
                    <a:pt x="11021" y="6207"/>
                    <a:pt x="11021" y="5954"/>
                  </a:cubicBezTo>
                  <a:lnTo>
                    <a:pt x="11021" y="5194"/>
                  </a:lnTo>
                  <a:lnTo>
                    <a:pt x="12193" y="5194"/>
                  </a:lnTo>
                  <a:cubicBezTo>
                    <a:pt x="12415" y="5194"/>
                    <a:pt x="12636" y="5004"/>
                    <a:pt x="12636" y="4751"/>
                  </a:cubicBezTo>
                  <a:lnTo>
                    <a:pt x="12636" y="1679"/>
                  </a:lnTo>
                  <a:cubicBezTo>
                    <a:pt x="12636" y="1425"/>
                    <a:pt x="12415" y="1235"/>
                    <a:pt x="12193" y="1235"/>
                  </a:cubicBezTo>
                  <a:lnTo>
                    <a:pt x="11021" y="1235"/>
                  </a:lnTo>
                  <a:lnTo>
                    <a:pt x="11021" y="475"/>
                  </a:lnTo>
                  <a:cubicBezTo>
                    <a:pt x="11021" y="222"/>
                    <a:pt x="10831" y="0"/>
                    <a:pt x="10578"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35ceb0409b2_0_29"/>
            <p:cNvSpPr/>
            <p:nvPr/>
          </p:nvSpPr>
          <p:spPr>
            <a:xfrm>
              <a:off x="3318910"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35ceb0409b2_0_29"/>
            <p:cNvSpPr/>
            <p:nvPr/>
          </p:nvSpPr>
          <p:spPr>
            <a:xfrm>
              <a:off x="3373724"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35ceb0409b2_0_29"/>
            <p:cNvSpPr/>
            <p:nvPr/>
          </p:nvSpPr>
          <p:spPr>
            <a:xfrm>
              <a:off x="3428538" y="1708389"/>
              <a:ext cx="37601" cy="126938"/>
            </a:xfrm>
            <a:custGeom>
              <a:rect b="b" l="l" r="r" t="t"/>
              <a:pathLst>
                <a:path extrusionOk="0" h="3960" w="1173">
                  <a:moveTo>
                    <a:pt x="1" y="0"/>
                  </a:moveTo>
                  <a:lnTo>
                    <a:pt x="1" y="3959"/>
                  </a:lnTo>
                  <a:lnTo>
                    <a:pt x="1173" y="3959"/>
                  </a:lnTo>
                  <a:lnTo>
                    <a:pt x="1173"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7" name="Google Shape;2317;g35ceb0409b2_0_29"/>
          <p:cNvSpPr txBox="1"/>
          <p:nvPr/>
        </p:nvSpPr>
        <p:spPr>
          <a:xfrm>
            <a:off x="887900" y="2807702"/>
            <a:ext cx="151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 sz="1500">
                <a:solidFill>
                  <a:srgbClr val="FFA66F"/>
                </a:solidFill>
                <a:latin typeface="Fira Sans Medium"/>
                <a:ea typeface="Fira Sans Medium"/>
                <a:cs typeface="Fira Sans Medium"/>
                <a:sym typeface="Fira Sans Medium"/>
              </a:rPr>
              <a:t>Idea</a:t>
            </a:r>
            <a:endParaRPr b="0" i="0" sz="1500" u="none" cap="none" strike="noStrike">
              <a:solidFill>
                <a:srgbClr val="FFA66F"/>
              </a:solidFill>
              <a:latin typeface="Fira Sans Medium"/>
              <a:ea typeface="Fira Sans Medium"/>
              <a:cs typeface="Fira Sans Medium"/>
              <a:sym typeface="Fira Sans Medium"/>
            </a:endParaRPr>
          </a:p>
        </p:txBody>
      </p:sp>
      <p:sp>
        <p:nvSpPr>
          <p:cNvPr id="2318" name="Google Shape;2318;g35ceb0409b2_0_29"/>
          <p:cNvSpPr txBox="1"/>
          <p:nvPr/>
        </p:nvSpPr>
        <p:spPr>
          <a:xfrm>
            <a:off x="887900" y="3288949"/>
            <a:ext cx="1518900" cy="9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Company Needs for </a:t>
            </a:r>
            <a:r>
              <a:rPr b="1" lang="en" sz="1200">
                <a:latin typeface="Fira Sans"/>
                <a:ea typeface="Fira Sans"/>
                <a:cs typeface="Fira Sans"/>
                <a:sym typeface="Fira Sans"/>
              </a:rPr>
              <a:t>effective way </a:t>
            </a:r>
            <a:r>
              <a:rPr lang="en" sz="1200">
                <a:latin typeface="Fira Sans"/>
                <a:ea typeface="Fira Sans"/>
                <a:cs typeface="Fira Sans"/>
                <a:sym typeface="Fira Sans"/>
              </a:rPr>
              <a:t>to predict customer churn/not</a:t>
            </a:r>
            <a:endParaRPr b="0" i="0" sz="1200" u="none" cap="none" strike="noStrike">
              <a:solidFill>
                <a:srgbClr val="000000"/>
              </a:solidFill>
              <a:latin typeface="Fira Sans"/>
              <a:ea typeface="Fira Sans"/>
              <a:cs typeface="Fira Sans"/>
              <a:sym typeface="Fira Sans"/>
            </a:endParaRPr>
          </a:p>
        </p:txBody>
      </p:sp>
      <p:sp>
        <p:nvSpPr>
          <p:cNvPr id="2319" name="Google Shape;2319;g35ceb0409b2_0_29"/>
          <p:cNvSpPr txBox="1"/>
          <p:nvPr/>
        </p:nvSpPr>
        <p:spPr>
          <a:xfrm>
            <a:off x="2837516" y="2807739"/>
            <a:ext cx="151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 sz="1500">
                <a:solidFill>
                  <a:srgbClr val="222831"/>
                </a:solidFill>
                <a:latin typeface="Fira Sans Medium"/>
                <a:ea typeface="Fira Sans Medium"/>
                <a:cs typeface="Fira Sans Medium"/>
                <a:sym typeface="Fira Sans Medium"/>
              </a:rPr>
              <a:t>Efficient</a:t>
            </a:r>
            <a:endParaRPr b="0" i="0" sz="1500" u="none" cap="none" strike="noStrike">
              <a:solidFill>
                <a:srgbClr val="222831"/>
              </a:solidFill>
              <a:latin typeface="Fira Sans Medium"/>
              <a:ea typeface="Fira Sans Medium"/>
              <a:cs typeface="Fira Sans Medium"/>
              <a:sym typeface="Fira Sans Medium"/>
            </a:endParaRPr>
          </a:p>
        </p:txBody>
      </p:sp>
      <p:sp>
        <p:nvSpPr>
          <p:cNvPr id="2320" name="Google Shape;2320;g35ceb0409b2_0_29"/>
          <p:cNvSpPr txBox="1"/>
          <p:nvPr/>
        </p:nvSpPr>
        <p:spPr>
          <a:xfrm>
            <a:off x="2837515" y="3288988"/>
            <a:ext cx="1518900" cy="9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Old way need </a:t>
            </a:r>
            <a:r>
              <a:rPr b="1" lang="en" sz="1200">
                <a:latin typeface="Fira Sans"/>
                <a:ea typeface="Fira Sans"/>
                <a:cs typeface="Fira Sans"/>
                <a:sym typeface="Fira Sans"/>
              </a:rPr>
              <a:t>longer time</a:t>
            </a:r>
            <a:r>
              <a:rPr lang="en" sz="1200">
                <a:latin typeface="Fira Sans"/>
                <a:ea typeface="Fira Sans"/>
                <a:cs typeface="Fira Sans"/>
                <a:sym typeface="Fira Sans"/>
              </a:rPr>
              <a:t> while New way are </a:t>
            </a:r>
            <a:r>
              <a:rPr b="1" lang="en" sz="1200">
                <a:latin typeface="Fira Sans"/>
                <a:ea typeface="Fira Sans"/>
                <a:cs typeface="Fira Sans"/>
                <a:sym typeface="Fira Sans"/>
              </a:rPr>
              <a:t>faster</a:t>
            </a:r>
            <a:endParaRPr b="1" i="0" sz="1200" u="none" cap="none" strike="noStrike">
              <a:solidFill>
                <a:srgbClr val="000000"/>
              </a:solidFill>
              <a:latin typeface="Fira Sans"/>
              <a:ea typeface="Fira Sans"/>
              <a:cs typeface="Fira Sans"/>
              <a:sym typeface="Fira Sans"/>
            </a:endParaRPr>
          </a:p>
        </p:txBody>
      </p:sp>
      <p:sp>
        <p:nvSpPr>
          <p:cNvPr id="2321" name="Google Shape;2321;g35ceb0409b2_0_29"/>
          <p:cNvSpPr txBox="1"/>
          <p:nvPr/>
        </p:nvSpPr>
        <p:spPr>
          <a:xfrm>
            <a:off x="4787344" y="2807739"/>
            <a:ext cx="151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 sz="1500">
                <a:solidFill>
                  <a:srgbClr val="C4C4C4"/>
                </a:solidFill>
                <a:latin typeface="Fira Sans Medium"/>
                <a:ea typeface="Fira Sans Medium"/>
                <a:cs typeface="Fira Sans Medium"/>
                <a:sym typeface="Fira Sans Medium"/>
              </a:rPr>
              <a:t>Focus</a:t>
            </a:r>
            <a:endParaRPr b="0" i="0" sz="1500" u="none" cap="none" strike="noStrike">
              <a:solidFill>
                <a:srgbClr val="C4C4C4"/>
              </a:solidFill>
              <a:latin typeface="Fira Sans Medium"/>
              <a:ea typeface="Fira Sans Medium"/>
              <a:cs typeface="Fira Sans Medium"/>
              <a:sym typeface="Fira Sans Medium"/>
            </a:endParaRPr>
          </a:p>
        </p:txBody>
      </p:sp>
      <p:sp>
        <p:nvSpPr>
          <p:cNvPr id="2322" name="Google Shape;2322;g35ceb0409b2_0_29"/>
          <p:cNvSpPr txBox="1"/>
          <p:nvPr/>
        </p:nvSpPr>
        <p:spPr>
          <a:xfrm>
            <a:off x="4787343" y="3288988"/>
            <a:ext cx="1518900" cy="9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Based on customer </a:t>
            </a:r>
            <a:r>
              <a:rPr b="1" lang="en" sz="1200">
                <a:latin typeface="Fira Sans"/>
                <a:ea typeface="Fira Sans"/>
                <a:cs typeface="Fira Sans"/>
                <a:sym typeface="Fira Sans"/>
              </a:rPr>
              <a:t>behavior</a:t>
            </a:r>
            <a:r>
              <a:rPr lang="en" sz="1200">
                <a:latin typeface="Fira Sans"/>
                <a:ea typeface="Fira Sans"/>
                <a:cs typeface="Fira Sans"/>
                <a:sym typeface="Fira Sans"/>
              </a:rPr>
              <a:t>/</a:t>
            </a:r>
            <a:r>
              <a:rPr b="1" lang="en" sz="1200">
                <a:latin typeface="Fira Sans"/>
                <a:ea typeface="Fira Sans"/>
                <a:cs typeface="Fira Sans"/>
                <a:sym typeface="Fira Sans"/>
              </a:rPr>
              <a:t>history</a:t>
            </a:r>
            <a:r>
              <a:rPr lang="en" sz="1200">
                <a:latin typeface="Fira Sans"/>
                <a:ea typeface="Fira Sans"/>
                <a:cs typeface="Fira Sans"/>
                <a:sym typeface="Fira Sans"/>
              </a:rPr>
              <a:t> as </a:t>
            </a:r>
            <a:r>
              <a:rPr b="1" lang="en" sz="1200">
                <a:latin typeface="Fira Sans"/>
                <a:ea typeface="Fira Sans"/>
                <a:cs typeface="Fira Sans"/>
                <a:sym typeface="Fira Sans"/>
              </a:rPr>
              <a:t>baseline </a:t>
            </a:r>
            <a:r>
              <a:rPr lang="en" sz="1200">
                <a:latin typeface="Fira Sans"/>
                <a:ea typeface="Fira Sans"/>
                <a:cs typeface="Fira Sans"/>
                <a:sym typeface="Fira Sans"/>
              </a:rPr>
              <a:t>for prediction</a:t>
            </a:r>
            <a:endParaRPr b="0" i="0" sz="1200" u="none" cap="none" strike="noStrike">
              <a:solidFill>
                <a:srgbClr val="000000"/>
              </a:solidFill>
              <a:latin typeface="Fira Sans"/>
              <a:ea typeface="Fira Sans"/>
              <a:cs typeface="Fira Sans"/>
              <a:sym typeface="Fira Sans"/>
            </a:endParaRPr>
          </a:p>
        </p:txBody>
      </p:sp>
      <p:sp>
        <p:nvSpPr>
          <p:cNvPr id="2323" name="Google Shape;2323;g35ceb0409b2_0_29"/>
          <p:cNvSpPr txBox="1"/>
          <p:nvPr/>
        </p:nvSpPr>
        <p:spPr>
          <a:xfrm>
            <a:off x="6736702" y="2807739"/>
            <a:ext cx="151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 sz="1500">
                <a:solidFill>
                  <a:srgbClr val="30475E"/>
                </a:solidFill>
                <a:latin typeface="Fira Sans Medium"/>
                <a:ea typeface="Fira Sans Medium"/>
                <a:cs typeface="Fira Sans Medium"/>
                <a:sym typeface="Fira Sans Medium"/>
              </a:rPr>
              <a:t>Application</a:t>
            </a:r>
            <a:endParaRPr b="0" i="0" sz="1500" u="none" cap="none" strike="noStrike">
              <a:solidFill>
                <a:srgbClr val="30475E"/>
              </a:solidFill>
              <a:latin typeface="Fira Sans Medium"/>
              <a:ea typeface="Fira Sans Medium"/>
              <a:cs typeface="Fira Sans Medium"/>
              <a:sym typeface="Fira Sans Medium"/>
            </a:endParaRPr>
          </a:p>
        </p:txBody>
      </p:sp>
      <p:sp>
        <p:nvSpPr>
          <p:cNvPr id="2324" name="Google Shape;2324;g35ceb0409b2_0_29"/>
          <p:cNvSpPr txBox="1"/>
          <p:nvPr/>
        </p:nvSpPr>
        <p:spPr>
          <a:xfrm>
            <a:off x="6736700" y="3288988"/>
            <a:ext cx="1518900" cy="9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Using </a:t>
            </a:r>
            <a:r>
              <a:rPr b="1" lang="en" sz="1200">
                <a:latin typeface="Fira Sans"/>
                <a:ea typeface="Fira Sans"/>
                <a:cs typeface="Fira Sans"/>
                <a:sym typeface="Fira Sans"/>
              </a:rPr>
              <a:t>deploy </a:t>
            </a:r>
            <a:r>
              <a:rPr lang="en" sz="1200">
                <a:latin typeface="Fira Sans"/>
                <a:ea typeface="Fira Sans"/>
                <a:cs typeface="Fira Sans"/>
                <a:sym typeface="Fira Sans"/>
              </a:rPr>
              <a:t>model to </a:t>
            </a:r>
            <a:r>
              <a:rPr b="1" lang="en" sz="1200">
                <a:latin typeface="Fira Sans"/>
                <a:ea typeface="Fira Sans"/>
                <a:cs typeface="Fira Sans"/>
                <a:sym typeface="Fira Sans"/>
              </a:rPr>
              <a:t>predict </a:t>
            </a:r>
            <a:r>
              <a:rPr lang="en" sz="1200">
                <a:latin typeface="Fira Sans"/>
                <a:ea typeface="Fira Sans"/>
                <a:cs typeface="Fira Sans"/>
                <a:sym typeface="Fira Sans"/>
              </a:rPr>
              <a:t>batch data </a:t>
            </a:r>
            <a:endParaRPr b="0" i="0" sz="1200" u="none" cap="none" strike="noStrike">
              <a:solidFill>
                <a:srgbClr val="000000"/>
              </a:solidFill>
              <a:latin typeface="Fira Sans"/>
              <a:ea typeface="Fira Sans"/>
              <a:cs typeface="Fira Sans"/>
              <a:sym typeface="Fira Sans"/>
            </a:endParaRPr>
          </a:p>
        </p:txBody>
      </p:sp>
      <p:sp>
        <p:nvSpPr>
          <p:cNvPr id="2325" name="Google Shape;2325;g35ceb0409b2_0_29"/>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Fira Sans Medium"/>
                <a:ea typeface="Fira Sans Medium"/>
                <a:cs typeface="Fira Sans Medium"/>
                <a:sym typeface="Fira Sans Medium"/>
              </a:rPr>
              <a:t>Technology </a:t>
            </a:r>
            <a:r>
              <a:rPr lang="en" sz="2800">
                <a:latin typeface="Fira Sans Medium"/>
                <a:ea typeface="Fira Sans Medium"/>
                <a:cs typeface="Fira Sans Medium"/>
                <a:sym typeface="Fira Sans Medium"/>
              </a:rPr>
              <a:t>Awareness</a:t>
            </a:r>
            <a:endParaRPr b="0" i="0" sz="2800" u="none" cap="none" strike="noStrike">
              <a:solidFill>
                <a:srgbClr val="000000"/>
              </a:solidFill>
              <a:latin typeface="Fira Sans Medium"/>
              <a:ea typeface="Fira Sans Medium"/>
              <a:cs typeface="Fira Sans Medium"/>
              <a:sym typeface="Fira Sans Medium"/>
            </a:endParaRPr>
          </a:p>
        </p:txBody>
      </p:sp>
      <p:sp>
        <p:nvSpPr>
          <p:cNvPr id="2326" name="Google Shape;2326;g35ceb0409b2_0_29"/>
          <p:cNvSpPr txBox="1"/>
          <p:nvPr/>
        </p:nvSpPr>
        <p:spPr>
          <a:xfrm>
            <a:off x="710250" y="7671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1100">
                <a:latin typeface="Fira Sans Medium"/>
                <a:ea typeface="Fira Sans Medium"/>
                <a:cs typeface="Fira Sans Medium"/>
                <a:sym typeface="Fira Sans Medium"/>
              </a:rPr>
              <a:t>Using Model Machine Learning</a:t>
            </a:r>
            <a:endParaRPr b="0" i="0" sz="1100" u="none" cap="none" strike="noStrike">
              <a:solidFill>
                <a:srgbClr val="000000"/>
              </a:solidFill>
              <a:latin typeface="Fira Sans Medium"/>
              <a:ea typeface="Fira Sans Medium"/>
              <a:cs typeface="Fira Sans Medium"/>
              <a:sym typeface="Fira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grpSp>
        <p:nvGrpSpPr>
          <p:cNvPr id="2331" name="Google Shape;2331;g35d9eb2828e_0_0"/>
          <p:cNvGrpSpPr/>
          <p:nvPr/>
        </p:nvGrpSpPr>
        <p:grpSpPr>
          <a:xfrm>
            <a:off x="2721670" y="1040059"/>
            <a:ext cx="3700673" cy="3696642"/>
            <a:chOff x="2344100" y="1501650"/>
            <a:chExt cx="2914375" cy="2911200"/>
          </a:xfrm>
        </p:grpSpPr>
        <p:sp>
          <p:nvSpPr>
            <p:cNvPr id="2332" name="Google Shape;2332;g35d9eb2828e_0_0"/>
            <p:cNvSpPr/>
            <p:nvPr/>
          </p:nvSpPr>
          <p:spPr>
            <a:xfrm>
              <a:off x="2574500" y="3484925"/>
              <a:ext cx="1156725" cy="927925"/>
            </a:xfrm>
            <a:custGeom>
              <a:rect b="b" l="l" r="r" t="t"/>
              <a:pathLst>
                <a:path extrusionOk="0" h="37117" w="46269">
                  <a:moveTo>
                    <a:pt x="18083" y="0"/>
                  </a:moveTo>
                  <a:lnTo>
                    <a:pt x="0" y="10419"/>
                  </a:lnTo>
                  <a:cubicBezTo>
                    <a:pt x="9913" y="25810"/>
                    <a:pt x="26856" y="36229"/>
                    <a:pt x="46269" y="37116"/>
                  </a:cubicBezTo>
                  <a:lnTo>
                    <a:pt x="46269" y="16278"/>
                  </a:lnTo>
                  <a:cubicBezTo>
                    <a:pt x="42880" y="16025"/>
                    <a:pt x="39587" y="15328"/>
                    <a:pt x="36388" y="14156"/>
                  </a:cubicBezTo>
                  <a:lnTo>
                    <a:pt x="34551" y="13491"/>
                  </a:lnTo>
                  <a:lnTo>
                    <a:pt x="34551" y="3990"/>
                  </a:lnTo>
                  <a:lnTo>
                    <a:pt x="26317" y="8772"/>
                  </a:lnTo>
                  <a:lnTo>
                    <a:pt x="24829" y="7474"/>
                  </a:lnTo>
                  <a:cubicBezTo>
                    <a:pt x="23721" y="6524"/>
                    <a:pt x="22644" y="5510"/>
                    <a:pt x="21662" y="4465"/>
                  </a:cubicBezTo>
                  <a:cubicBezTo>
                    <a:pt x="20364" y="3072"/>
                    <a:pt x="19160" y="1552"/>
                    <a:pt x="1808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3</a:t>
              </a:r>
              <a:endParaRPr b="0" i="0" sz="2700" u="none" cap="none" strike="noStrike">
                <a:solidFill>
                  <a:srgbClr val="FFFFFF"/>
                </a:solidFill>
                <a:latin typeface="Fira Sans"/>
                <a:ea typeface="Fira Sans"/>
                <a:cs typeface="Fira Sans"/>
                <a:sym typeface="Fira Sans"/>
              </a:endParaRPr>
            </a:p>
          </p:txBody>
        </p:sp>
        <p:sp>
          <p:nvSpPr>
            <p:cNvPr id="2333" name="Google Shape;2333;g35d9eb2828e_0_0"/>
            <p:cNvSpPr/>
            <p:nvPr/>
          </p:nvSpPr>
          <p:spPr>
            <a:xfrm>
              <a:off x="3870550" y="3484925"/>
              <a:ext cx="1156750" cy="927925"/>
            </a:xfrm>
            <a:custGeom>
              <a:rect b="b" l="l" r="r" t="t"/>
              <a:pathLst>
                <a:path extrusionOk="0" h="37117" w="46270">
                  <a:moveTo>
                    <a:pt x="28186" y="0"/>
                  </a:moveTo>
                  <a:cubicBezTo>
                    <a:pt x="26286" y="2787"/>
                    <a:pt x="24006" y="5289"/>
                    <a:pt x="21441" y="7506"/>
                  </a:cubicBezTo>
                  <a:lnTo>
                    <a:pt x="19921" y="8772"/>
                  </a:lnTo>
                  <a:lnTo>
                    <a:pt x="11718" y="4022"/>
                  </a:lnTo>
                  <a:lnTo>
                    <a:pt x="11718" y="13523"/>
                  </a:lnTo>
                  <a:lnTo>
                    <a:pt x="9881" y="14156"/>
                  </a:lnTo>
                  <a:cubicBezTo>
                    <a:pt x="7253" y="15106"/>
                    <a:pt x="4529" y="15771"/>
                    <a:pt x="1774" y="16088"/>
                  </a:cubicBezTo>
                  <a:cubicBezTo>
                    <a:pt x="1172" y="16183"/>
                    <a:pt x="602" y="16215"/>
                    <a:pt x="1" y="16278"/>
                  </a:cubicBezTo>
                  <a:lnTo>
                    <a:pt x="1" y="37116"/>
                  </a:lnTo>
                  <a:cubicBezTo>
                    <a:pt x="19414" y="36229"/>
                    <a:pt x="36357" y="25810"/>
                    <a:pt x="46269" y="10419"/>
                  </a:cubicBezTo>
                  <a:lnTo>
                    <a:pt x="2818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4</a:t>
              </a:r>
              <a:endParaRPr b="0" i="0" sz="2700" u="none" cap="none" strike="noStrike">
                <a:solidFill>
                  <a:srgbClr val="FFFFFF"/>
                </a:solidFill>
                <a:latin typeface="Fira Sans"/>
                <a:ea typeface="Fira Sans"/>
                <a:cs typeface="Fira Sans"/>
                <a:sym typeface="Fira Sans"/>
              </a:endParaRPr>
            </a:p>
          </p:txBody>
        </p:sp>
        <p:sp>
          <p:nvSpPr>
            <p:cNvPr id="2334" name="Google Shape;2334;g35d9eb2828e_0_0"/>
            <p:cNvSpPr/>
            <p:nvPr/>
          </p:nvSpPr>
          <p:spPr>
            <a:xfrm>
              <a:off x="4525325" y="2289425"/>
              <a:ext cx="733150" cy="1335650"/>
            </a:xfrm>
            <a:custGeom>
              <a:rect b="b" l="l" r="r" t="t"/>
              <a:pathLst>
                <a:path extrusionOk="0" h="53426" w="29326">
                  <a:moveTo>
                    <a:pt x="22833" y="0"/>
                  </a:moveTo>
                  <a:lnTo>
                    <a:pt x="4782" y="10451"/>
                  </a:lnTo>
                  <a:cubicBezTo>
                    <a:pt x="6239" y="13491"/>
                    <a:pt x="7284" y="16690"/>
                    <a:pt x="7886" y="20046"/>
                  </a:cubicBezTo>
                  <a:lnTo>
                    <a:pt x="8234" y="21978"/>
                  </a:lnTo>
                  <a:lnTo>
                    <a:pt x="0" y="26729"/>
                  </a:lnTo>
                  <a:lnTo>
                    <a:pt x="2470" y="28122"/>
                  </a:lnTo>
                  <a:lnTo>
                    <a:pt x="8234" y="31447"/>
                  </a:lnTo>
                  <a:lnTo>
                    <a:pt x="7886" y="33379"/>
                  </a:lnTo>
                  <a:cubicBezTo>
                    <a:pt x="7284" y="36736"/>
                    <a:pt x="6239" y="39966"/>
                    <a:pt x="4782" y="43006"/>
                  </a:cubicBezTo>
                  <a:lnTo>
                    <a:pt x="22833" y="53425"/>
                  </a:lnTo>
                  <a:cubicBezTo>
                    <a:pt x="26982" y="45413"/>
                    <a:pt x="29294" y="36356"/>
                    <a:pt x="29294" y="26729"/>
                  </a:cubicBezTo>
                  <a:cubicBezTo>
                    <a:pt x="29326" y="17101"/>
                    <a:pt x="26982" y="8012"/>
                    <a:pt x="2283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5</a:t>
              </a:r>
              <a:endParaRPr b="0" i="0" sz="2700" u="none" cap="none" strike="noStrike">
                <a:solidFill>
                  <a:srgbClr val="FFFFFF"/>
                </a:solidFill>
                <a:latin typeface="Fira Sans"/>
                <a:ea typeface="Fira Sans"/>
                <a:cs typeface="Fira Sans"/>
                <a:sym typeface="Fira Sans"/>
              </a:endParaRPr>
            </a:p>
          </p:txBody>
        </p:sp>
        <p:sp>
          <p:nvSpPr>
            <p:cNvPr id="2335" name="Google Shape;2335;g35d9eb2828e_0_0"/>
            <p:cNvSpPr/>
            <p:nvPr/>
          </p:nvSpPr>
          <p:spPr>
            <a:xfrm>
              <a:off x="3870550" y="1501650"/>
              <a:ext cx="1156750" cy="928725"/>
            </a:xfrm>
            <a:custGeom>
              <a:rect b="b" l="l" r="r" t="t"/>
              <a:pathLst>
                <a:path extrusionOk="0" h="37149" w="46270">
                  <a:moveTo>
                    <a:pt x="1" y="1"/>
                  </a:moveTo>
                  <a:lnTo>
                    <a:pt x="1" y="20870"/>
                  </a:lnTo>
                  <a:cubicBezTo>
                    <a:pt x="3389" y="21124"/>
                    <a:pt x="6683" y="21820"/>
                    <a:pt x="9881" y="22960"/>
                  </a:cubicBezTo>
                  <a:lnTo>
                    <a:pt x="11718" y="23626"/>
                  </a:lnTo>
                  <a:lnTo>
                    <a:pt x="11718" y="33126"/>
                  </a:lnTo>
                  <a:lnTo>
                    <a:pt x="19952" y="28376"/>
                  </a:lnTo>
                  <a:lnTo>
                    <a:pt x="21441" y="29643"/>
                  </a:lnTo>
                  <a:cubicBezTo>
                    <a:pt x="22549" y="30593"/>
                    <a:pt x="23594" y="31606"/>
                    <a:pt x="24608" y="32683"/>
                  </a:cubicBezTo>
                  <a:cubicBezTo>
                    <a:pt x="25906" y="34076"/>
                    <a:pt x="27109" y="35565"/>
                    <a:pt x="28186" y="37148"/>
                  </a:cubicBezTo>
                  <a:lnTo>
                    <a:pt x="46269" y="26697"/>
                  </a:lnTo>
                  <a:cubicBezTo>
                    <a:pt x="36357" y="11338"/>
                    <a:pt x="19414" y="919"/>
                    <a:pt x="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6</a:t>
              </a:r>
              <a:endParaRPr b="0" i="0" sz="2700" u="none" cap="none" strike="noStrike">
                <a:solidFill>
                  <a:srgbClr val="FFFFFF"/>
                </a:solidFill>
                <a:latin typeface="Fira Sans"/>
                <a:ea typeface="Fira Sans"/>
                <a:cs typeface="Fira Sans"/>
                <a:sym typeface="Fira Sans"/>
              </a:endParaRPr>
            </a:p>
          </p:txBody>
        </p:sp>
        <p:sp>
          <p:nvSpPr>
            <p:cNvPr id="2336" name="Google Shape;2336;g35d9eb2828e_0_0"/>
            <p:cNvSpPr/>
            <p:nvPr/>
          </p:nvSpPr>
          <p:spPr>
            <a:xfrm>
              <a:off x="2575300" y="1501650"/>
              <a:ext cx="1156725" cy="928725"/>
            </a:xfrm>
            <a:custGeom>
              <a:rect b="b" l="l" r="r" t="t"/>
              <a:pathLst>
                <a:path extrusionOk="0" h="37149" w="46269">
                  <a:moveTo>
                    <a:pt x="46269" y="1"/>
                  </a:moveTo>
                  <a:cubicBezTo>
                    <a:pt x="26824" y="919"/>
                    <a:pt x="9881" y="11338"/>
                    <a:pt x="0" y="26697"/>
                  </a:cubicBezTo>
                  <a:lnTo>
                    <a:pt x="18051" y="37148"/>
                  </a:lnTo>
                  <a:cubicBezTo>
                    <a:pt x="19983" y="34361"/>
                    <a:pt x="22232" y="31828"/>
                    <a:pt x="24829" y="29643"/>
                  </a:cubicBezTo>
                  <a:lnTo>
                    <a:pt x="26317" y="28376"/>
                  </a:lnTo>
                  <a:lnTo>
                    <a:pt x="34519" y="33126"/>
                  </a:lnTo>
                  <a:lnTo>
                    <a:pt x="34519" y="23626"/>
                  </a:lnTo>
                  <a:lnTo>
                    <a:pt x="36356" y="22960"/>
                  </a:lnTo>
                  <a:cubicBezTo>
                    <a:pt x="38985" y="22010"/>
                    <a:pt x="41708" y="21377"/>
                    <a:pt x="44463" y="21029"/>
                  </a:cubicBezTo>
                  <a:cubicBezTo>
                    <a:pt x="45065" y="20965"/>
                    <a:pt x="45667" y="20902"/>
                    <a:pt x="46269" y="20870"/>
                  </a:cubicBezTo>
                  <a:lnTo>
                    <a:pt x="46269"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1</a:t>
              </a:r>
              <a:endParaRPr b="0" i="0" sz="2700" u="none" cap="none" strike="noStrike">
                <a:solidFill>
                  <a:srgbClr val="FFFFFF"/>
                </a:solidFill>
                <a:latin typeface="Fira Sans"/>
                <a:ea typeface="Fira Sans"/>
                <a:cs typeface="Fira Sans"/>
                <a:sym typeface="Fira Sans"/>
              </a:endParaRPr>
            </a:p>
          </p:txBody>
        </p:sp>
        <p:sp>
          <p:nvSpPr>
            <p:cNvPr id="2337" name="Google Shape;2337;g35d9eb2828e_0_0"/>
            <p:cNvSpPr/>
            <p:nvPr/>
          </p:nvSpPr>
          <p:spPr>
            <a:xfrm>
              <a:off x="2344100" y="2289425"/>
              <a:ext cx="732375" cy="1335650"/>
            </a:xfrm>
            <a:custGeom>
              <a:rect b="b" l="l" r="r" t="t"/>
              <a:pathLst>
                <a:path extrusionOk="0" h="53426" w="29295">
                  <a:moveTo>
                    <a:pt x="6461" y="0"/>
                  </a:moveTo>
                  <a:cubicBezTo>
                    <a:pt x="2313" y="8012"/>
                    <a:pt x="1" y="17101"/>
                    <a:pt x="1" y="26729"/>
                  </a:cubicBezTo>
                  <a:cubicBezTo>
                    <a:pt x="1" y="36356"/>
                    <a:pt x="2313" y="45445"/>
                    <a:pt x="6461" y="53425"/>
                  </a:cubicBezTo>
                  <a:lnTo>
                    <a:pt x="24513" y="43006"/>
                  </a:lnTo>
                  <a:cubicBezTo>
                    <a:pt x="24386" y="42753"/>
                    <a:pt x="24291" y="42500"/>
                    <a:pt x="24164" y="42246"/>
                  </a:cubicBezTo>
                  <a:cubicBezTo>
                    <a:pt x="22866" y="39428"/>
                    <a:pt x="21947" y="36451"/>
                    <a:pt x="21409" y="33379"/>
                  </a:cubicBezTo>
                  <a:lnTo>
                    <a:pt x="21061" y="31479"/>
                  </a:lnTo>
                  <a:lnTo>
                    <a:pt x="26824" y="28122"/>
                  </a:lnTo>
                  <a:lnTo>
                    <a:pt x="29295" y="26729"/>
                  </a:lnTo>
                  <a:lnTo>
                    <a:pt x="21061" y="21978"/>
                  </a:lnTo>
                  <a:lnTo>
                    <a:pt x="21409" y="20046"/>
                  </a:lnTo>
                  <a:cubicBezTo>
                    <a:pt x="22011" y="16690"/>
                    <a:pt x="23056" y="13491"/>
                    <a:pt x="24513" y="10451"/>
                  </a:cubicBezTo>
                  <a:lnTo>
                    <a:pt x="646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2</a:t>
              </a:r>
              <a:endParaRPr b="0" i="0" sz="2700" u="none" cap="none" strike="noStrike">
                <a:solidFill>
                  <a:srgbClr val="FFFFFF"/>
                </a:solidFill>
                <a:latin typeface="Fira Sans"/>
                <a:ea typeface="Fira Sans"/>
                <a:cs typeface="Fira Sans"/>
                <a:sym typeface="Fira Sans"/>
              </a:endParaRPr>
            </a:p>
          </p:txBody>
        </p:sp>
        <p:sp>
          <p:nvSpPr>
            <p:cNvPr id="2338" name="Google Shape;2338;g35d9eb2828e_0_0"/>
            <p:cNvSpPr/>
            <p:nvPr/>
          </p:nvSpPr>
          <p:spPr>
            <a:xfrm>
              <a:off x="3497650" y="3270350"/>
              <a:ext cx="1600" cy="3200"/>
            </a:xfrm>
            <a:custGeom>
              <a:rect b="b" l="l" r="r" t="t"/>
              <a:pathLst>
                <a:path extrusionOk="0" h="128" w="64">
                  <a:moveTo>
                    <a:pt x="1" y="1"/>
                  </a:moveTo>
                  <a:cubicBezTo>
                    <a:pt x="9" y="19"/>
                    <a:pt x="18" y="34"/>
                    <a:pt x="26" y="47"/>
                  </a:cubicBezTo>
                  <a:lnTo>
                    <a:pt x="26" y="47"/>
                  </a:lnTo>
                  <a:cubicBezTo>
                    <a:pt x="20" y="30"/>
                    <a:pt x="13" y="13"/>
                    <a:pt x="1" y="1"/>
                  </a:cubicBezTo>
                  <a:close/>
                  <a:moveTo>
                    <a:pt x="26" y="47"/>
                  </a:moveTo>
                  <a:cubicBezTo>
                    <a:pt x="37" y="76"/>
                    <a:pt x="44" y="108"/>
                    <a:pt x="64" y="128"/>
                  </a:cubicBezTo>
                  <a:cubicBezTo>
                    <a:pt x="64" y="105"/>
                    <a:pt x="47" y="82"/>
                    <a:pt x="26" y="47"/>
                  </a:cubicBezTo>
                  <a:close/>
                </a:path>
              </a:pathLst>
            </a:custGeom>
            <a:solidFill>
              <a:srgbClr val="ECF2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35d9eb2828e_0_0"/>
            <p:cNvSpPr/>
            <p:nvPr/>
          </p:nvSpPr>
          <p:spPr>
            <a:xfrm>
              <a:off x="3512700" y="2485750"/>
              <a:ext cx="577975" cy="980200"/>
            </a:xfrm>
            <a:custGeom>
              <a:rect b="b" l="l" r="r" t="t"/>
              <a:pathLst>
                <a:path extrusionOk="0" h="39208" w="23119">
                  <a:moveTo>
                    <a:pt x="11559" y="7348"/>
                  </a:moveTo>
                  <a:cubicBezTo>
                    <a:pt x="16595" y="7348"/>
                    <a:pt x="20649" y="11433"/>
                    <a:pt x="20649" y="16437"/>
                  </a:cubicBezTo>
                  <a:cubicBezTo>
                    <a:pt x="20649" y="21472"/>
                    <a:pt x="16563" y="25526"/>
                    <a:pt x="11559" y="25526"/>
                  </a:cubicBezTo>
                  <a:cubicBezTo>
                    <a:pt x="6556" y="25526"/>
                    <a:pt x="2470" y="21472"/>
                    <a:pt x="2470" y="16437"/>
                  </a:cubicBezTo>
                  <a:cubicBezTo>
                    <a:pt x="2470" y="11433"/>
                    <a:pt x="6556" y="7348"/>
                    <a:pt x="11559" y="7348"/>
                  </a:cubicBezTo>
                  <a:close/>
                  <a:moveTo>
                    <a:pt x="4846" y="31543"/>
                  </a:moveTo>
                  <a:lnTo>
                    <a:pt x="4846" y="34615"/>
                  </a:lnTo>
                  <a:lnTo>
                    <a:pt x="4371" y="34615"/>
                  </a:lnTo>
                  <a:lnTo>
                    <a:pt x="4371" y="31543"/>
                  </a:lnTo>
                  <a:close/>
                  <a:moveTo>
                    <a:pt x="6239" y="30656"/>
                  </a:moveTo>
                  <a:lnTo>
                    <a:pt x="6239" y="34615"/>
                  </a:lnTo>
                  <a:lnTo>
                    <a:pt x="5764" y="34615"/>
                  </a:lnTo>
                  <a:lnTo>
                    <a:pt x="5764" y="30656"/>
                  </a:lnTo>
                  <a:close/>
                  <a:moveTo>
                    <a:pt x="7633" y="31480"/>
                  </a:moveTo>
                  <a:lnTo>
                    <a:pt x="7633" y="34615"/>
                  </a:lnTo>
                  <a:lnTo>
                    <a:pt x="7157" y="34615"/>
                  </a:lnTo>
                  <a:lnTo>
                    <a:pt x="7157" y="31480"/>
                  </a:lnTo>
                  <a:close/>
                  <a:moveTo>
                    <a:pt x="9026" y="30055"/>
                  </a:moveTo>
                  <a:lnTo>
                    <a:pt x="9026" y="34615"/>
                  </a:lnTo>
                  <a:lnTo>
                    <a:pt x="8551" y="34615"/>
                  </a:lnTo>
                  <a:lnTo>
                    <a:pt x="8551" y="30055"/>
                  </a:lnTo>
                  <a:close/>
                  <a:moveTo>
                    <a:pt x="10419" y="29136"/>
                  </a:moveTo>
                  <a:lnTo>
                    <a:pt x="10419" y="34615"/>
                  </a:lnTo>
                  <a:lnTo>
                    <a:pt x="9944" y="34615"/>
                  </a:lnTo>
                  <a:lnTo>
                    <a:pt x="9944" y="29136"/>
                  </a:lnTo>
                  <a:close/>
                  <a:moveTo>
                    <a:pt x="11813" y="29991"/>
                  </a:moveTo>
                  <a:lnTo>
                    <a:pt x="11813" y="34615"/>
                  </a:lnTo>
                  <a:lnTo>
                    <a:pt x="11306" y="34615"/>
                  </a:lnTo>
                  <a:lnTo>
                    <a:pt x="11306" y="29991"/>
                  </a:lnTo>
                  <a:close/>
                  <a:moveTo>
                    <a:pt x="13206" y="31353"/>
                  </a:moveTo>
                  <a:lnTo>
                    <a:pt x="13206" y="34615"/>
                  </a:lnTo>
                  <a:lnTo>
                    <a:pt x="12700" y="34615"/>
                  </a:lnTo>
                  <a:lnTo>
                    <a:pt x="12700" y="31353"/>
                  </a:lnTo>
                  <a:close/>
                  <a:moveTo>
                    <a:pt x="14600" y="32335"/>
                  </a:moveTo>
                  <a:lnTo>
                    <a:pt x="14600" y="34615"/>
                  </a:lnTo>
                  <a:lnTo>
                    <a:pt x="14093" y="34615"/>
                  </a:lnTo>
                  <a:lnTo>
                    <a:pt x="14093" y="32335"/>
                  </a:lnTo>
                  <a:close/>
                  <a:moveTo>
                    <a:pt x="15961" y="31702"/>
                  </a:moveTo>
                  <a:lnTo>
                    <a:pt x="15961" y="34615"/>
                  </a:lnTo>
                  <a:lnTo>
                    <a:pt x="15486" y="34615"/>
                  </a:lnTo>
                  <a:lnTo>
                    <a:pt x="15486" y="31702"/>
                  </a:lnTo>
                  <a:close/>
                  <a:moveTo>
                    <a:pt x="17355" y="30656"/>
                  </a:moveTo>
                  <a:lnTo>
                    <a:pt x="17355" y="34615"/>
                  </a:lnTo>
                  <a:lnTo>
                    <a:pt x="16880" y="34615"/>
                  </a:lnTo>
                  <a:lnTo>
                    <a:pt x="16880" y="30656"/>
                  </a:lnTo>
                  <a:close/>
                  <a:moveTo>
                    <a:pt x="18748" y="31353"/>
                  </a:moveTo>
                  <a:lnTo>
                    <a:pt x="18748" y="34615"/>
                  </a:lnTo>
                  <a:lnTo>
                    <a:pt x="18273" y="34615"/>
                  </a:lnTo>
                  <a:lnTo>
                    <a:pt x="18273" y="31353"/>
                  </a:lnTo>
                  <a:close/>
                  <a:moveTo>
                    <a:pt x="64" y="1"/>
                  </a:moveTo>
                  <a:lnTo>
                    <a:pt x="64" y="1"/>
                  </a:lnTo>
                  <a:cubicBezTo>
                    <a:pt x="32" y="128"/>
                    <a:pt x="0" y="286"/>
                    <a:pt x="0" y="444"/>
                  </a:cubicBezTo>
                  <a:lnTo>
                    <a:pt x="0" y="37275"/>
                  </a:lnTo>
                  <a:lnTo>
                    <a:pt x="32" y="37275"/>
                  </a:lnTo>
                  <a:cubicBezTo>
                    <a:pt x="32" y="38352"/>
                    <a:pt x="887" y="39207"/>
                    <a:pt x="1932" y="39207"/>
                  </a:cubicBezTo>
                  <a:lnTo>
                    <a:pt x="21187" y="39207"/>
                  </a:lnTo>
                  <a:cubicBezTo>
                    <a:pt x="22264" y="39207"/>
                    <a:pt x="23119" y="38352"/>
                    <a:pt x="23119" y="37275"/>
                  </a:cubicBezTo>
                  <a:lnTo>
                    <a:pt x="23119" y="666"/>
                  </a:lnTo>
                  <a:cubicBezTo>
                    <a:pt x="23119" y="698"/>
                    <a:pt x="23119" y="761"/>
                    <a:pt x="23087" y="824"/>
                  </a:cubicBezTo>
                  <a:lnTo>
                    <a:pt x="23087" y="3073"/>
                  </a:lnTo>
                  <a:lnTo>
                    <a:pt x="32" y="3073"/>
                  </a:lnTo>
                  <a:lnTo>
                    <a:pt x="32" y="793"/>
                  </a:lnTo>
                  <a:cubicBezTo>
                    <a:pt x="32" y="508"/>
                    <a:pt x="32" y="223"/>
                    <a:pt x="6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35d9eb2828e_0_0"/>
            <p:cNvSpPr/>
            <p:nvPr/>
          </p:nvSpPr>
          <p:spPr>
            <a:xfrm>
              <a:off x="4089075" y="2487350"/>
              <a:ext cx="1600" cy="14275"/>
            </a:xfrm>
            <a:custGeom>
              <a:rect b="b" l="l" r="r" t="t"/>
              <a:pathLst>
                <a:path extrusionOk="0" h="571" w="64">
                  <a:moveTo>
                    <a:pt x="0" y="0"/>
                  </a:moveTo>
                  <a:lnTo>
                    <a:pt x="0" y="0"/>
                  </a:lnTo>
                  <a:cubicBezTo>
                    <a:pt x="32" y="159"/>
                    <a:pt x="64" y="349"/>
                    <a:pt x="64" y="570"/>
                  </a:cubicBezTo>
                  <a:lnTo>
                    <a:pt x="64" y="380"/>
                  </a:lnTo>
                  <a:cubicBezTo>
                    <a:pt x="64" y="254"/>
                    <a:pt x="32" y="127"/>
                    <a:pt x="0" y="0"/>
                  </a:cubicBezTo>
                  <a:close/>
                </a:path>
              </a:pathLst>
            </a:custGeom>
            <a:solidFill>
              <a:srgbClr val="E8A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35d9eb2828e_0_0"/>
            <p:cNvSpPr/>
            <p:nvPr/>
          </p:nvSpPr>
          <p:spPr>
            <a:xfrm>
              <a:off x="4033650" y="2449350"/>
              <a:ext cx="17450" cy="800"/>
            </a:xfrm>
            <a:custGeom>
              <a:rect b="b" l="l" r="r" t="t"/>
              <a:pathLst>
                <a:path extrusionOk="0" h="32" w="698">
                  <a:moveTo>
                    <a:pt x="1" y="0"/>
                  </a:moveTo>
                  <a:cubicBezTo>
                    <a:pt x="254" y="0"/>
                    <a:pt x="476" y="0"/>
                    <a:pt x="697" y="32"/>
                  </a:cubicBezTo>
                  <a:cubicBezTo>
                    <a:pt x="602" y="0"/>
                    <a:pt x="476" y="0"/>
                    <a:pt x="349" y="0"/>
                  </a:cubicBezTo>
                  <a:close/>
                </a:path>
              </a:pathLst>
            </a:custGeom>
            <a:solidFill>
              <a:srgbClr val="E8A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35d9eb2828e_0_0"/>
            <p:cNvSpPr/>
            <p:nvPr/>
          </p:nvSpPr>
          <p:spPr>
            <a:xfrm>
              <a:off x="3513475" y="2449350"/>
              <a:ext cx="577200" cy="113225"/>
            </a:xfrm>
            <a:custGeom>
              <a:rect b="b" l="l" r="r" t="t"/>
              <a:pathLst>
                <a:path extrusionOk="0" h="4529" w="23088">
                  <a:moveTo>
                    <a:pt x="19921" y="855"/>
                  </a:moveTo>
                  <a:cubicBezTo>
                    <a:pt x="20839" y="855"/>
                    <a:pt x="21663" y="1330"/>
                    <a:pt x="22169" y="2027"/>
                  </a:cubicBezTo>
                  <a:lnTo>
                    <a:pt x="21884" y="2249"/>
                  </a:lnTo>
                  <a:cubicBezTo>
                    <a:pt x="21441" y="1615"/>
                    <a:pt x="20713" y="1204"/>
                    <a:pt x="19921" y="1204"/>
                  </a:cubicBezTo>
                  <a:cubicBezTo>
                    <a:pt x="19097" y="1204"/>
                    <a:pt x="18369" y="1615"/>
                    <a:pt x="17926" y="2249"/>
                  </a:cubicBezTo>
                  <a:lnTo>
                    <a:pt x="17641" y="2059"/>
                  </a:lnTo>
                  <a:cubicBezTo>
                    <a:pt x="18147" y="1330"/>
                    <a:pt x="18971" y="855"/>
                    <a:pt x="19921" y="855"/>
                  </a:cubicBezTo>
                  <a:close/>
                  <a:moveTo>
                    <a:pt x="19921" y="1679"/>
                  </a:moveTo>
                  <a:cubicBezTo>
                    <a:pt x="20554" y="1679"/>
                    <a:pt x="21156" y="1995"/>
                    <a:pt x="21504" y="2502"/>
                  </a:cubicBezTo>
                  <a:lnTo>
                    <a:pt x="21251" y="2692"/>
                  </a:lnTo>
                  <a:cubicBezTo>
                    <a:pt x="20934" y="2280"/>
                    <a:pt x="20459" y="2027"/>
                    <a:pt x="19921" y="2027"/>
                  </a:cubicBezTo>
                  <a:cubicBezTo>
                    <a:pt x="19351" y="2027"/>
                    <a:pt x="18876" y="2280"/>
                    <a:pt x="18559" y="2692"/>
                  </a:cubicBezTo>
                  <a:lnTo>
                    <a:pt x="18274" y="2502"/>
                  </a:lnTo>
                  <a:cubicBezTo>
                    <a:pt x="18654" y="1995"/>
                    <a:pt x="19224" y="1679"/>
                    <a:pt x="19921" y="1679"/>
                  </a:cubicBezTo>
                  <a:close/>
                  <a:moveTo>
                    <a:pt x="19889" y="2344"/>
                  </a:moveTo>
                  <a:cubicBezTo>
                    <a:pt x="20332" y="2344"/>
                    <a:pt x="20744" y="2565"/>
                    <a:pt x="20966" y="2882"/>
                  </a:cubicBezTo>
                  <a:lnTo>
                    <a:pt x="20681" y="3072"/>
                  </a:lnTo>
                  <a:cubicBezTo>
                    <a:pt x="20522" y="2850"/>
                    <a:pt x="20237" y="2692"/>
                    <a:pt x="19921" y="2692"/>
                  </a:cubicBezTo>
                  <a:cubicBezTo>
                    <a:pt x="19572" y="2692"/>
                    <a:pt x="19287" y="2850"/>
                    <a:pt x="19097" y="3104"/>
                  </a:cubicBezTo>
                  <a:lnTo>
                    <a:pt x="18844" y="2882"/>
                  </a:lnTo>
                  <a:cubicBezTo>
                    <a:pt x="19066" y="2565"/>
                    <a:pt x="19446" y="2344"/>
                    <a:pt x="19889" y="2344"/>
                  </a:cubicBezTo>
                  <a:close/>
                  <a:moveTo>
                    <a:pt x="19921" y="3104"/>
                  </a:moveTo>
                  <a:cubicBezTo>
                    <a:pt x="20079" y="3104"/>
                    <a:pt x="20237" y="3199"/>
                    <a:pt x="20364" y="3325"/>
                  </a:cubicBezTo>
                  <a:lnTo>
                    <a:pt x="19921" y="3642"/>
                  </a:lnTo>
                  <a:lnTo>
                    <a:pt x="19477" y="3325"/>
                  </a:lnTo>
                  <a:cubicBezTo>
                    <a:pt x="19572" y="3199"/>
                    <a:pt x="19731" y="3104"/>
                    <a:pt x="19921" y="3104"/>
                  </a:cubicBezTo>
                  <a:close/>
                  <a:moveTo>
                    <a:pt x="1901" y="0"/>
                  </a:moveTo>
                  <a:cubicBezTo>
                    <a:pt x="1014" y="0"/>
                    <a:pt x="254" y="602"/>
                    <a:pt x="33" y="1457"/>
                  </a:cubicBezTo>
                  <a:cubicBezTo>
                    <a:pt x="1" y="1710"/>
                    <a:pt x="1" y="1964"/>
                    <a:pt x="1" y="2249"/>
                  </a:cubicBezTo>
                  <a:lnTo>
                    <a:pt x="1" y="4529"/>
                  </a:lnTo>
                  <a:lnTo>
                    <a:pt x="23088" y="4529"/>
                  </a:lnTo>
                  <a:lnTo>
                    <a:pt x="23088" y="2280"/>
                  </a:lnTo>
                  <a:cubicBezTo>
                    <a:pt x="23088" y="2217"/>
                    <a:pt x="23088" y="2154"/>
                    <a:pt x="23088" y="2122"/>
                  </a:cubicBezTo>
                  <a:lnTo>
                    <a:pt x="23088" y="2090"/>
                  </a:lnTo>
                  <a:cubicBezTo>
                    <a:pt x="23088" y="1869"/>
                    <a:pt x="23056" y="1679"/>
                    <a:pt x="23024" y="1520"/>
                  </a:cubicBezTo>
                  <a:cubicBezTo>
                    <a:pt x="22866" y="760"/>
                    <a:pt x="22264" y="159"/>
                    <a:pt x="21504" y="32"/>
                  </a:cubicBezTo>
                  <a:cubicBezTo>
                    <a:pt x="21283" y="0"/>
                    <a:pt x="21061" y="0"/>
                    <a:pt x="208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g35d9eb2828e_0_0"/>
            <p:cNvSpPr/>
            <p:nvPr/>
          </p:nvSpPr>
          <p:spPr>
            <a:xfrm>
              <a:off x="3571886" y="2669248"/>
              <a:ext cx="460383" cy="459598"/>
            </a:xfrm>
            <a:custGeom>
              <a:rect b="b" l="l" r="r" t="t"/>
              <a:pathLst>
                <a:path extrusionOk="0" h="18148" w="18179">
                  <a:moveTo>
                    <a:pt x="9184" y="1869"/>
                  </a:moveTo>
                  <a:cubicBezTo>
                    <a:pt x="10325" y="1869"/>
                    <a:pt x="11243" y="2819"/>
                    <a:pt x="11243" y="3959"/>
                  </a:cubicBezTo>
                  <a:lnTo>
                    <a:pt x="11243" y="5575"/>
                  </a:lnTo>
                  <a:lnTo>
                    <a:pt x="10103" y="5575"/>
                  </a:lnTo>
                  <a:lnTo>
                    <a:pt x="10103" y="5986"/>
                  </a:lnTo>
                  <a:lnTo>
                    <a:pt x="11243" y="5986"/>
                  </a:lnTo>
                  <a:lnTo>
                    <a:pt x="11243" y="6525"/>
                  </a:lnTo>
                  <a:lnTo>
                    <a:pt x="10103" y="6525"/>
                  </a:lnTo>
                  <a:lnTo>
                    <a:pt x="10103" y="6936"/>
                  </a:lnTo>
                  <a:lnTo>
                    <a:pt x="11243" y="6936"/>
                  </a:lnTo>
                  <a:lnTo>
                    <a:pt x="11243" y="7443"/>
                  </a:lnTo>
                  <a:lnTo>
                    <a:pt x="10103" y="7443"/>
                  </a:lnTo>
                  <a:lnTo>
                    <a:pt x="10103" y="7855"/>
                  </a:lnTo>
                  <a:lnTo>
                    <a:pt x="11243" y="7855"/>
                  </a:lnTo>
                  <a:lnTo>
                    <a:pt x="11243" y="9280"/>
                  </a:lnTo>
                  <a:cubicBezTo>
                    <a:pt x="11243" y="10420"/>
                    <a:pt x="10325" y="11338"/>
                    <a:pt x="9184" y="11338"/>
                  </a:cubicBezTo>
                  <a:lnTo>
                    <a:pt x="8994" y="11338"/>
                  </a:lnTo>
                  <a:cubicBezTo>
                    <a:pt x="7854" y="11338"/>
                    <a:pt x="6936" y="10420"/>
                    <a:pt x="6936" y="9280"/>
                  </a:cubicBezTo>
                  <a:lnTo>
                    <a:pt x="6936" y="7855"/>
                  </a:lnTo>
                  <a:lnTo>
                    <a:pt x="8171" y="7855"/>
                  </a:lnTo>
                  <a:lnTo>
                    <a:pt x="8171" y="7443"/>
                  </a:lnTo>
                  <a:lnTo>
                    <a:pt x="6936" y="7443"/>
                  </a:lnTo>
                  <a:lnTo>
                    <a:pt x="6936" y="6936"/>
                  </a:lnTo>
                  <a:lnTo>
                    <a:pt x="8171" y="6936"/>
                  </a:lnTo>
                  <a:lnTo>
                    <a:pt x="8171" y="6525"/>
                  </a:lnTo>
                  <a:lnTo>
                    <a:pt x="6936" y="6525"/>
                  </a:lnTo>
                  <a:lnTo>
                    <a:pt x="6936" y="5986"/>
                  </a:lnTo>
                  <a:lnTo>
                    <a:pt x="8171" y="5986"/>
                  </a:lnTo>
                  <a:lnTo>
                    <a:pt x="8171" y="5575"/>
                  </a:lnTo>
                  <a:lnTo>
                    <a:pt x="6936" y="5575"/>
                  </a:lnTo>
                  <a:lnTo>
                    <a:pt x="6936" y="3959"/>
                  </a:lnTo>
                  <a:cubicBezTo>
                    <a:pt x="6936" y="2819"/>
                    <a:pt x="7854" y="1869"/>
                    <a:pt x="8994" y="1869"/>
                  </a:cubicBezTo>
                  <a:close/>
                  <a:moveTo>
                    <a:pt x="12478" y="5036"/>
                  </a:moveTo>
                  <a:cubicBezTo>
                    <a:pt x="12668" y="5036"/>
                    <a:pt x="12826" y="5163"/>
                    <a:pt x="12826" y="5353"/>
                  </a:cubicBezTo>
                  <a:lnTo>
                    <a:pt x="12826" y="9153"/>
                  </a:lnTo>
                  <a:cubicBezTo>
                    <a:pt x="12826" y="11117"/>
                    <a:pt x="11338" y="12700"/>
                    <a:pt x="9406" y="12858"/>
                  </a:cubicBezTo>
                  <a:lnTo>
                    <a:pt x="9406" y="16120"/>
                  </a:lnTo>
                  <a:cubicBezTo>
                    <a:pt x="9406" y="16310"/>
                    <a:pt x="9279" y="16469"/>
                    <a:pt x="9089" y="16469"/>
                  </a:cubicBezTo>
                  <a:cubicBezTo>
                    <a:pt x="8899" y="16469"/>
                    <a:pt x="8773" y="16310"/>
                    <a:pt x="8773" y="16120"/>
                  </a:cubicBezTo>
                  <a:lnTo>
                    <a:pt x="8773" y="12858"/>
                  </a:lnTo>
                  <a:cubicBezTo>
                    <a:pt x="6873" y="12700"/>
                    <a:pt x="5384" y="11117"/>
                    <a:pt x="5384" y="9153"/>
                  </a:cubicBezTo>
                  <a:lnTo>
                    <a:pt x="5384" y="5353"/>
                  </a:lnTo>
                  <a:cubicBezTo>
                    <a:pt x="5384" y="5163"/>
                    <a:pt x="5511" y="5036"/>
                    <a:pt x="5701" y="5036"/>
                  </a:cubicBezTo>
                  <a:cubicBezTo>
                    <a:pt x="5891" y="5036"/>
                    <a:pt x="6018" y="5163"/>
                    <a:pt x="6018" y="5353"/>
                  </a:cubicBezTo>
                  <a:lnTo>
                    <a:pt x="6018" y="9153"/>
                  </a:lnTo>
                  <a:cubicBezTo>
                    <a:pt x="6018" y="10863"/>
                    <a:pt x="7411" y="12225"/>
                    <a:pt x="9089" y="12225"/>
                  </a:cubicBezTo>
                  <a:cubicBezTo>
                    <a:pt x="10768" y="12225"/>
                    <a:pt x="12161" y="10863"/>
                    <a:pt x="12161" y="9153"/>
                  </a:cubicBezTo>
                  <a:lnTo>
                    <a:pt x="12161" y="5353"/>
                  </a:lnTo>
                  <a:cubicBezTo>
                    <a:pt x="12161" y="5163"/>
                    <a:pt x="12320" y="5036"/>
                    <a:pt x="12478" y="5036"/>
                  </a:cubicBezTo>
                  <a:close/>
                  <a:moveTo>
                    <a:pt x="9089" y="1"/>
                  </a:moveTo>
                  <a:cubicBezTo>
                    <a:pt x="4086" y="1"/>
                    <a:pt x="0" y="4054"/>
                    <a:pt x="0" y="9058"/>
                  </a:cubicBezTo>
                  <a:cubicBezTo>
                    <a:pt x="0" y="14093"/>
                    <a:pt x="4086" y="18147"/>
                    <a:pt x="9089" y="18147"/>
                  </a:cubicBezTo>
                  <a:cubicBezTo>
                    <a:pt x="14125" y="18147"/>
                    <a:pt x="18179" y="14093"/>
                    <a:pt x="18179" y="9058"/>
                  </a:cubicBezTo>
                  <a:cubicBezTo>
                    <a:pt x="18179" y="4054"/>
                    <a:pt x="14093" y="1"/>
                    <a:pt x="9089" y="1"/>
                  </a:cubicBez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35d9eb2828e_0_0"/>
            <p:cNvSpPr/>
            <p:nvPr/>
          </p:nvSpPr>
          <p:spPr>
            <a:xfrm>
              <a:off x="3747825" y="2716950"/>
              <a:ext cx="107700" cy="236750"/>
            </a:xfrm>
            <a:custGeom>
              <a:rect b="b" l="l" r="r" t="t"/>
              <a:pathLst>
                <a:path extrusionOk="0" h="9470" w="4308">
                  <a:moveTo>
                    <a:pt x="2059" y="0"/>
                  </a:moveTo>
                  <a:cubicBezTo>
                    <a:pt x="919" y="0"/>
                    <a:pt x="1" y="950"/>
                    <a:pt x="1" y="2090"/>
                  </a:cubicBezTo>
                  <a:lnTo>
                    <a:pt x="1" y="3706"/>
                  </a:lnTo>
                  <a:lnTo>
                    <a:pt x="1236" y="3706"/>
                  </a:lnTo>
                  <a:lnTo>
                    <a:pt x="1236" y="4117"/>
                  </a:lnTo>
                  <a:lnTo>
                    <a:pt x="1" y="4117"/>
                  </a:lnTo>
                  <a:lnTo>
                    <a:pt x="1" y="4656"/>
                  </a:lnTo>
                  <a:lnTo>
                    <a:pt x="1236" y="4656"/>
                  </a:lnTo>
                  <a:lnTo>
                    <a:pt x="1236" y="5067"/>
                  </a:lnTo>
                  <a:lnTo>
                    <a:pt x="1" y="5067"/>
                  </a:lnTo>
                  <a:lnTo>
                    <a:pt x="1" y="5574"/>
                  </a:lnTo>
                  <a:lnTo>
                    <a:pt x="1236" y="5574"/>
                  </a:lnTo>
                  <a:lnTo>
                    <a:pt x="1236" y="5986"/>
                  </a:lnTo>
                  <a:lnTo>
                    <a:pt x="1" y="5986"/>
                  </a:lnTo>
                  <a:lnTo>
                    <a:pt x="1" y="7411"/>
                  </a:lnTo>
                  <a:cubicBezTo>
                    <a:pt x="1" y="8551"/>
                    <a:pt x="919" y="9469"/>
                    <a:pt x="2059" y="9469"/>
                  </a:cubicBezTo>
                  <a:lnTo>
                    <a:pt x="2249" y="9469"/>
                  </a:lnTo>
                  <a:cubicBezTo>
                    <a:pt x="3390" y="9469"/>
                    <a:pt x="4308" y="8551"/>
                    <a:pt x="4308" y="7411"/>
                  </a:cubicBezTo>
                  <a:lnTo>
                    <a:pt x="4308" y="5986"/>
                  </a:lnTo>
                  <a:lnTo>
                    <a:pt x="3168" y="5986"/>
                  </a:lnTo>
                  <a:lnTo>
                    <a:pt x="3168" y="5574"/>
                  </a:lnTo>
                  <a:lnTo>
                    <a:pt x="4308" y="5574"/>
                  </a:lnTo>
                  <a:lnTo>
                    <a:pt x="4308" y="5067"/>
                  </a:lnTo>
                  <a:lnTo>
                    <a:pt x="3168" y="5067"/>
                  </a:lnTo>
                  <a:lnTo>
                    <a:pt x="3168" y="4656"/>
                  </a:lnTo>
                  <a:lnTo>
                    <a:pt x="4308" y="4656"/>
                  </a:lnTo>
                  <a:lnTo>
                    <a:pt x="4308" y="4117"/>
                  </a:lnTo>
                  <a:lnTo>
                    <a:pt x="3168" y="4117"/>
                  </a:lnTo>
                  <a:lnTo>
                    <a:pt x="3168" y="3706"/>
                  </a:lnTo>
                  <a:lnTo>
                    <a:pt x="4308" y="3706"/>
                  </a:lnTo>
                  <a:lnTo>
                    <a:pt x="4308" y="2090"/>
                  </a:lnTo>
                  <a:cubicBezTo>
                    <a:pt x="4308" y="950"/>
                    <a:pt x="3390"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35d9eb2828e_0_0"/>
            <p:cNvSpPr/>
            <p:nvPr/>
          </p:nvSpPr>
          <p:spPr>
            <a:xfrm>
              <a:off x="3801675" y="2796125"/>
              <a:ext cx="93450" cy="195575"/>
            </a:xfrm>
            <a:custGeom>
              <a:rect b="b" l="l" r="r" t="t"/>
              <a:pathLst>
                <a:path extrusionOk="0" h="7823" w="3738">
                  <a:moveTo>
                    <a:pt x="3389" y="0"/>
                  </a:moveTo>
                  <a:cubicBezTo>
                    <a:pt x="3231" y="0"/>
                    <a:pt x="3072" y="127"/>
                    <a:pt x="3072" y="317"/>
                  </a:cubicBezTo>
                  <a:lnTo>
                    <a:pt x="3072" y="4117"/>
                  </a:lnTo>
                  <a:cubicBezTo>
                    <a:pt x="3072" y="5827"/>
                    <a:pt x="1679" y="7189"/>
                    <a:pt x="0" y="7189"/>
                  </a:cubicBezTo>
                  <a:cubicBezTo>
                    <a:pt x="190" y="7189"/>
                    <a:pt x="317" y="7347"/>
                    <a:pt x="317" y="7506"/>
                  </a:cubicBezTo>
                  <a:lnTo>
                    <a:pt x="317" y="7822"/>
                  </a:lnTo>
                  <a:cubicBezTo>
                    <a:pt x="2217" y="7664"/>
                    <a:pt x="3737" y="6081"/>
                    <a:pt x="3737" y="4117"/>
                  </a:cubicBezTo>
                  <a:lnTo>
                    <a:pt x="3737" y="317"/>
                  </a:lnTo>
                  <a:cubicBezTo>
                    <a:pt x="3737" y="127"/>
                    <a:pt x="3579" y="0"/>
                    <a:pt x="3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g35d9eb2828e_0_0"/>
            <p:cNvSpPr/>
            <p:nvPr/>
          </p:nvSpPr>
          <p:spPr>
            <a:xfrm>
              <a:off x="3708250" y="2796125"/>
              <a:ext cx="93450" cy="195575"/>
            </a:xfrm>
            <a:custGeom>
              <a:rect b="b" l="l" r="r" t="t"/>
              <a:pathLst>
                <a:path extrusionOk="0" h="7823" w="3738">
                  <a:moveTo>
                    <a:pt x="349" y="0"/>
                  </a:moveTo>
                  <a:cubicBezTo>
                    <a:pt x="159" y="0"/>
                    <a:pt x="1" y="127"/>
                    <a:pt x="1" y="317"/>
                  </a:cubicBezTo>
                  <a:lnTo>
                    <a:pt x="1" y="4117"/>
                  </a:lnTo>
                  <a:cubicBezTo>
                    <a:pt x="32" y="6081"/>
                    <a:pt x="1521" y="7664"/>
                    <a:pt x="3421" y="7822"/>
                  </a:cubicBezTo>
                  <a:lnTo>
                    <a:pt x="3421" y="7506"/>
                  </a:lnTo>
                  <a:cubicBezTo>
                    <a:pt x="3421" y="7347"/>
                    <a:pt x="3547" y="7189"/>
                    <a:pt x="3737" y="7189"/>
                  </a:cubicBezTo>
                  <a:cubicBezTo>
                    <a:pt x="2059" y="7189"/>
                    <a:pt x="666" y="5827"/>
                    <a:pt x="666" y="4117"/>
                  </a:cubicBezTo>
                  <a:lnTo>
                    <a:pt x="666" y="317"/>
                  </a:lnTo>
                  <a:cubicBezTo>
                    <a:pt x="666" y="127"/>
                    <a:pt x="539"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g35d9eb2828e_0_0"/>
            <p:cNvSpPr/>
            <p:nvPr/>
          </p:nvSpPr>
          <p:spPr>
            <a:xfrm>
              <a:off x="3793750" y="2975850"/>
              <a:ext cx="15875" cy="106100"/>
            </a:xfrm>
            <a:custGeom>
              <a:rect b="b" l="l" r="r" t="t"/>
              <a:pathLst>
                <a:path extrusionOk="0" h="4244" w="635">
                  <a:moveTo>
                    <a:pt x="317" y="0"/>
                  </a:moveTo>
                  <a:cubicBezTo>
                    <a:pt x="127" y="0"/>
                    <a:pt x="1" y="158"/>
                    <a:pt x="1" y="317"/>
                  </a:cubicBezTo>
                  <a:lnTo>
                    <a:pt x="1" y="633"/>
                  </a:lnTo>
                  <a:lnTo>
                    <a:pt x="1" y="3895"/>
                  </a:lnTo>
                  <a:cubicBezTo>
                    <a:pt x="1" y="4085"/>
                    <a:pt x="127" y="4244"/>
                    <a:pt x="317" y="4244"/>
                  </a:cubicBezTo>
                  <a:cubicBezTo>
                    <a:pt x="507" y="4244"/>
                    <a:pt x="634" y="4085"/>
                    <a:pt x="634" y="3895"/>
                  </a:cubicBezTo>
                  <a:lnTo>
                    <a:pt x="634" y="633"/>
                  </a:lnTo>
                  <a:lnTo>
                    <a:pt x="634" y="317"/>
                  </a:lnTo>
                  <a:cubicBezTo>
                    <a:pt x="634" y="158"/>
                    <a:pt x="507"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g35d9eb2828e_0_0"/>
            <p:cNvSpPr/>
            <p:nvPr/>
          </p:nvSpPr>
          <p:spPr>
            <a:xfrm>
              <a:off x="3621950" y="3274325"/>
              <a:ext cx="11900" cy="76025"/>
            </a:xfrm>
            <a:custGeom>
              <a:rect b="b" l="l" r="r" t="t"/>
              <a:pathLst>
                <a:path extrusionOk="0" h="3041" w="476">
                  <a:moveTo>
                    <a:pt x="1" y="0"/>
                  </a:moveTo>
                  <a:lnTo>
                    <a:pt x="1" y="3040"/>
                  </a:lnTo>
                  <a:lnTo>
                    <a:pt x="476" y="3040"/>
                  </a:lnTo>
                  <a:lnTo>
                    <a:pt x="4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35d9eb2828e_0_0"/>
            <p:cNvSpPr/>
            <p:nvPr/>
          </p:nvSpPr>
          <p:spPr>
            <a:xfrm>
              <a:off x="3656800" y="3252150"/>
              <a:ext cx="11900" cy="99000"/>
            </a:xfrm>
            <a:custGeom>
              <a:rect b="b" l="l" r="r" t="t"/>
              <a:pathLst>
                <a:path extrusionOk="0" h="3960" w="476">
                  <a:moveTo>
                    <a:pt x="0" y="0"/>
                  </a:moveTo>
                  <a:lnTo>
                    <a:pt x="0" y="3959"/>
                  </a:lnTo>
                  <a:lnTo>
                    <a:pt x="475" y="3959"/>
                  </a:lnTo>
                  <a:lnTo>
                    <a:pt x="4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35d9eb2828e_0_0"/>
            <p:cNvSpPr/>
            <p:nvPr/>
          </p:nvSpPr>
          <p:spPr>
            <a:xfrm>
              <a:off x="3691625" y="3272725"/>
              <a:ext cx="11900" cy="78425"/>
            </a:xfrm>
            <a:custGeom>
              <a:rect b="b" l="l" r="r" t="t"/>
              <a:pathLst>
                <a:path extrusionOk="0" h="3137" w="476">
                  <a:moveTo>
                    <a:pt x="0" y="1"/>
                  </a:moveTo>
                  <a:lnTo>
                    <a:pt x="0" y="3136"/>
                  </a:lnTo>
                  <a:lnTo>
                    <a:pt x="476" y="3136"/>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35d9eb2828e_0_0"/>
            <p:cNvSpPr/>
            <p:nvPr/>
          </p:nvSpPr>
          <p:spPr>
            <a:xfrm>
              <a:off x="3726450" y="3237100"/>
              <a:ext cx="11900" cy="113250"/>
            </a:xfrm>
            <a:custGeom>
              <a:rect b="b" l="l" r="r" t="t"/>
              <a:pathLst>
                <a:path extrusionOk="0" h="4530" w="476">
                  <a:moveTo>
                    <a:pt x="1" y="1"/>
                  </a:moveTo>
                  <a:lnTo>
                    <a:pt x="1" y="4529"/>
                  </a:lnTo>
                  <a:lnTo>
                    <a:pt x="476" y="4529"/>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35d9eb2828e_0_0"/>
            <p:cNvSpPr/>
            <p:nvPr/>
          </p:nvSpPr>
          <p:spPr>
            <a:xfrm>
              <a:off x="3760500" y="3214150"/>
              <a:ext cx="12700" cy="136200"/>
            </a:xfrm>
            <a:custGeom>
              <a:rect b="b" l="l" r="r" t="t"/>
              <a:pathLst>
                <a:path extrusionOk="0" h="5448" w="508">
                  <a:moveTo>
                    <a:pt x="1" y="0"/>
                  </a:moveTo>
                  <a:lnTo>
                    <a:pt x="1" y="5447"/>
                  </a:lnTo>
                  <a:lnTo>
                    <a:pt x="507" y="5447"/>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35d9eb2828e_0_0"/>
            <p:cNvSpPr/>
            <p:nvPr/>
          </p:nvSpPr>
          <p:spPr>
            <a:xfrm>
              <a:off x="3795350" y="3235525"/>
              <a:ext cx="12675" cy="115625"/>
            </a:xfrm>
            <a:custGeom>
              <a:rect b="b" l="l" r="r" t="t"/>
              <a:pathLst>
                <a:path extrusionOk="0" h="4625" w="507">
                  <a:moveTo>
                    <a:pt x="0" y="0"/>
                  </a:moveTo>
                  <a:lnTo>
                    <a:pt x="0" y="4624"/>
                  </a:lnTo>
                  <a:lnTo>
                    <a:pt x="507" y="4624"/>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35d9eb2828e_0_0"/>
            <p:cNvSpPr/>
            <p:nvPr/>
          </p:nvSpPr>
          <p:spPr>
            <a:xfrm>
              <a:off x="3830175" y="3268775"/>
              <a:ext cx="12700" cy="81575"/>
            </a:xfrm>
            <a:custGeom>
              <a:rect b="b" l="l" r="r" t="t"/>
              <a:pathLst>
                <a:path extrusionOk="0" h="3263" w="508">
                  <a:moveTo>
                    <a:pt x="1" y="0"/>
                  </a:moveTo>
                  <a:lnTo>
                    <a:pt x="1" y="3262"/>
                  </a:lnTo>
                  <a:lnTo>
                    <a:pt x="507" y="3262"/>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g35d9eb2828e_0_0"/>
            <p:cNvSpPr/>
            <p:nvPr/>
          </p:nvSpPr>
          <p:spPr>
            <a:xfrm>
              <a:off x="3865025" y="3294100"/>
              <a:ext cx="11900" cy="57050"/>
            </a:xfrm>
            <a:custGeom>
              <a:rect b="b" l="l" r="r" t="t"/>
              <a:pathLst>
                <a:path extrusionOk="0" h="2282" w="476">
                  <a:moveTo>
                    <a:pt x="0" y="1"/>
                  </a:moveTo>
                  <a:lnTo>
                    <a:pt x="0" y="2281"/>
                  </a:lnTo>
                  <a:lnTo>
                    <a:pt x="475" y="2281"/>
                  </a:lnTo>
                  <a:lnTo>
                    <a:pt x="4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35d9eb2828e_0_0"/>
            <p:cNvSpPr/>
            <p:nvPr/>
          </p:nvSpPr>
          <p:spPr>
            <a:xfrm>
              <a:off x="3899850" y="3278275"/>
              <a:ext cx="11900" cy="72875"/>
            </a:xfrm>
            <a:custGeom>
              <a:rect b="b" l="l" r="r" t="t"/>
              <a:pathLst>
                <a:path extrusionOk="0" h="2915" w="476">
                  <a:moveTo>
                    <a:pt x="0" y="1"/>
                  </a:moveTo>
                  <a:lnTo>
                    <a:pt x="0" y="2914"/>
                  </a:lnTo>
                  <a:lnTo>
                    <a:pt x="475" y="2914"/>
                  </a:lnTo>
                  <a:lnTo>
                    <a:pt x="4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35d9eb2828e_0_0"/>
            <p:cNvSpPr/>
            <p:nvPr/>
          </p:nvSpPr>
          <p:spPr>
            <a:xfrm>
              <a:off x="3934675" y="3252150"/>
              <a:ext cx="11900" cy="99000"/>
            </a:xfrm>
            <a:custGeom>
              <a:rect b="b" l="l" r="r" t="t"/>
              <a:pathLst>
                <a:path extrusionOk="0" h="3960" w="476">
                  <a:moveTo>
                    <a:pt x="1" y="0"/>
                  </a:moveTo>
                  <a:lnTo>
                    <a:pt x="1" y="3959"/>
                  </a:lnTo>
                  <a:lnTo>
                    <a:pt x="476" y="3959"/>
                  </a:lnTo>
                  <a:lnTo>
                    <a:pt x="4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35d9eb2828e_0_0"/>
            <p:cNvSpPr/>
            <p:nvPr/>
          </p:nvSpPr>
          <p:spPr>
            <a:xfrm>
              <a:off x="3969525" y="3268775"/>
              <a:ext cx="11900" cy="81575"/>
            </a:xfrm>
            <a:custGeom>
              <a:rect b="b" l="l" r="r" t="t"/>
              <a:pathLst>
                <a:path extrusionOk="0" h="3263" w="476">
                  <a:moveTo>
                    <a:pt x="0" y="0"/>
                  </a:moveTo>
                  <a:lnTo>
                    <a:pt x="0" y="3262"/>
                  </a:lnTo>
                  <a:lnTo>
                    <a:pt x="475" y="3262"/>
                  </a:lnTo>
                  <a:lnTo>
                    <a:pt x="4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g35d9eb2828e_0_0"/>
            <p:cNvSpPr/>
            <p:nvPr/>
          </p:nvSpPr>
          <p:spPr>
            <a:xfrm>
              <a:off x="4000400" y="2526925"/>
              <a:ext cx="22200" cy="13500"/>
            </a:xfrm>
            <a:custGeom>
              <a:rect b="b" l="l" r="r" t="t"/>
              <a:pathLst>
                <a:path extrusionOk="0" h="540" w="888">
                  <a:moveTo>
                    <a:pt x="444" y="1"/>
                  </a:moveTo>
                  <a:cubicBezTo>
                    <a:pt x="254" y="1"/>
                    <a:pt x="95" y="96"/>
                    <a:pt x="0" y="222"/>
                  </a:cubicBezTo>
                  <a:lnTo>
                    <a:pt x="444" y="539"/>
                  </a:lnTo>
                  <a:lnTo>
                    <a:pt x="887" y="222"/>
                  </a:lnTo>
                  <a:cubicBezTo>
                    <a:pt x="760" y="96"/>
                    <a:pt x="602" y="1"/>
                    <a:pt x="44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g35d9eb2828e_0_0"/>
            <p:cNvSpPr/>
            <p:nvPr/>
          </p:nvSpPr>
          <p:spPr>
            <a:xfrm>
              <a:off x="3984575" y="2507925"/>
              <a:ext cx="53050" cy="19025"/>
            </a:xfrm>
            <a:custGeom>
              <a:rect b="b" l="l" r="r" t="t"/>
              <a:pathLst>
                <a:path extrusionOk="0" h="761" w="2122">
                  <a:moveTo>
                    <a:pt x="1077" y="1"/>
                  </a:moveTo>
                  <a:cubicBezTo>
                    <a:pt x="633" y="1"/>
                    <a:pt x="222" y="222"/>
                    <a:pt x="0" y="539"/>
                  </a:cubicBezTo>
                  <a:lnTo>
                    <a:pt x="285" y="761"/>
                  </a:lnTo>
                  <a:cubicBezTo>
                    <a:pt x="443" y="507"/>
                    <a:pt x="728" y="349"/>
                    <a:pt x="1077" y="349"/>
                  </a:cubicBezTo>
                  <a:cubicBezTo>
                    <a:pt x="1393" y="349"/>
                    <a:pt x="1678" y="507"/>
                    <a:pt x="1869" y="729"/>
                  </a:cubicBezTo>
                  <a:lnTo>
                    <a:pt x="2122" y="539"/>
                  </a:lnTo>
                  <a:cubicBezTo>
                    <a:pt x="1900" y="222"/>
                    <a:pt x="1488" y="1"/>
                    <a:pt x="107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35d9eb2828e_0_0"/>
            <p:cNvSpPr/>
            <p:nvPr/>
          </p:nvSpPr>
          <p:spPr>
            <a:xfrm>
              <a:off x="3954475" y="2470725"/>
              <a:ext cx="113250" cy="34850"/>
            </a:xfrm>
            <a:custGeom>
              <a:rect b="b" l="l" r="r" t="t"/>
              <a:pathLst>
                <a:path extrusionOk="0" h="1394" w="4530">
                  <a:moveTo>
                    <a:pt x="2281" y="0"/>
                  </a:moveTo>
                  <a:cubicBezTo>
                    <a:pt x="1331" y="0"/>
                    <a:pt x="507" y="475"/>
                    <a:pt x="1" y="1204"/>
                  </a:cubicBezTo>
                  <a:lnTo>
                    <a:pt x="286" y="1394"/>
                  </a:lnTo>
                  <a:cubicBezTo>
                    <a:pt x="729" y="760"/>
                    <a:pt x="1457" y="349"/>
                    <a:pt x="2281" y="349"/>
                  </a:cubicBezTo>
                  <a:cubicBezTo>
                    <a:pt x="3073" y="349"/>
                    <a:pt x="3801" y="760"/>
                    <a:pt x="4244" y="1362"/>
                  </a:cubicBezTo>
                  <a:lnTo>
                    <a:pt x="4529" y="1172"/>
                  </a:lnTo>
                  <a:cubicBezTo>
                    <a:pt x="4023" y="475"/>
                    <a:pt x="3199" y="0"/>
                    <a:pt x="2281"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g35d9eb2828e_0_0"/>
            <p:cNvSpPr/>
            <p:nvPr/>
          </p:nvSpPr>
          <p:spPr>
            <a:xfrm>
              <a:off x="3970300" y="2491300"/>
              <a:ext cx="80800" cy="25375"/>
            </a:xfrm>
            <a:custGeom>
              <a:rect b="b" l="l" r="r" t="t"/>
              <a:pathLst>
                <a:path extrusionOk="0" h="1015" w="3232">
                  <a:moveTo>
                    <a:pt x="1648" y="1"/>
                  </a:moveTo>
                  <a:cubicBezTo>
                    <a:pt x="951" y="1"/>
                    <a:pt x="381" y="317"/>
                    <a:pt x="1" y="824"/>
                  </a:cubicBezTo>
                  <a:lnTo>
                    <a:pt x="286" y="1014"/>
                  </a:lnTo>
                  <a:cubicBezTo>
                    <a:pt x="603" y="602"/>
                    <a:pt x="1078" y="349"/>
                    <a:pt x="1616" y="349"/>
                  </a:cubicBezTo>
                  <a:cubicBezTo>
                    <a:pt x="2186" y="349"/>
                    <a:pt x="2661" y="602"/>
                    <a:pt x="2978" y="1014"/>
                  </a:cubicBezTo>
                  <a:lnTo>
                    <a:pt x="3231" y="824"/>
                  </a:lnTo>
                  <a:cubicBezTo>
                    <a:pt x="2883" y="317"/>
                    <a:pt x="2281" y="1"/>
                    <a:pt x="1648"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35d9eb2828e_0_0"/>
            <p:cNvSpPr/>
            <p:nvPr/>
          </p:nvSpPr>
          <p:spPr>
            <a:xfrm>
              <a:off x="3499225" y="2435100"/>
              <a:ext cx="604925" cy="1044300"/>
            </a:xfrm>
            <a:custGeom>
              <a:rect b="b" l="l" r="r" t="t"/>
              <a:pathLst>
                <a:path extrusionOk="0" h="41772" w="24197">
                  <a:moveTo>
                    <a:pt x="21726" y="570"/>
                  </a:moveTo>
                  <a:cubicBezTo>
                    <a:pt x="21853" y="570"/>
                    <a:pt x="21948" y="570"/>
                    <a:pt x="22074" y="602"/>
                  </a:cubicBezTo>
                  <a:cubicBezTo>
                    <a:pt x="22834" y="729"/>
                    <a:pt x="23436" y="1330"/>
                    <a:pt x="23594" y="2090"/>
                  </a:cubicBezTo>
                  <a:cubicBezTo>
                    <a:pt x="23626" y="2217"/>
                    <a:pt x="23658" y="2344"/>
                    <a:pt x="23658" y="2470"/>
                  </a:cubicBezTo>
                  <a:lnTo>
                    <a:pt x="23658" y="2660"/>
                  </a:lnTo>
                  <a:lnTo>
                    <a:pt x="23658" y="2692"/>
                  </a:lnTo>
                  <a:lnTo>
                    <a:pt x="23658" y="39301"/>
                  </a:lnTo>
                  <a:cubicBezTo>
                    <a:pt x="23658" y="40378"/>
                    <a:pt x="22771" y="41233"/>
                    <a:pt x="21726" y="41233"/>
                  </a:cubicBezTo>
                  <a:lnTo>
                    <a:pt x="2471" y="41233"/>
                  </a:lnTo>
                  <a:cubicBezTo>
                    <a:pt x="1426" y="41233"/>
                    <a:pt x="539" y="40378"/>
                    <a:pt x="539" y="39301"/>
                  </a:cubicBezTo>
                  <a:lnTo>
                    <a:pt x="539" y="2470"/>
                  </a:lnTo>
                  <a:cubicBezTo>
                    <a:pt x="539" y="2312"/>
                    <a:pt x="571" y="2154"/>
                    <a:pt x="603" y="2027"/>
                  </a:cubicBezTo>
                  <a:cubicBezTo>
                    <a:pt x="824" y="1172"/>
                    <a:pt x="1584" y="570"/>
                    <a:pt x="2471" y="570"/>
                  </a:cubicBezTo>
                  <a:close/>
                  <a:moveTo>
                    <a:pt x="2471" y="0"/>
                  </a:moveTo>
                  <a:cubicBezTo>
                    <a:pt x="1109" y="0"/>
                    <a:pt x="1" y="1109"/>
                    <a:pt x="1" y="2470"/>
                  </a:cubicBezTo>
                  <a:lnTo>
                    <a:pt x="1" y="3009"/>
                  </a:lnTo>
                  <a:lnTo>
                    <a:pt x="1" y="17861"/>
                  </a:lnTo>
                  <a:lnTo>
                    <a:pt x="1" y="26634"/>
                  </a:lnTo>
                  <a:lnTo>
                    <a:pt x="1" y="32682"/>
                  </a:lnTo>
                  <a:lnTo>
                    <a:pt x="1" y="33538"/>
                  </a:lnTo>
                  <a:lnTo>
                    <a:pt x="1" y="35216"/>
                  </a:lnTo>
                  <a:lnTo>
                    <a:pt x="1" y="39301"/>
                  </a:lnTo>
                  <a:cubicBezTo>
                    <a:pt x="1" y="40663"/>
                    <a:pt x="1109" y="41771"/>
                    <a:pt x="2471" y="41771"/>
                  </a:cubicBezTo>
                  <a:lnTo>
                    <a:pt x="21726" y="41771"/>
                  </a:lnTo>
                  <a:cubicBezTo>
                    <a:pt x="23088" y="41771"/>
                    <a:pt x="24196" y="40663"/>
                    <a:pt x="24196" y="39301"/>
                  </a:cubicBezTo>
                  <a:lnTo>
                    <a:pt x="24196" y="34456"/>
                  </a:lnTo>
                  <a:lnTo>
                    <a:pt x="24196" y="31479"/>
                  </a:lnTo>
                  <a:lnTo>
                    <a:pt x="24196" y="30276"/>
                  </a:lnTo>
                  <a:lnTo>
                    <a:pt x="24196" y="25779"/>
                  </a:lnTo>
                  <a:lnTo>
                    <a:pt x="24196" y="14251"/>
                  </a:lnTo>
                  <a:lnTo>
                    <a:pt x="24196" y="6682"/>
                  </a:lnTo>
                  <a:lnTo>
                    <a:pt x="24196" y="2470"/>
                  </a:lnTo>
                  <a:cubicBezTo>
                    <a:pt x="24196" y="2059"/>
                    <a:pt x="24101" y="1647"/>
                    <a:pt x="23911" y="1299"/>
                  </a:cubicBezTo>
                  <a:cubicBezTo>
                    <a:pt x="23468" y="539"/>
                    <a:pt x="22676" y="0"/>
                    <a:pt x="2172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4" name="Google Shape;2364;g35d9eb2828e_0_0"/>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Modelling Process</a:t>
            </a:r>
            <a:endParaRPr b="0" i="0" sz="2800" u="none" cap="none" strike="noStrike">
              <a:solidFill>
                <a:srgbClr val="000000"/>
              </a:solidFill>
              <a:latin typeface="Fira Sans Medium"/>
              <a:ea typeface="Fira Sans Medium"/>
              <a:cs typeface="Fira Sans Medium"/>
              <a:sym typeface="Fira Sans Medium"/>
            </a:endParaRPr>
          </a:p>
        </p:txBody>
      </p:sp>
      <p:sp>
        <p:nvSpPr>
          <p:cNvPr id="2365" name="Google Shape;2365;g35d9eb2828e_0_0"/>
          <p:cNvSpPr txBox="1"/>
          <p:nvPr/>
        </p:nvSpPr>
        <p:spPr>
          <a:xfrm>
            <a:off x="643450" y="1310213"/>
            <a:ext cx="1790700" cy="429600"/>
          </a:xfrm>
          <a:prstGeom prst="rect">
            <a:avLst/>
          </a:prstGeom>
          <a:noFill/>
          <a:ln>
            <a:noFill/>
          </a:ln>
        </p:spPr>
        <p:txBody>
          <a:bodyPr anchorCtr="0" anchor="ctr" bIns="91425" lIns="91425" spcFirstLastPara="1" rIns="91425" wrap="square" tIns="91425">
            <a:noAutofit/>
          </a:bodyPr>
          <a:lstStyle/>
          <a:p>
            <a:pPr indent="-330200" lvl="0" marL="457200" marR="0" rtl="0" algn="ctr">
              <a:lnSpc>
                <a:spcPct val="100000"/>
              </a:lnSpc>
              <a:spcBef>
                <a:spcPts val="0"/>
              </a:spcBef>
              <a:spcAft>
                <a:spcPts val="0"/>
              </a:spcAft>
              <a:buClr>
                <a:srgbClr val="C4C4C4"/>
              </a:buClr>
              <a:buSzPts val="1600"/>
              <a:buFont typeface="Fira Sans Medium"/>
              <a:buAutoNum type="arabicPeriod"/>
            </a:pPr>
            <a:r>
              <a:rPr lang="en" sz="1600">
                <a:solidFill>
                  <a:srgbClr val="C4C4C4"/>
                </a:solidFill>
                <a:latin typeface="Fira Sans Medium"/>
                <a:ea typeface="Fira Sans Medium"/>
                <a:cs typeface="Fira Sans Medium"/>
                <a:sym typeface="Fira Sans Medium"/>
              </a:rPr>
              <a:t>Define</a:t>
            </a:r>
            <a:endParaRPr b="0" i="0" sz="1600" u="none" cap="none" strike="noStrike">
              <a:solidFill>
                <a:srgbClr val="C4C4C4"/>
              </a:solidFill>
              <a:latin typeface="Fira Sans Medium"/>
              <a:ea typeface="Fira Sans Medium"/>
              <a:cs typeface="Fira Sans Medium"/>
              <a:sym typeface="Fira Sans Medium"/>
            </a:endParaRPr>
          </a:p>
        </p:txBody>
      </p:sp>
      <p:sp>
        <p:nvSpPr>
          <p:cNvPr id="2366" name="Google Shape;2366;g35d9eb2828e_0_0"/>
          <p:cNvSpPr txBox="1"/>
          <p:nvPr/>
        </p:nvSpPr>
        <p:spPr>
          <a:xfrm>
            <a:off x="643448" y="1657064"/>
            <a:ext cx="1790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Determine Feature and Label for modelling</a:t>
            </a:r>
            <a:endParaRPr b="0" i="0" sz="1200" u="none" cap="none" strike="noStrike">
              <a:solidFill>
                <a:srgbClr val="000000"/>
              </a:solidFill>
              <a:latin typeface="Fira Sans"/>
              <a:ea typeface="Fira Sans"/>
              <a:cs typeface="Fira Sans"/>
              <a:sym typeface="Fira Sans"/>
            </a:endParaRPr>
          </a:p>
        </p:txBody>
      </p:sp>
      <p:sp>
        <p:nvSpPr>
          <p:cNvPr id="2367" name="Google Shape;2367;g35d9eb2828e_0_0"/>
          <p:cNvSpPr txBox="1"/>
          <p:nvPr/>
        </p:nvSpPr>
        <p:spPr>
          <a:xfrm>
            <a:off x="629826" y="2488417"/>
            <a:ext cx="17907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C4C4C4"/>
                </a:solidFill>
                <a:latin typeface="Fira Sans Medium"/>
                <a:ea typeface="Fira Sans Medium"/>
                <a:cs typeface="Fira Sans Medium"/>
                <a:sym typeface="Fira Sans Medium"/>
              </a:rPr>
              <a:t>2. </a:t>
            </a:r>
            <a:r>
              <a:rPr lang="en" sz="1600">
                <a:solidFill>
                  <a:srgbClr val="30475E"/>
                </a:solidFill>
                <a:latin typeface="Fira Sans Medium"/>
                <a:ea typeface="Fira Sans Medium"/>
                <a:cs typeface="Fira Sans Medium"/>
                <a:sym typeface="Fira Sans Medium"/>
              </a:rPr>
              <a:t>Splitting Data</a:t>
            </a:r>
            <a:endParaRPr b="0" i="0" sz="1600" u="none" cap="none" strike="noStrike">
              <a:solidFill>
                <a:srgbClr val="30475E"/>
              </a:solidFill>
              <a:latin typeface="Fira Sans Medium"/>
              <a:ea typeface="Fira Sans Medium"/>
              <a:cs typeface="Fira Sans Medium"/>
              <a:sym typeface="Fira Sans Medium"/>
            </a:endParaRPr>
          </a:p>
        </p:txBody>
      </p:sp>
      <p:sp>
        <p:nvSpPr>
          <p:cNvPr id="2368" name="Google Shape;2368;g35d9eb2828e_0_0"/>
          <p:cNvSpPr txBox="1"/>
          <p:nvPr/>
        </p:nvSpPr>
        <p:spPr>
          <a:xfrm>
            <a:off x="629826" y="2835268"/>
            <a:ext cx="1790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Dividing data into data test &amp; train</a:t>
            </a:r>
            <a:endParaRPr b="0" i="0" sz="1200" u="none" cap="none" strike="noStrike">
              <a:solidFill>
                <a:srgbClr val="000000"/>
              </a:solidFill>
              <a:latin typeface="Fira Sans"/>
              <a:ea typeface="Fira Sans"/>
              <a:cs typeface="Fira Sans"/>
              <a:sym typeface="Fira Sans"/>
            </a:endParaRPr>
          </a:p>
        </p:txBody>
      </p:sp>
      <p:sp>
        <p:nvSpPr>
          <p:cNvPr id="2369" name="Google Shape;2369;g35d9eb2828e_0_0"/>
          <p:cNvSpPr txBox="1"/>
          <p:nvPr/>
        </p:nvSpPr>
        <p:spPr>
          <a:xfrm>
            <a:off x="635050" y="3666622"/>
            <a:ext cx="17907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F2A365"/>
                </a:solidFill>
                <a:latin typeface="Fira Sans Medium"/>
                <a:ea typeface="Fira Sans Medium"/>
                <a:cs typeface="Fira Sans Medium"/>
                <a:sym typeface="Fira Sans Medium"/>
              </a:rPr>
              <a:t>3. Encoding</a:t>
            </a:r>
            <a:endParaRPr b="0" i="0" sz="1600" u="none" cap="none" strike="noStrike">
              <a:solidFill>
                <a:srgbClr val="F2A365"/>
              </a:solidFill>
              <a:latin typeface="Fira Sans Medium"/>
              <a:ea typeface="Fira Sans Medium"/>
              <a:cs typeface="Fira Sans Medium"/>
              <a:sym typeface="Fira Sans Medium"/>
            </a:endParaRPr>
          </a:p>
        </p:txBody>
      </p:sp>
      <p:sp>
        <p:nvSpPr>
          <p:cNvPr id="2370" name="Google Shape;2370;g35d9eb2828e_0_0"/>
          <p:cNvSpPr txBox="1"/>
          <p:nvPr/>
        </p:nvSpPr>
        <p:spPr>
          <a:xfrm>
            <a:off x="635050" y="4013473"/>
            <a:ext cx="1790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State the process based on Feature type</a:t>
            </a:r>
            <a:endParaRPr b="0" i="0" sz="1200" u="none" cap="none" strike="noStrike">
              <a:solidFill>
                <a:srgbClr val="000000"/>
              </a:solidFill>
              <a:latin typeface="Fira Sans"/>
              <a:ea typeface="Fira Sans"/>
              <a:cs typeface="Fira Sans"/>
              <a:sym typeface="Fira Sans"/>
            </a:endParaRPr>
          </a:p>
        </p:txBody>
      </p:sp>
      <p:sp>
        <p:nvSpPr>
          <p:cNvPr id="2371" name="Google Shape;2371;g35d9eb2828e_0_0"/>
          <p:cNvSpPr txBox="1"/>
          <p:nvPr/>
        </p:nvSpPr>
        <p:spPr>
          <a:xfrm>
            <a:off x="6709825" y="1310225"/>
            <a:ext cx="17907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222831"/>
                </a:solidFill>
                <a:latin typeface="Fira Sans Medium"/>
                <a:ea typeface="Fira Sans Medium"/>
                <a:cs typeface="Fira Sans Medium"/>
                <a:sym typeface="Fira Sans Medium"/>
              </a:rPr>
              <a:t>6. </a:t>
            </a:r>
            <a:r>
              <a:rPr lang="en" sz="1600">
                <a:solidFill>
                  <a:srgbClr val="222831"/>
                </a:solidFill>
                <a:latin typeface="Fira Sans Medium"/>
                <a:ea typeface="Fira Sans Medium"/>
                <a:cs typeface="Fira Sans Medium"/>
                <a:sym typeface="Fira Sans Medium"/>
              </a:rPr>
              <a:t>Performance</a:t>
            </a:r>
            <a:endParaRPr b="0" i="0" sz="1600" u="none" cap="none" strike="noStrike">
              <a:solidFill>
                <a:srgbClr val="222831"/>
              </a:solidFill>
              <a:latin typeface="Fira Sans Medium"/>
              <a:ea typeface="Fira Sans Medium"/>
              <a:cs typeface="Fira Sans Medium"/>
              <a:sym typeface="Fira Sans Medium"/>
            </a:endParaRPr>
          </a:p>
        </p:txBody>
      </p:sp>
      <p:sp>
        <p:nvSpPr>
          <p:cNvPr id="2372" name="Google Shape;2372;g35d9eb2828e_0_0"/>
          <p:cNvSpPr txBox="1"/>
          <p:nvPr/>
        </p:nvSpPr>
        <p:spPr>
          <a:xfrm>
            <a:off x="6709825" y="1657067"/>
            <a:ext cx="17907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Show how model works and cost </a:t>
            </a:r>
            <a:r>
              <a:rPr lang="en" sz="1200">
                <a:latin typeface="Fira Sans"/>
                <a:ea typeface="Fira Sans"/>
                <a:cs typeface="Fira Sans"/>
                <a:sym typeface="Fira Sans"/>
              </a:rPr>
              <a:t>evaluation</a:t>
            </a:r>
            <a:endParaRPr b="0" i="0" sz="1200" u="none" cap="none" strike="noStrike">
              <a:solidFill>
                <a:srgbClr val="000000"/>
              </a:solidFill>
              <a:latin typeface="Fira Sans"/>
              <a:ea typeface="Fira Sans"/>
              <a:cs typeface="Fira Sans"/>
              <a:sym typeface="Fira Sans"/>
            </a:endParaRPr>
          </a:p>
        </p:txBody>
      </p:sp>
      <p:sp>
        <p:nvSpPr>
          <p:cNvPr id="2373" name="Google Shape;2373;g35d9eb2828e_0_0"/>
          <p:cNvSpPr txBox="1"/>
          <p:nvPr/>
        </p:nvSpPr>
        <p:spPr>
          <a:xfrm>
            <a:off x="6709825" y="2488433"/>
            <a:ext cx="17907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C4C4C4"/>
                </a:solidFill>
                <a:latin typeface="Fira Sans Medium"/>
                <a:ea typeface="Fira Sans Medium"/>
                <a:cs typeface="Fira Sans Medium"/>
                <a:sym typeface="Fira Sans Medium"/>
              </a:rPr>
              <a:t>5. Model Tuning</a:t>
            </a:r>
            <a:endParaRPr b="0" i="0" sz="1600" u="none" cap="none" strike="noStrike">
              <a:solidFill>
                <a:srgbClr val="C4C4C4"/>
              </a:solidFill>
              <a:latin typeface="Fira Sans Medium"/>
              <a:ea typeface="Fira Sans Medium"/>
              <a:cs typeface="Fira Sans Medium"/>
              <a:sym typeface="Fira Sans Medium"/>
            </a:endParaRPr>
          </a:p>
        </p:txBody>
      </p:sp>
      <p:sp>
        <p:nvSpPr>
          <p:cNvPr id="2374" name="Google Shape;2374;g35d9eb2828e_0_0"/>
          <p:cNvSpPr txBox="1"/>
          <p:nvPr/>
        </p:nvSpPr>
        <p:spPr>
          <a:xfrm>
            <a:off x="6709825" y="2835282"/>
            <a:ext cx="17907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Optimize the best model</a:t>
            </a:r>
            <a:endParaRPr b="0" i="0" sz="1200" u="none" cap="none" strike="noStrike">
              <a:solidFill>
                <a:srgbClr val="000000"/>
              </a:solidFill>
              <a:latin typeface="Fira Sans"/>
              <a:ea typeface="Fira Sans"/>
              <a:cs typeface="Fira Sans"/>
              <a:sym typeface="Fira Sans"/>
            </a:endParaRPr>
          </a:p>
        </p:txBody>
      </p:sp>
      <p:sp>
        <p:nvSpPr>
          <p:cNvPr id="2375" name="Google Shape;2375;g35d9eb2828e_0_0"/>
          <p:cNvSpPr txBox="1"/>
          <p:nvPr/>
        </p:nvSpPr>
        <p:spPr>
          <a:xfrm>
            <a:off x="6709825" y="4089677"/>
            <a:ext cx="1790700" cy="5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Choosing the base algo for modelling</a:t>
            </a:r>
            <a:endParaRPr b="0" i="0" sz="1200" u="none" cap="none" strike="noStrike">
              <a:solidFill>
                <a:srgbClr val="000000"/>
              </a:solidFill>
              <a:latin typeface="Fira Sans"/>
              <a:ea typeface="Fira Sans"/>
              <a:cs typeface="Fira Sans"/>
              <a:sym typeface="Fira Sans"/>
            </a:endParaRPr>
          </a:p>
        </p:txBody>
      </p:sp>
      <p:sp>
        <p:nvSpPr>
          <p:cNvPr id="2376" name="Google Shape;2376;g35d9eb2828e_0_0"/>
          <p:cNvSpPr txBox="1"/>
          <p:nvPr/>
        </p:nvSpPr>
        <p:spPr>
          <a:xfrm>
            <a:off x="6709825" y="3666629"/>
            <a:ext cx="17907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2A3F51"/>
                </a:solidFill>
                <a:latin typeface="Fira Sans Medium"/>
                <a:ea typeface="Fira Sans Medium"/>
                <a:cs typeface="Fira Sans Medium"/>
                <a:sym typeface="Fira Sans Medium"/>
              </a:rPr>
              <a:t>4. Cross Validation</a:t>
            </a:r>
            <a:endParaRPr b="0" i="0" sz="1600" u="none" cap="none" strike="noStrike">
              <a:solidFill>
                <a:srgbClr val="2A3F51"/>
              </a:solidFill>
              <a:latin typeface="Fira Sans Medium"/>
              <a:ea typeface="Fira Sans Medium"/>
              <a:cs typeface="Fira Sans Medium"/>
              <a:sym typeface="Fira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g35d9eb2828e_0_49"/>
          <p:cNvSpPr/>
          <p:nvPr/>
        </p:nvSpPr>
        <p:spPr>
          <a:xfrm>
            <a:off x="7675198" y="4031259"/>
            <a:ext cx="1468809" cy="1179295"/>
          </a:xfrm>
          <a:custGeom>
            <a:rect b="b" l="l" r="r" t="t"/>
            <a:pathLst>
              <a:path extrusionOk="0" h="37149" w="46269">
                <a:moveTo>
                  <a:pt x="46269" y="1"/>
                </a:moveTo>
                <a:cubicBezTo>
                  <a:pt x="26824" y="919"/>
                  <a:pt x="9881" y="11338"/>
                  <a:pt x="0" y="26697"/>
                </a:cubicBezTo>
                <a:lnTo>
                  <a:pt x="18051" y="37148"/>
                </a:lnTo>
                <a:cubicBezTo>
                  <a:pt x="19983" y="34361"/>
                  <a:pt x="22232" y="31828"/>
                  <a:pt x="24829" y="29643"/>
                </a:cubicBezTo>
                <a:lnTo>
                  <a:pt x="26317" y="28376"/>
                </a:lnTo>
                <a:lnTo>
                  <a:pt x="34519" y="33126"/>
                </a:lnTo>
                <a:lnTo>
                  <a:pt x="34519" y="23626"/>
                </a:lnTo>
                <a:lnTo>
                  <a:pt x="36356" y="22960"/>
                </a:lnTo>
                <a:cubicBezTo>
                  <a:pt x="38985" y="22010"/>
                  <a:pt x="41708" y="21377"/>
                  <a:pt x="44463" y="21029"/>
                </a:cubicBezTo>
                <a:cubicBezTo>
                  <a:pt x="45065" y="20965"/>
                  <a:pt x="45667" y="20902"/>
                  <a:pt x="46269" y="20870"/>
                </a:cubicBezTo>
                <a:lnTo>
                  <a:pt x="46269"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1</a:t>
            </a:r>
            <a:endParaRPr b="0" i="0" sz="2700" u="none" cap="none" strike="noStrike">
              <a:solidFill>
                <a:srgbClr val="FFFFFF"/>
              </a:solidFill>
              <a:latin typeface="Fira Sans"/>
              <a:ea typeface="Fira Sans"/>
              <a:cs typeface="Fira Sans"/>
              <a:sym typeface="Fira Sans"/>
            </a:endParaRPr>
          </a:p>
        </p:txBody>
      </p:sp>
      <p:sp>
        <p:nvSpPr>
          <p:cNvPr id="2382" name="Google Shape;2382;g35d9eb2828e_0_49"/>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Which data are</a:t>
            </a:r>
            <a:r>
              <a:rPr lang="en" sz="2800">
                <a:latin typeface="Fira Sans Medium"/>
                <a:ea typeface="Fira Sans Medium"/>
                <a:cs typeface="Fira Sans Medium"/>
                <a:sym typeface="Fira Sans Medium"/>
              </a:rPr>
              <a:t> </a:t>
            </a:r>
            <a:r>
              <a:rPr lang="en" sz="2800">
                <a:solidFill>
                  <a:srgbClr val="666666"/>
                </a:solidFill>
                <a:latin typeface="Fira Sans Medium"/>
                <a:ea typeface="Fira Sans Medium"/>
                <a:cs typeface="Fira Sans Medium"/>
                <a:sym typeface="Fira Sans Medium"/>
              </a:rPr>
              <a:t>Feature </a:t>
            </a:r>
            <a:r>
              <a:rPr lang="en" sz="2800">
                <a:latin typeface="Fira Sans Medium"/>
                <a:ea typeface="Fira Sans Medium"/>
                <a:cs typeface="Fira Sans Medium"/>
                <a:sym typeface="Fira Sans Medium"/>
              </a:rPr>
              <a:t>/ </a:t>
            </a:r>
            <a:r>
              <a:rPr lang="en" sz="2800">
                <a:solidFill>
                  <a:srgbClr val="FF9900"/>
                </a:solidFill>
                <a:latin typeface="Fira Sans Medium"/>
                <a:ea typeface="Fira Sans Medium"/>
                <a:cs typeface="Fira Sans Medium"/>
                <a:sym typeface="Fira Sans Medium"/>
              </a:rPr>
              <a:t>Label</a:t>
            </a:r>
            <a:endParaRPr b="0" i="0" sz="2800" u="none" cap="none" strike="noStrike">
              <a:solidFill>
                <a:srgbClr val="FF9900"/>
              </a:solidFill>
              <a:latin typeface="Fira Sans Medium"/>
              <a:ea typeface="Fira Sans Medium"/>
              <a:cs typeface="Fira Sans Medium"/>
              <a:sym typeface="Fira Sans Medium"/>
            </a:endParaRPr>
          </a:p>
        </p:txBody>
      </p:sp>
      <p:sp>
        <p:nvSpPr>
          <p:cNvPr id="2383" name="Google Shape;2383;g35d9eb2828e_0_49"/>
          <p:cNvSpPr txBox="1"/>
          <p:nvPr/>
        </p:nvSpPr>
        <p:spPr>
          <a:xfrm>
            <a:off x="457200" y="905925"/>
            <a:ext cx="4880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666666"/>
                </a:solidFill>
                <a:latin typeface="Fira Sans Medium"/>
                <a:ea typeface="Fira Sans Medium"/>
                <a:cs typeface="Fira Sans Medium"/>
                <a:sym typeface="Fira Sans Medium"/>
              </a:rPr>
              <a:t>Feature</a:t>
            </a:r>
            <a:endParaRPr sz="2800">
              <a:solidFill>
                <a:srgbClr val="666666"/>
              </a:solidFill>
              <a:latin typeface="Fira Sans Medium"/>
              <a:ea typeface="Fira Sans Medium"/>
              <a:cs typeface="Fira Sans Medium"/>
              <a:sym typeface="Fira Sans Medium"/>
            </a:endParaRPr>
          </a:p>
          <a:p>
            <a:pPr indent="0" lvl="0" marL="0" rtl="0" algn="l">
              <a:spcBef>
                <a:spcPts val="0"/>
              </a:spcBef>
              <a:spcAft>
                <a:spcPts val="0"/>
              </a:spcAft>
              <a:buClr>
                <a:schemeClr val="dk1"/>
              </a:buClr>
              <a:buSzPts val="2800"/>
              <a:buFont typeface="Arial"/>
              <a:buNone/>
            </a:pPr>
            <a:r>
              <a:rPr lang="en" sz="1800">
                <a:solidFill>
                  <a:srgbClr val="666666"/>
                </a:solidFill>
                <a:latin typeface="Fira Sans Medium"/>
                <a:ea typeface="Fira Sans Medium"/>
                <a:cs typeface="Fira Sans Medium"/>
                <a:sym typeface="Fira Sans Medium"/>
              </a:rPr>
              <a:t>(X)</a:t>
            </a:r>
            <a:endParaRPr sz="1800">
              <a:solidFill>
                <a:srgbClr val="666666"/>
              </a:solidFill>
              <a:latin typeface="Fira Sans Medium"/>
              <a:ea typeface="Fira Sans Medium"/>
              <a:cs typeface="Fira Sans Medium"/>
              <a:sym typeface="Fira Sans Medium"/>
            </a:endParaRPr>
          </a:p>
        </p:txBody>
      </p:sp>
      <p:sp>
        <p:nvSpPr>
          <p:cNvPr id="2384" name="Google Shape;2384;g35d9eb2828e_0_49"/>
          <p:cNvSpPr txBox="1"/>
          <p:nvPr/>
        </p:nvSpPr>
        <p:spPr>
          <a:xfrm>
            <a:off x="457200" y="3981750"/>
            <a:ext cx="1545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9900"/>
                </a:solidFill>
                <a:latin typeface="Fira Sans Medium"/>
                <a:ea typeface="Fira Sans Medium"/>
                <a:cs typeface="Fira Sans Medium"/>
                <a:sym typeface="Fira Sans Medium"/>
              </a:rPr>
              <a:t>Label</a:t>
            </a:r>
            <a:endParaRPr sz="2800">
              <a:solidFill>
                <a:srgbClr val="FF9900"/>
              </a:solidFill>
              <a:latin typeface="Fira Sans Medium"/>
              <a:ea typeface="Fira Sans Medium"/>
              <a:cs typeface="Fira Sans Medium"/>
              <a:sym typeface="Fira Sans Medium"/>
            </a:endParaRPr>
          </a:p>
          <a:p>
            <a:pPr indent="0" lvl="0" marL="0" rtl="0" algn="l">
              <a:spcBef>
                <a:spcPts val="0"/>
              </a:spcBef>
              <a:spcAft>
                <a:spcPts val="0"/>
              </a:spcAft>
              <a:buClr>
                <a:schemeClr val="dk1"/>
              </a:buClr>
              <a:buSzPts val="2800"/>
              <a:buFont typeface="Arial"/>
              <a:buNone/>
            </a:pPr>
            <a:r>
              <a:rPr lang="en" sz="1800">
                <a:solidFill>
                  <a:srgbClr val="FF9900"/>
                </a:solidFill>
                <a:latin typeface="Fira Sans Medium"/>
                <a:ea typeface="Fira Sans Medium"/>
                <a:cs typeface="Fira Sans Medium"/>
                <a:sym typeface="Fira Sans Medium"/>
              </a:rPr>
              <a:t>(y)</a:t>
            </a:r>
            <a:endParaRPr sz="1800">
              <a:solidFill>
                <a:srgbClr val="FF9900"/>
              </a:solidFill>
              <a:latin typeface="Fira Sans Medium"/>
              <a:ea typeface="Fira Sans Medium"/>
              <a:cs typeface="Fira Sans Medium"/>
              <a:sym typeface="Fira Sans Medium"/>
            </a:endParaRPr>
          </a:p>
        </p:txBody>
      </p:sp>
      <p:graphicFrame>
        <p:nvGraphicFramePr>
          <p:cNvPr id="2385" name="Google Shape;2385;g35d9eb2828e_0_49"/>
          <p:cNvGraphicFramePr/>
          <p:nvPr/>
        </p:nvGraphicFramePr>
        <p:xfrm>
          <a:off x="2003225" y="1131750"/>
          <a:ext cx="3000000" cy="3000000"/>
        </p:xfrm>
        <a:graphic>
          <a:graphicData uri="http://schemas.openxmlformats.org/drawingml/2006/table">
            <a:tbl>
              <a:tblPr>
                <a:noFill/>
                <a:tableStyleId>{FA07BC42-0E85-468C-8B5E-62D1DB756094}</a:tableStyleId>
              </a:tblPr>
              <a:tblGrid>
                <a:gridCol w="2096850"/>
                <a:gridCol w="2096850"/>
                <a:gridCol w="2096850"/>
              </a:tblGrid>
              <a:tr h="458925">
                <a:tc>
                  <a:txBody>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Detail</a:t>
                      </a:r>
                      <a:endParaRPr b="1" sz="1000">
                        <a:solidFill>
                          <a:schemeClr val="lt1"/>
                        </a:solidFill>
                        <a:latin typeface="Fira Sans"/>
                        <a:ea typeface="Fira Sans"/>
                        <a:cs typeface="Fira Sans"/>
                        <a:sym typeface="Fira Sans"/>
                      </a:endParaRPr>
                    </a:p>
                  </a:txBody>
                  <a:tcPr marT="91425" marB="91425" marR="91425" marL="91425">
                    <a:solidFill>
                      <a:srgbClr val="A8A8A8"/>
                    </a:solidFill>
                  </a:tcPr>
                </a:tc>
                <a:tc>
                  <a:txBody>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Feature</a:t>
                      </a:r>
                      <a:endParaRPr b="1" sz="1000">
                        <a:solidFill>
                          <a:schemeClr val="lt1"/>
                        </a:solidFill>
                        <a:latin typeface="Fira Sans"/>
                        <a:ea typeface="Fira Sans"/>
                        <a:cs typeface="Fira Sans"/>
                        <a:sym typeface="Fira Sans"/>
                      </a:endParaRPr>
                    </a:p>
                  </a:txBody>
                  <a:tcPr marT="91425" marB="91425" marR="91425" marL="91425">
                    <a:solidFill>
                      <a:srgbClr val="A8A8A8"/>
                    </a:solidFill>
                  </a:tcPr>
                </a:tc>
                <a:tc>
                  <a:txBody>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Explanation</a:t>
                      </a:r>
                      <a:endParaRPr b="1" sz="1000">
                        <a:solidFill>
                          <a:schemeClr val="lt1"/>
                        </a:solidFill>
                        <a:latin typeface="Fira Sans"/>
                        <a:ea typeface="Fira Sans"/>
                        <a:cs typeface="Fira Sans"/>
                        <a:sym typeface="Fira Sans"/>
                      </a:endParaRPr>
                    </a:p>
                  </a:txBody>
                  <a:tcPr marT="91425" marB="91425" marR="91425" marL="91425">
                    <a:solidFill>
                      <a:srgbClr val="A8A8A8"/>
                    </a:solidFill>
                  </a:tcPr>
                </a:tc>
              </a:tr>
              <a:tr h="318200">
                <a:tc rowSpan="2">
                  <a:txBody>
                    <a:bodyPr/>
                    <a:lstStyle/>
                    <a:p>
                      <a:pPr indent="0" lvl="0" marL="0" rtl="0" algn="ctr">
                        <a:spcBef>
                          <a:spcPts val="0"/>
                        </a:spcBef>
                        <a:spcAft>
                          <a:spcPts val="0"/>
                        </a:spcAft>
                        <a:buNone/>
                      </a:pPr>
                      <a:r>
                        <a:rPr b="1" lang="en" sz="1000">
                          <a:latin typeface="Fira Sans"/>
                          <a:ea typeface="Fira Sans"/>
                          <a:cs typeface="Fira Sans"/>
                          <a:sym typeface="Fira Sans"/>
                        </a:rPr>
                        <a:t>19 Columns Remaining</a:t>
                      </a:r>
                      <a:endParaRPr b="1" sz="1000">
                        <a:latin typeface="Fira Sans"/>
                        <a:ea typeface="Fira Sans"/>
                        <a:cs typeface="Fira Sans"/>
                        <a:sym typeface="Fira Sans"/>
                      </a:endParaRPr>
                    </a:p>
                  </a:txBody>
                  <a:tcPr marT="91425" marB="91425" marR="91425" marL="91425" anchor="ctr"/>
                </a:tc>
                <a:tc>
                  <a:txBody>
                    <a:bodyPr/>
                    <a:lstStyle/>
                    <a:p>
                      <a:pPr indent="0" lvl="0" marL="0" rtl="0" algn="l">
                        <a:spcBef>
                          <a:spcPts val="0"/>
                        </a:spcBef>
                        <a:spcAft>
                          <a:spcPts val="0"/>
                        </a:spcAft>
                        <a:buNone/>
                      </a:pPr>
                      <a:r>
                        <a:rPr b="1" lang="en" sz="1000">
                          <a:latin typeface="Fira Sans"/>
                          <a:ea typeface="Fira Sans"/>
                          <a:cs typeface="Fira Sans"/>
                          <a:sym typeface="Fira Sans"/>
                        </a:rPr>
                        <a:t>Categorical Data</a:t>
                      </a:r>
                      <a:endParaRPr b="1" sz="1000">
                        <a:latin typeface="Fira Sans"/>
                        <a:ea typeface="Fira Sans"/>
                        <a:cs typeface="Fira Sans"/>
                        <a:sym typeface="Fira Sans"/>
                      </a:endParaRPr>
                    </a:p>
                  </a:txBody>
                  <a:tcPr marT="91425" marB="91425" marR="91425" marL="91425">
                    <a:solidFill>
                      <a:srgbClr val="E0E0E0"/>
                    </a:solidFill>
                  </a:tcPr>
                </a:tc>
                <a:tc rowSpan="2">
                  <a:txBody>
                    <a:bodyPr/>
                    <a:lstStyle/>
                    <a:p>
                      <a:pPr indent="0" lvl="0" marL="0" rtl="0" algn="ctr">
                        <a:spcBef>
                          <a:spcPts val="0"/>
                        </a:spcBef>
                        <a:spcAft>
                          <a:spcPts val="0"/>
                        </a:spcAft>
                        <a:buNone/>
                      </a:pPr>
                      <a:r>
                        <a:rPr b="1" lang="en" sz="1000">
                          <a:latin typeface="Fira Sans"/>
                          <a:ea typeface="Fira Sans"/>
                          <a:cs typeface="Fira Sans"/>
                          <a:sym typeface="Fira Sans"/>
                        </a:rPr>
                        <a:t>Data consist unique value</a:t>
                      </a:r>
                      <a:endParaRPr b="1" sz="1000">
                        <a:latin typeface="Fira Sans"/>
                        <a:ea typeface="Fira Sans"/>
                        <a:cs typeface="Fira Sans"/>
                        <a:sym typeface="Fira Sans"/>
                      </a:endParaRPr>
                    </a:p>
                  </a:txBody>
                  <a:tcPr marT="91425" marB="91425" marR="91425" marL="91425" anchor="ctr"/>
                </a:tc>
              </a:tr>
              <a:tr h="521550">
                <a:tc vMerge="1"/>
                <a:tc>
                  <a:txBody>
                    <a:bodyPr/>
                    <a:lstStyle/>
                    <a:p>
                      <a:pPr indent="0" lvl="0" marL="0" rtl="0" algn="ctr">
                        <a:spcBef>
                          <a:spcPts val="0"/>
                        </a:spcBef>
                        <a:spcAft>
                          <a:spcPts val="0"/>
                        </a:spcAft>
                        <a:buNone/>
                      </a:pPr>
                      <a:r>
                        <a:rPr lang="en" sz="800">
                          <a:latin typeface="Fira Sans"/>
                          <a:ea typeface="Fira Sans"/>
                          <a:cs typeface="Fira Sans"/>
                          <a:sym typeface="Fira Sans"/>
                        </a:rPr>
                        <a:t>Gender, SeniorCitizen, Partner, Dependents, PhoneService, MultipleLines, InternetServices, OnlineSecurity, OnlineBackup, DeviceProtection, TechSupport, StreamingTV, StreamingMovies, Contract, PaperlessBilling, PaymentMethod, </a:t>
                      </a:r>
                      <a:endParaRPr sz="800">
                        <a:latin typeface="Fira Sans"/>
                        <a:ea typeface="Fira Sans"/>
                        <a:cs typeface="Fira Sans"/>
                        <a:sym typeface="Fira Sans"/>
                      </a:endParaRPr>
                    </a:p>
                  </a:txBody>
                  <a:tcPr marT="91425" marB="91425" marR="91425" marL="91425"/>
                </a:tc>
                <a:tc vMerge="1"/>
              </a:tr>
              <a:tr h="284275">
                <a:tc rowSpan="2">
                  <a:txBody>
                    <a:bodyPr/>
                    <a:lstStyle/>
                    <a:p>
                      <a:pPr indent="0" lvl="0" marL="0" rtl="0" algn="ctr">
                        <a:spcBef>
                          <a:spcPts val="0"/>
                        </a:spcBef>
                        <a:spcAft>
                          <a:spcPts val="0"/>
                        </a:spcAft>
                        <a:buNone/>
                      </a:pPr>
                      <a:r>
                        <a:rPr b="1" lang="en" sz="1000">
                          <a:latin typeface="Fira Sans"/>
                          <a:ea typeface="Fira Sans"/>
                          <a:cs typeface="Fira Sans"/>
                          <a:sym typeface="Fira Sans"/>
                        </a:rPr>
                        <a:t>7032 Data Remaining</a:t>
                      </a:r>
                      <a:endParaRPr b="1" sz="1000">
                        <a:latin typeface="Fira Sans"/>
                        <a:ea typeface="Fira Sans"/>
                        <a:cs typeface="Fira Sans"/>
                        <a:sym typeface="Fira Sans"/>
                      </a:endParaRPr>
                    </a:p>
                  </a:txBody>
                  <a:tcPr marT="91425" marB="91425" marR="91425" marL="91425" anchor="ctr"/>
                </a:tc>
                <a:tc>
                  <a:txBody>
                    <a:bodyPr/>
                    <a:lstStyle/>
                    <a:p>
                      <a:pPr indent="0" lvl="0" marL="0" rtl="0" algn="l">
                        <a:spcBef>
                          <a:spcPts val="0"/>
                        </a:spcBef>
                        <a:spcAft>
                          <a:spcPts val="0"/>
                        </a:spcAft>
                        <a:buNone/>
                      </a:pPr>
                      <a:r>
                        <a:rPr b="1" lang="en" sz="1000">
                          <a:latin typeface="Fira Sans"/>
                          <a:ea typeface="Fira Sans"/>
                          <a:cs typeface="Fira Sans"/>
                          <a:sym typeface="Fira Sans"/>
                        </a:rPr>
                        <a:t>Numerical Data</a:t>
                      </a:r>
                      <a:endParaRPr b="1" sz="1000">
                        <a:latin typeface="Fira Sans"/>
                        <a:ea typeface="Fira Sans"/>
                        <a:cs typeface="Fira Sans"/>
                        <a:sym typeface="Fira Sans"/>
                      </a:endParaRPr>
                    </a:p>
                  </a:txBody>
                  <a:tcPr marT="91425" marB="91425" marR="91425" marL="91425">
                    <a:solidFill>
                      <a:srgbClr val="E0E0E0"/>
                    </a:solidFill>
                  </a:tcPr>
                </a:tc>
                <a:tc rowSpan="2">
                  <a:txBody>
                    <a:bodyPr/>
                    <a:lstStyle/>
                    <a:p>
                      <a:pPr indent="0" lvl="0" marL="0" rtl="0" algn="ctr">
                        <a:spcBef>
                          <a:spcPts val="0"/>
                        </a:spcBef>
                        <a:spcAft>
                          <a:spcPts val="0"/>
                        </a:spcAft>
                        <a:buNone/>
                      </a:pPr>
                      <a:r>
                        <a:rPr b="1" lang="en" sz="1000">
                          <a:latin typeface="Fira Sans"/>
                          <a:ea typeface="Fira Sans"/>
                          <a:cs typeface="Fira Sans"/>
                          <a:sym typeface="Fira Sans"/>
                        </a:rPr>
                        <a:t>Data consist number</a:t>
                      </a:r>
                      <a:endParaRPr b="1" sz="1000">
                        <a:latin typeface="Fira Sans"/>
                        <a:ea typeface="Fira Sans"/>
                        <a:cs typeface="Fira Sans"/>
                        <a:sym typeface="Fira Sans"/>
                      </a:endParaRPr>
                    </a:p>
                  </a:txBody>
                  <a:tcPr marT="91425" marB="91425" marR="91425" marL="91425" anchor="ctr"/>
                </a:tc>
              </a:tr>
              <a:tr h="521550">
                <a:tc vMerge="1"/>
                <a:tc>
                  <a:txBody>
                    <a:bodyPr/>
                    <a:lstStyle/>
                    <a:p>
                      <a:pPr indent="0" lvl="0" marL="0" rtl="0" algn="ctr">
                        <a:spcBef>
                          <a:spcPts val="0"/>
                        </a:spcBef>
                        <a:spcAft>
                          <a:spcPts val="0"/>
                        </a:spcAft>
                        <a:buNone/>
                      </a:pPr>
                      <a:r>
                        <a:rPr lang="en" sz="800">
                          <a:latin typeface="Fira Sans"/>
                          <a:ea typeface="Fira Sans"/>
                          <a:cs typeface="Fira Sans"/>
                          <a:sym typeface="Fira Sans"/>
                        </a:rPr>
                        <a:t>Tenure, </a:t>
                      </a:r>
                      <a:r>
                        <a:rPr lang="en" sz="800">
                          <a:solidFill>
                            <a:schemeClr val="dk1"/>
                          </a:solidFill>
                          <a:latin typeface="Fira Sans"/>
                          <a:ea typeface="Fira Sans"/>
                          <a:cs typeface="Fira Sans"/>
                          <a:sym typeface="Fira Sans"/>
                        </a:rPr>
                        <a:t>MonthlyCharges, TotalCharges</a:t>
                      </a:r>
                      <a:endParaRPr sz="1000">
                        <a:latin typeface="Fira Sans"/>
                        <a:ea typeface="Fira Sans"/>
                        <a:cs typeface="Fira Sans"/>
                        <a:sym typeface="Fira Sans"/>
                      </a:endParaRPr>
                    </a:p>
                  </a:txBody>
                  <a:tcPr marT="91425" marB="91425" marR="91425" marL="91425"/>
                </a:tc>
                <a:tc vMerge="1"/>
              </a:tr>
            </a:tbl>
          </a:graphicData>
        </a:graphic>
      </p:graphicFrame>
      <p:graphicFrame>
        <p:nvGraphicFramePr>
          <p:cNvPr id="2386" name="Google Shape;2386;g35d9eb2828e_0_49"/>
          <p:cNvGraphicFramePr/>
          <p:nvPr/>
        </p:nvGraphicFramePr>
        <p:xfrm>
          <a:off x="2003225" y="4131225"/>
          <a:ext cx="3000000" cy="3000000"/>
        </p:xfrm>
        <a:graphic>
          <a:graphicData uri="http://schemas.openxmlformats.org/drawingml/2006/table">
            <a:tbl>
              <a:tblPr>
                <a:noFill/>
                <a:tableStyleId>{FA07BC42-0E85-468C-8B5E-62D1DB756094}</a:tableStyleId>
              </a:tblPr>
              <a:tblGrid>
                <a:gridCol w="2096850"/>
                <a:gridCol w="2096850"/>
              </a:tblGrid>
              <a:tr h="381000">
                <a:tc>
                  <a:txBody>
                    <a:bodyPr/>
                    <a:lstStyle/>
                    <a:p>
                      <a:pPr indent="0" lvl="0" marL="0" rtl="0" algn="ctr">
                        <a:spcBef>
                          <a:spcPts val="0"/>
                        </a:spcBef>
                        <a:spcAft>
                          <a:spcPts val="0"/>
                        </a:spcAft>
                        <a:buNone/>
                      </a:pPr>
                      <a:r>
                        <a:rPr b="1" lang="en" sz="1000">
                          <a:latin typeface="Fira Sans"/>
                          <a:ea typeface="Fira Sans"/>
                          <a:cs typeface="Fira Sans"/>
                          <a:sym typeface="Fira Sans"/>
                        </a:rPr>
                        <a:t>Supervised Model</a:t>
                      </a:r>
                      <a:endParaRPr b="1" sz="1000">
                        <a:latin typeface="Fira Sans"/>
                        <a:ea typeface="Fira Sans"/>
                        <a:cs typeface="Fira Sans"/>
                        <a:sym typeface="Fira Sans"/>
                      </a:endParaRPr>
                    </a:p>
                  </a:txBody>
                  <a:tcPr marT="91425" marB="91425" marR="91425" marL="91425" anchor="ctr"/>
                </a:tc>
                <a:tc rowSpan="2">
                  <a:txBody>
                    <a:bodyPr/>
                    <a:lstStyle/>
                    <a:p>
                      <a:pPr indent="0" lvl="0" marL="0" rtl="0" algn="ctr">
                        <a:spcBef>
                          <a:spcPts val="0"/>
                        </a:spcBef>
                        <a:spcAft>
                          <a:spcPts val="0"/>
                        </a:spcAft>
                        <a:buNone/>
                      </a:pPr>
                      <a:r>
                        <a:rPr lang="en" sz="1000">
                          <a:latin typeface="Fira Sans"/>
                          <a:ea typeface="Fira Sans"/>
                          <a:cs typeface="Fira Sans"/>
                          <a:sym typeface="Fira Sans"/>
                        </a:rPr>
                        <a:t>Churn</a:t>
                      </a:r>
                      <a:endParaRPr sz="10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b="1" lang="en" sz="1000">
                          <a:latin typeface="Fira Sans"/>
                          <a:ea typeface="Fira Sans"/>
                          <a:cs typeface="Fira Sans"/>
                          <a:sym typeface="Fira Sans"/>
                        </a:rPr>
                        <a:t>Categorical Model </a:t>
                      </a:r>
                      <a:endParaRPr b="1" sz="1000">
                        <a:latin typeface="Fira Sans"/>
                        <a:ea typeface="Fira Sans"/>
                        <a:cs typeface="Fira Sans"/>
                        <a:sym typeface="Fira Sans"/>
                      </a:endParaRPr>
                    </a:p>
                    <a:p>
                      <a:pPr indent="0" lvl="0" marL="0" rtl="0" algn="ctr">
                        <a:spcBef>
                          <a:spcPts val="0"/>
                        </a:spcBef>
                        <a:spcAft>
                          <a:spcPts val="0"/>
                        </a:spcAft>
                        <a:buNone/>
                      </a:pPr>
                      <a:r>
                        <a:rPr b="1" lang="en" sz="800">
                          <a:latin typeface="Fira Sans"/>
                          <a:ea typeface="Fira Sans"/>
                          <a:cs typeface="Fira Sans"/>
                          <a:sym typeface="Fira Sans"/>
                        </a:rPr>
                        <a:t>(consist of Yes/No)</a:t>
                      </a:r>
                      <a:endParaRPr b="1" sz="800">
                        <a:latin typeface="Fira Sans"/>
                        <a:ea typeface="Fira Sans"/>
                        <a:cs typeface="Fira Sans"/>
                        <a:sym typeface="Fira Sans"/>
                      </a:endParaRPr>
                    </a:p>
                  </a:txBody>
                  <a:tcPr marT="91425" marB="91425" marR="91425" marL="91425" anchor="ctr"/>
                </a:tc>
                <a:tc v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g35d9eb2828e_0_60"/>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Grouping data into</a:t>
            </a:r>
            <a:r>
              <a:rPr lang="en" sz="2800">
                <a:latin typeface="Fira Sans Medium"/>
                <a:ea typeface="Fira Sans Medium"/>
                <a:cs typeface="Fira Sans Medium"/>
                <a:sym typeface="Fira Sans Medium"/>
              </a:rPr>
              <a:t> </a:t>
            </a:r>
            <a:r>
              <a:rPr lang="en" sz="2800">
                <a:solidFill>
                  <a:srgbClr val="434343"/>
                </a:solidFill>
                <a:latin typeface="Fira Sans Medium"/>
                <a:ea typeface="Fira Sans Medium"/>
                <a:cs typeface="Fira Sans Medium"/>
                <a:sym typeface="Fira Sans Medium"/>
              </a:rPr>
              <a:t>Test &amp; Train Data</a:t>
            </a:r>
            <a:endParaRPr b="0" i="0" sz="2800" u="none" cap="none" strike="noStrike">
              <a:solidFill>
                <a:srgbClr val="434343"/>
              </a:solidFill>
              <a:latin typeface="Fira Sans Medium"/>
              <a:ea typeface="Fira Sans Medium"/>
              <a:cs typeface="Fira Sans Medium"/>
              <a:sym typeface="Fira Sans Medium"/>
            </a:endParaRPr>
          </a:p>
        </p:txBody>
      </p:sp>
      <p:sp>
        <p:nvSpPr>
          <p:cNvPr id="2392" name="Google Shape;2392;g35d9eb2828e_0_60"/>
          <p:cNvSpPr/>
          <p:nvPr/>
        </p:nvSpPr>
        <p:spPr>
          <a:xfrm>
            <a:off x="8221808" y="1723751"/>
            <a:ext cx="929970" cy="1696008"/>
          </a:xfrm>
          <a:custGeom>
            <a:rect b="b" l="l" r="r" t="t"/>
            <a:pathLst>
              <a:path extrusionOk="0" h="53426" w="29295">
                <a:moveTo>
                  <a:pt x="6461" y="0"/>
                </a:moveTo>
                <a:cubicBezTo>
                  <a:pt x="2313" y="8012"/>
                  <a:pt x="1" y="17101"/>
                  <a:pt x="1" y="26729"/>
                </a:cubicBezTo>
                <a:cubicBezTo>
                  <a:pt x="1" y="36356"/>
                  <a:pt x="2313" y="45445"/>
                  <a:pt x="6461" y="53425"/>
                </a:cubicBezTo>
                <a:lnTo>
                  <a:pt x="24513" y="43006"/>
                </a:lnTo>
                <a:cubicBezTo>
                  <a:pt x="24386" y="42753"/>
                  <a:pt x="24291" y="42500"/>
                  <a:pt x="24164" y="42246"/>
                </a:cubicBezTo>
                <a:cubicBezTo>
                  <a:pt x="22866" y="39428"/>
                  <a:pt x="21947" y="36451"/>
                  <a:pt x="21409" y="33379"/>
                </a:cubicBezTo>
                <a:lnTo>
                  <a:pt x="21061" y="31479"/>
                </a:lnTo>
                <a:lnTo>
                  <a:pt x="26824" y="28122"/>
                </a:lnTo>
                <a:lnTo>
                  <a:pt x="29295" y="26729"/>
                </a:lnTo>
                <a:lnTo>
                  <a:pt x="21061" y="21978"/>
                </a:lnTo>
                <a:lnTo>
                  <a:pt x="21409" y="20046"/>
                </a:lnTo>
                <a:cubicBezTo>
                  <a:pt x="22011" y="16690"/>
                  <a:pt x="23056" y="13491"/>
                  <a:pt x="24513" y="10451"/>
                </a:cubicBezTo>
                <a:lnTo>
                  <a:pt x="646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2</a:t>
            </a:r>
            <a:endParaRPr b="0" i="0" sz="2700" u="none" cap="none" strike="noStrike">
              <a:solidFill>
                <a:srgbClr val="FFFFFF"/>
              </a:solidFill>
              <a:latin typeface="Fira Sans"/>
              <a:ea typeface="Fira Sans"/>
              <a:cs typeface="Fira Sans"/>
              <a:sym typeface="Fira Sans"/>
            </a:endParaRPr>
          </a:p>
        </p:txBody>
      </p:sp>
      <p:sp>
        <p:nvSpPr>
          <p:cNvPr id="2393" name="Google Shape;2393;g35d9eb2828e_0_60"/>
          <p:cNvSpPr txBox="1"/>
          <p:nvPr/>
        </p:nvSpPr>
        <p:spPr>
          <a:xfrm>
            <a:off x="304800" y="918275"/>
            <a:ext cx="78408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Fira Sans"/>
                <a:ea typeface="Fira Sans"/>
                <a:cs typeface="Fira Sans"/>
                <a:sym typeface="Fira Sans"/>
              </a:rPr>
              <a:t>In the splitting process, several parameters need to be explained, including:</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050">
              <a:solidFill>
                <a:schemeClr val="dk1"/>
              </a:solidFill>
              <a:latin typeface="Fira Sans"/>
              <a:ea typeface="Fira Sans"/>
              <a:cs typeface="Fira Sans"/>
              <a:sym typeface="Fira Sans"/>
            </a:endParaRPr>
          </a:p>
          <a:p>
            <a:pPr indent="-295275" lvl="0" marL="457200" rtl="0" algn="l">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Test Size</a:t>
            </a:r>
            <a:r>
              <a:rPr lang="en" sz="1050">
                <a:solidFill>
                  <a:schemeClr val="dk1"/>
                </a:solidFill>
                <a:latin typeface="Fira Sans"/>
                <a:ea typeface="Fira Sans"/>
                <a:cs typeface="Fira Sans"/>
                <a:sym typeface="Fira Sans"/>
              </a:rPr>
              <a:t>      : </a:t>
            </a:r>
            <a:endParaRPr sz="1050">
              <a:solidFill>
                <a:schemeClr val="dk1"/>
              </a:solidFill>
              <a:latin typeface="Fira Sans"/>
              <a:ea typeface="Fira Sans"/>
              <a:cs typeface="Fira Sans"/>
              <a:sym typeface="Fira Sans"/>
            </a:endParaRPr>
          </a:p>
          <a:p>
            <a:pPr indent="0" lvl="0" marL="457200" rtl="0" algn="just">
              <a:spcBef>
                <a:spcPts val="0"/>
              </a:spcBef>
              <a:spcAft>
                <a:spcPts val="0"/>
              </a:spcAft>
              <a:buNone/>
            </a:pPr>
            <a:r>
              <a:rPr lang="en" sz="1050">
                <a:solidFill>
                  <a:schemeClr val="dk1"/>
                </a:solidFill>
                <a:latin typeface="Fira Sans"/>
                <a:ea typeface="Fira Sans"/>
                <a:cs typeface="Fira Sans"/>
                <a:sym typeface="Fira Sans"/>
              </a:rPr>
              <a:t>Determines the proportion of data to be used as test data, with the remainder used for training. In this modeling, the data split will be as follows:</a:t>
            </a:r>
            <a:endParaRPr sz="1050">
              <a:solidFill>
                <a:schemeClr val="dk1"/>
              </a:solidFill>
              <a:latin typeface="Fira Sans"/>
              <a:ea typeface="Fira Sans"/>
              <a:cs typeface="Fira Sans"/>
              <a:sym typeface="Fira Sans"/>
            </a:endParaRPr>
          </a:p>
          <a:p>
            <a:pPr indent="-295275" lvl="0" marL="914400" rtl="0" algn="l">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Train </a:t>
            </a: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80%</a:t>
            </a:r>
            <a:r>
              <a:rPr lang="en" sz="1050">
                <a:solidFill>
                  <a:schemeClr val="dk1"/>
                </a:solidFill>
                <a:latin typeface="Fira Sans"/>
                <a:ea typeface="Fira Sans"/>
                <a:cs typeface="Fira Sans"/>
                <a:sym typeface="Fira Sans"/>
              </a:rPr>
              <a:t> of the dataset</a:t>
            </a:r>
            <a:endParaRPr sz="1050">
              <a:solidFill>
                <a:schemeClr val="dk1"/>
              </a:solidFill>
              <a:latin typeface="Fira Sans"/>
              <a:ea typeface="Fira Sans"/>
              <a:cs typeface="Fira Sans"/>
              <a:sym typeface="Fira Sans"/>
            </a:endParaRPr>
          </a:p>
          <a:p>
            <a:pPr indent="-295275" lvl="0" marL="914400" rtl="0" algn="l">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Test </a:t>
            </a:r>
            <a:r>
              <a:rPr lang="en" sz="1050">
                <a:solidFill>
                  <a:schemeClr val="dk1"/>
                </a:solidFill>
                <a:latin typeface="Fira Sans"/>
                <a:ea typeface="Fira Sans"/>
                <a:cs typeface="Fira Sans"/>
                <a:sym typeface="Fira Sans"/>
              </a:rPr>
              <a:t> : </a:t>
            </a:r>
            <a:r>
              <a:rPr b="1" lang="en" sz="1050">
                <a:solidFill>
                  <a:schemeClr val="dk1"/>
                </a:solidFill>
                <a:latin typeface="Fira Sans"/>
                <a:ea typeface="Fira Sans"/>
                <a:cs typeface="Fira Sans"/>
                <a:sym typeface="Fira Sans"/>
              </a:rPr>
              <a:t>20%</a:t>
            </a:r>
            <a:r>
              <a:rPr lang="en" sz="1050">
                <a:solidFill>
                  <a:schemeClr val="dk1"/>
                </a:solidFill>
                <a:latin typeface="Fira Sans"/>
                <a:ea typeface="Fira Sans"/>
                <a:cs typeface="Fira Sans"/>
                <a:sym typeface="Fira Sans"/>
              </a:rPr>
              <a:t> of the dataset</a:t>
            </a:r>
            <a:endParaRPr sz="1050">
              <a:solidFill>
                <a:schemeClr val="dk1"/>
              </a:solidFill>
              <a:latin typeface="Fira Sans"/>
              <a:ea typeface="Fira Sans"/>
              <a:cs typeface="Fira Sans"/>
              <a:sym typeface="Fira Sans"/>
            </a:endParaRPr>
          </a:p>
          <a:p>
            <a:pPr indent="0" lvl="0" marL="457200" rtl="0" algn="just">
              <a:spcBef>
                <a:spcPts val="0"/>
              </a:spcBef>
              <a:spcAft>
                <a:spcPts val="0"/>
              </a:spcAft>
              <a:buNone/>
            </a:pPr>
            <a:r>
              <a:rPr lang="en" sz="1050">
                <a:solidFill>
                  <a:schemeClr val="dk1"/>
                </a:solidFill>
                <a:latin typeface="Fira Sans"/>
                <a:ea typeface="Fira Sans"/>
                <a:cs typeface="Fira Sans"/>
                <a:sym typeface="Fira Sans"/>
              </a:rPr>
              <a:t>The training set is set to </a:t>
            </a:r>
            <a:r>
              <a:rPr b="1" lang="en" sz="1050">
                <a:solidFill>
                  <a:schemeClr val="dk1"/>
                </a:solidFill>
                <a:latin typeface="Fira Sans"/>
                <a:ea typeface="Fira Sans"/>
                <a:cs typeface="Fira Sans"/>
                <a:sym typeface="Fira Sans"/>
              </a:rPr>
              <a:t>80% so that the model can learn more data</a:t>
            </a:r>
            <a:r>
              <a:rPr lang="en" sz="1050">
                <a:solidFill>
                  <a:schemeClr val="dk1"/>
                </a:solidFill>
                <a:latin typeface="Fira Sans"/>
                <a:ea typeface="Fira Sans"/>
                <a:cs typeface="Fira Sans"/>
                <a:sym typeface="Fira Sans"/>
              </a:rPr>
              <a:t>, ensuring that when the model is tested on a new dataset in the future.</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050">
              <a:solidFill>
                <a:schemeClr val="dk1"/>
              </a:solidFill>
              <a:latin typeface="Fira Sans"/>
              <a:ea typeface="Fira Sans"/>
              <a:cs typeface="Fira Sans"/>
              <a:sym typeface="Fira Sans"/>
            </a:endParaRPr>
          </a:p>
          <a:p>
            <a:pPr indent="-295275" lvl="0" marL="457200" rtl="0" algn="l">
              <a:spcBef>
                <a:spcPts val="0"/>
              </a:spcBef>
              <a:spcAft>
                <a:spcPts val="0"/>
              </a:spcAft>
              <a:buClr>
                <a:schemeClr val="dk1"/>
              </a:buClr>
              <a:buSzPts val="1050"/>
              <a:buFont typeface="Fira Sans"/>
              <a:buAutoNum type="arabicPeriod"/>
            </a:pPr>
            <a:r>
              <a:rPr lang="en" sz="1050">
                <a:solidFill>
                  <a:schemeClr val="dk1"/>
                </a:solidFill>
                <a:latin typeface="Fira Sans"/>
                <a:ea typeface="Fira Sans"/>
                <a:cs typeface="Fira Sans"/>
                <a:sym typeface="Fira Sans"/>
              </a:rPr>
              <a:t>Random State   : </a:t>
            </a:r>
            <a:endParaRPr sz="1050">
              <a:solidFill>
                <a:schemeClr val="dk1"/>
              </a:solidFill>
              <a:latin typeface="Fira Sans"/>
              <a:ea typeface="Fira Sans"/>
              <a:cs typeface="Fira Sans"/>
              <a:sym typeface="Fira Sans"/>
            </a:endParaRPr>
          </a:p>
          <a:p>
            <a:pPr indent="0" lvl="0" marL="457200" rtl="0" algn="just">
              <a:spcBef>
                <a:spcPts val="0"/>
              </a:spcBef>
              <a:spcAft>
                <a:spcPts val="0"/>
              </a:spcAft>
              <a:buNone/>
            </a:pPr>
            <a:r>
              <a:rPr lang="en" sz="1050">
                <a:solidFill>
                  <a:schemeClr val="dk1"/>
                </a:solidFill>
                <a:latin typeface="Fira Sans"/>
                <a:ea typeface="Fira Sans"/>
                <a:cs typeface="Fira Sans"/>
                <a:sym typeface="Fira Sans"/>
              </a:rPr>
              <a:t>Ensures that the data split results remain consistent (reproducible) with every execution of the code. In this modeling, the random state will be set as follows:</a:t>
            </a:r>
            <a:endParaRPr sz="1050">
              <a:solidFill>
                <a:schemeClr val="dk1"/>
              </a:solidFill>
              <a:latin typeface="Fira Sans"/>
              <a:ea typeface="Fira Sans"/>
              <a:cs typeface="Fira Sans"/>
              <a:sym typeface="Fira Sans"/>
            </a:endParaRPr>
          </a:p>
          <a:p>
            <a:pPr indent="-295275" lvl="0" marL="914400" rtl="0" algn="l">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Random state </a:t>
            </a: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9</a:t>
            </a:r>
            <a:endParaRPr b="1" sz="1050">
              <a:solidFill>
                <a:schemeClr val="dk1"/>
              </a:solidFill>
              <a:latin typeface="Fira Sans"/>
              <a:ea typeface="Fira Sans"/>
              <a:cs typeface="Fira Sans"/>
              <a:sym typeface="Fira Sans"/>
            </a:endParaRPr>
          </a:p>
          <a:p>
            <a:pPr indent="0" lvl="0" marL="914400" rtl="0" algn="l">
              <a:spcBef>
                <a:spcPts val="0"/>
              </a:spcBef>
              <a:spcAft>
                <a:spcPts val="0"/>
              </a:spcAft>
              <a:buNone/>
            </a:pPr>
            <a:r>
              <a:rPr lang="en" sz="1050">
                <a:solidFill>
                  <a:schemeClr val="dk1"/>
                </a:solidFill>
                <a:latin typeface="Fira Sans"/>
                <a:ea typeface="Fira Sans"/>
                <a:cs typeface="Fira Sans"/>
                <a:sym typeface="Fira Sans"/>
              </a:rPr>
              <a:t>The number 9 is chosen based on the number of features used in this model. This selection is based on a journal titled:</a:t>
            </a:r>
            <a:endParaRPr sz="1050">
              <a:solidFill>
                <a:schemeClr val="dk1"/>
              </a:solidFill>
              <a:latin typeface="Fira Sans"/>
              <a:ea typeface="Fira Sans"/>
              <a:cs typeface="Fira Sans"/>
              <a:sym typeface="Fira Sans"/>
            </a:endParaRPr>
          </a:p>
          <a:p>
            <a:pPr indent="0" lvl="0" marL="914400" rtl="0" algn="l">
              <a:spcBef>
                <a:spcPts val="0"/>
              </a:spcBef>
              <a:spcAft>
                <a:spcPts val="0"/>
              </a:spcAft>
              <a:buNone/>
            </a:pPr>
            <a:r>
              <a:rPr lang="en" sz="1050">
                <a:solidFill>
                  <a:schemeClr val="dk1"/>
                </a:solidFill>
                <a:latin typeface="Fira Sans"/>
                <a:ea typeface="Fira Sans"/>
                <a:cs typeface="Fira Sans"/>
                <a:sym typeface="Fira Sans"/>
              </a:rPr>
              <a:t>"</a:t>
            </a:r>
            <a:r>
              <a:rPr lang="en" sz="1050" u="sng">
                <a:solidFill>
                  <a:schemeClr val="hlink"/>
                </a:solidFill>
                <a:latin typeface="Fira Sans"/>
                <a:ea typeface="Fira Sans"/>
                <a:cs typeface="Fira Sans"/>
                <a:sym typeface="Fira Sans"/>
                <a:hlinkClick r:id="rId3"/>
              </a:rPr>
              <a:t>Random State Parameter Undersampling for Handling Imbalanced Data in the Random Forest Algorithm</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295275" lvl="0" marL="457200" rtl="0" algn="l">
              <a:spcBef>
                <a:spcPts val="0"/>
              </a:spcBef>
              <a:spcAft>
                <a:spcPts val="0"/>
              </a:spcAft>
              <a:buClr>
                <a:schemeClr val="dk1"/>
              </a:buClr>
              <a:buSzPts val="1050"/>
              <a:buFont typeface="Fira Sans"/>
              <a:buAutoNum type="arabicPeriod"/>
            </a:pPr>
            <a:r>
              <a:rPr lang="en" sz="1050">
                <a:solidFill>
                  <a:schemeClr val="dk1"/>
                </a:solidFill>
                <a:latin typeface="Fira Sans"/>
                <a:ea typeface="Fira Sans"/>
                <a:cs typeface="Fira Sans"/>
                <a:sym typeface="Fira Sans"/>
              </a:rPr>
              <a:t>stratify: </a:t>
            </a:r>
            <a:endParaRPr sz="1050">
              <a:solidFill>
                <a:schemeClr val="dk1"/>
              </a:solidFill>
              <a:latin typeface="Fira Sans"/>
              <a:ea typeface="Fira Sans"/>
              <a:cs typeface="Fira Sans"/>
              <a:sym typeface="Fira Sans"/>
            </a:endParaRPr>
          </a:p>
          <a:p>
            <a:pPr indent="0" lvl="0" marL="457200" rtl="0" algn="l">
              <a:spcBef>
                <a:spcPts val="0"/>
              </a:spcBef>
              <a:spcAft>
                <a:spcPts val="0"/>
              </a:spcAft>
              <a:buNone/>
            </a:pPr>
            <a:r>
              <a:rPr lang="en" sz="1050">
                <a:solidFill>
                  <a:schemeClr val="dk1"/>
                </a:solidFill>
                <a:latin typeface="Fira Sans"/>
                <a:ea typeface="Fira Sans"/>
                <a:cs typeface="Fira Sans"/>
                <a:sym typeface="Fira Sans"/>
              </a:rPr>
              <a:t>Ensuring that the division of the training and test data retains the same class proportion distribution as in the original dataset (usually for classification data). In this modeling, stratify will be used as follows </a:t>
            </a:r>
            <a:endParaRPr sz="1050">
              <a:solidFill>
                <a:schemeClr val="dk1"/>
              </a:solidFill>
              <a:latin typeface="Fira Sans"/>
              <a:ea typeface="Fira Sans"/>
              <a:cs typeface="Fira Sans"/>
              <a:sym typeface="Fira Sans"/>
            </a:endParaRPr>
          </a:p>
          <a:p>
            <a:pPr indent="-295275" lvl="0" marL="914400" rtl="0" algn="l">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stratify </a:t>
            </a: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y</a:t>
            </a:r>
            <a:r>
              <a:rPr lang="en" sz="1050">
                <a:solidFill>
                  <a:schemeClr val="dk1"/>
                </a:solidFill>
                <a:latin typeface="Fira Sans"/>
                <a:ea typeface="Fira Sans"/>
                <a:cs typeface="Fira Sans"/>
                <a:sym typeface="Fira Sans"/>
              </a:rPr>
              <a:t>.</a:t>
            </a:r>
            <a:endParaRPr sz="1800">
              <a:solidFill>
                <a:schemeClr val="dk1"/>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g35d9eb2828e_0_72"/>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Adjust data with</a:t>
            </a:r>
            <a:r>
              <a:rPr lang="en" sz="2800">
                <a:latin typeface="Fira Sans Medium"/>
                <a:ea typeface="Fira Sans Medium"/>
                <a:cs typeface="Fira Sans Medium"/>
                <a:sym typeface="Fira Sans Medium"/>
              </a:rPr>
              <a:t> </a:t>
            </a:r>
            <a:r>
              <a:rPr lang="en" sz="2800">
                <a:solidFill>
                  <a:srgbClr val="434343"/>
                </a:solidFill>
                <a:latin typeface="Fira Sans Medium"/>
                <a:ea typeface="Fira Sans Medium"/>
                <a:cs typeface="Fira Sans Medium"/>
                <a:sym typeface="Fira Sans Medium"/>
              </a:rPr>
              <a:t>PreProcess</a:t>
            </a:r>
            <a:endParaRPr b="0" i="0" sz="2800" u="none" cap="none" strike="noStrike">
              <a:solidFill>
                <a:srgbClr val="434343"/>
              </a:solidFill>
              <a:latin typeface="Fira Sans Medium"/>
              <a:ea typeface="Fira Sans Medium"/>
              <a:cs typeface="Fira Sans Medium"/>
              <a:sym typeface="Fira Sans Medium"/>
            </a:endParaRPr>
          </a:p>
        </p:txBody>
      </p:sp>
      <p:sp>
        <p:nvSpPr>
          <p:cNvPr id="2399" name="Google Shape;2399;g35d9eb2828e_0_72"/>
          <p:cNvSpPr/>
          <p:nvPr/>
        </p:nvSpPr>
        <p:spPr>
          <a:xfrm>
            <a:off x="7675182" y="-4"/>
            <a:ext cx="1468809" cy="1178279"/>
          </a:xfrm>
          <a:custGeom>
            <a:rect b="b" l="l" r="r" t="t"/>
            <a:pathLst>
              <a:path extrusionOk="0" h="37117" w="46269">
                <a:moveTo>
                  <a:pt x="18083" y="0"/>
                </a:moveTo>
                <a:lnTo>
                  <a:pt x="0" y="10419"/>
                </a:lnTo>
                <a:cubicBezTo>
                  <a:pt x="9913" y="25810"/>
                  <a:pt x="26856" y="36229"/>
                  <a:pt x="46269" y="37116"/>
                </a:cubicBezTo>
                <a:lnTo>
                  <a:pt x="46269" y="16278"/>
                </a:lnTo>
                <a:cubicBezTo>
                  <a:pt x="42880" y="16025"/>
                  <a:pt x="39587" y="15328"/>
                  <a:pt x="36388" y="14156"/>
                </a:cubicBezTo>
                <a:lnTo>
                  <a:pt x="34551" y="13491"/>
                </a:lnTo>
                <a:lnTo>
                  <a:pt x="34551" y="3990"/>
                </a:lnTo>
                <a:lnTo>
                  <a:pt x="26317" y="8772"/>
                </a:lnTo>
                <a:lnTo>
                  <a:pt x="24829" y="7474"/>
                </a:lnTo>
                <a:cubicBezTo>
                  <a:pt x="23721" y="6524"/>
                  <a:pt x="22644" y="5510"/>
                  <a:pt x="21662" y="4465"/>
                </a:cubicBezTo>
                <a:cubicBezTo>
                  <a:pt x="20364" y="3072"/>
                  <a:pt x="19160" y="1552"/>
                  <a:pt x="18083"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3</a:t>
            </a:r>
            <a:endParaRPr b="0" i="0" sz="2700" u="none" cap="none" strike="noStrike">
              <a:solidFill>
                <a:srgbClr val="FFFFFF"/>
              </a:solidFill>
              <a:latin typeface="Fira Sans"/>
              <a:ea typeface="Fira Sans"/>
              <a:cs typeface="Fira Sans"/>
              <a:sym typeface="Fira Sans"/>
            </a:endParaRPr>
          </a:p>
        </p:txBody>
      </p:sp>
      <p:sp>
        <p:nvSpPr>
          <p:cNvPr id="2400" name="Google Shape;2400;g35d9eb2828e_0_72"/>
          <p:cNvSpPr/>
          <p:nvPr/>
        </p:nvSpPr>
        <p:spPr>
          <a:xfrm>
            <a:off x="457200" y="2296350"/>
            <a:ext cx="23811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a:ea typeface="Fira Sans"/>
                <a:cs typeface="Fira Sans"/>
                <a:sym typeface="Fira Sans"/>
              </a:rPr>
              <a:t>One Hot</a:t>
            </a:r>
            <a:r>
              <a:rPr b="1" lang="en">
                <a:latin typeface="Fira Sans"/>
                <a:ea typeface="Fira Sans"/>
                <a:cs typeface="Fira Sans"/>
                <a:sym typeface="Fira Sans"/>
              </a:rPr>
              <a:t> Encoder</a:t>
            </a:r>
            <a:endParaRPr b="1">
              <a:latin typeface="Fira Sans"/>
              <a:ea typeface="Fira Sans"/>
              <a:cs typeface="Fira Sans"/>
              <a:sym typeface="Fira Sans"/>
            </a:endParaRPr>
          </a:p>
        </p:txBody>
      </p:sp>
      <p:sp>
        <p:nvSpPr>
          <p:cNvPr id="2401" name="Google Shape;2401;g35d9eb2828e_0_72"/>
          <p:cNvSpPr/>
          <p:nvPr/>
        </p:nvSpPr>
        <p:spPr>
          <a:xfrm>
            <a:off x="3227975" y="2296350"/>
            <a:ext cx="23811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Fira Sans"/>
                <a:ea typeface="Fira Sans"/>
                <a:cs typeface="Fira Sans"/>
                <a:sym typeface="Fira Sans"/>
              </a:rPr>
              <a:t>Robust Scaler</a:t>
            </a:r>
            <a:endParaRPr/>
          </a:p>
        </p:txBody>
      </p:sp>
      <p:sp>
        <p:nvSpPr>
          <p:cNvPr id="2402" name="Google Shape;2402;g35d9eb2828e_0_72"/>
          <p:cNvSpPr/>
          <p:nvPr/>
        </p:nvSpPr>
        <p:spPr>
          <a:xfrm>
            <a:off x="5998750" y="2296350"/>
            <a:ext cx="23811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Passthrough</a:t>
            </a:r>
            <a:endParaRPr b="1"/>
          </a:p>
        </p:txBody>
      </p:sp>
      <p:sp>
        <p:nvSpPr>
          <p:cNvPr id="2403" name="Google Shape;2403;g35d9eb2828e_0_72"/>
          <p:cNvSpPr txBox="1"/>
          <p:nvPr>
            <p:ph idx="4294967295" type="body"/>
          </p:nvPr>
        </p:nvSpPr>
        <p:spPr>
          <a:xfrm>
            <a:off x="6041125" y="1343525"/>
            <a:ext cx="2381100" cy="481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Fira Sans"/>
                <a:ea typeface="Fira Sans"/>
                <a:cs typeface="Fira Sans"/>
                <a:sym typeface="Fira Sans"/>
              </a:rPr>
              <a:t>All remaining columns are going processed as it is</a:t>
            </a:r>
            <a:endParaRPr>
              <a:latin typeface="Fira Sans"/>
              <a:ea typeface="Fira Sans"/>
              <a:cs typeface="Fira Sans"/>
              <a:sym typeface="Fira Sans"/>
            </a:endParaRPr>
          </a:p>
        </p:txBody>
      </p:sp>
      <p:graphicFrame>
        <p:nvGraphicFramePr>
          <p:cNvPr id="2404" name="Google Shape;2404;g35d9eb2828e_0_72"/>
          <p:cNvGraphicFramePr/>
          <p:nvPr/>
        </p:nvGraphicFramePr>
        <p:xfrm>
          <a:off x="533400" y="900100"/>
          <a:ext cx="3000000" cy="3000000"/>
        </p:xfrm>
        <a:graphic>
          <a:graphicData uri="http://schemas.openxmlformats.org/drawingml/2006/table">
            <a:tbl>
              <a:tblPr>
                <a:noFill/>
                <a:tableStyleId>{FA07BC42-0E85-468C-8B5E-62D1DB756094}</a:tableStyleId>
              </a:tblPr>
              <a:tblGrid>
                <a:gridCol w="1691900"/>
                <a:gridCol w="1691900"/>
                <a:gridCol w="1691900"/>
              </a:tblGrid>
              <a:tr h="278175">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Encoding</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Feature</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Detailed</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r>
              <a:tr h="558900">
                <a:tc>
                  <a:txBody>
                    <a:bodyPr/>
                    <a:lstStyle/>
                    <a:p>
                      <a:pPr indent="0" lvl="0" marL="0" rtl="0" algn="ctr">
                        <a:spcBef>
                          <a:spcPts val="0"/>
                        </a:spcBef>
                        <a:spcAft>
                          <a:spcPts val="0"/>
                        </a:spcAft>
                        <a:buNone/>
                      </a:pPr>
                      <a:r>
                        <a:rPr b="1" lang="en" sz="1000">
                          <a:latin typeface="Fira Sans"/>
                          <a:ea typeface="Fira Sans"/>
                          <a:cs typeface="Fira Sans"/>
                          <a:sym typeface="Fira Sans"/>
                        </a:rPr>
                        <a:t>Onehot Encoding</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All </a:t>
                      </a:r>
                      <a:r>
                        <a:rPr b="1" lang="en" sz="1000">
                          <a:latin typeface="Fira Sans"/>
                          <a:ea typeface="Fira Sans"/>
                          <a:cs typeface="Fira Sans"/>
                          <a:sym typeface="Fira Sans"/>
                        </a:rPr>
                        <a:t>Categorical </a:t>
                      </a:r>
                      <a:r>
                        <a:rPr lang="en" sz="1000">
                          <a:latin typeface="Fira Sans"/>
                          <a:ea typeface="Fira Sans"/>
                          <a:cs typeface="Fira Sans"/>
                          <a:sym typeface="Fira Sans"/>
                        </a:rPr>
                        <a:t>Feature</a:t>
                      </a:r>
                      <a:endParaRPr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All data has </a:t>
                      </a:r>
                      <a:r>
                        <a:rPr b="1" lang="en" sz="1000">
                          <a:latin typeface="Fira Sans"/>
                          <a:ea typeface="Fira Sans"/>
                          <a:cs typeface="Fira Sans"/>
                          <a:sym typeface="Fira Sans"/>
                        </a:rPr>
                        <a:t>unique value below  4 </a:t>
                      </a:r>
                      <a:endParaRPr b="1" sz="1000">
                        <a:latin typeface="Fira Sans"/>
                        <a:ea typeface="Fira Sans"/>
                        <a:cs typeface="Fira Sans"/>
                        <a:sym typeface="Fira Sans"/>
                      </a:endParaRPr>
                    </a:p>
                  </a:txBody>
                  <a:tcPr marT="91425" marB="91425" marR="91425" marL="91425" anchor="ctr"/>
                </a:tc>
              </a:tr>
            </a:tbl>
          </a:graphicData>
        </a:graphic>
      </p:graphicFrame>
      <p:graphicFrame>
        <p:nvGraphicFramePr>
          <p:cNvPr id="2405" name="Google Shape;2405;g35d9eb2828e_0_72"/>
          <p:cNvGraphicFramePr/>
          <p:nvPr/>
        </p:nvGraphicFramePr>
        <p:xfrm>
          <a:off x="3227975" y="3179400"/>
          <a:ext cx="3000000" cy="3000000"/>
        </p:xfrm>
        <a:graphic>
          <a:graphicData uri="http://schemas.openxmlformats.org/drawingml/2006/table">
            <a:tbl>
              <a:tblPr>
                <a:noFill/>
                <a:tableStyleId>{FA07BC42-0E85-468C-8B5E-62D1DB756094}</a:tableStyleId>
              </a:tblPr>
              <a:tblGrid>
                <a:gridCol w="1717300"/>
                <a:gridCol w="1717300"/>
                <a:gridCol w="1717300"/>
              </a:tblGrid>
              <a:tr h="278175">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Scaler</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Feature</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200">
                          <a:solidFill>
                            <a:schemeClr val="lt1"/>
                          </a:solidFill>
                          <a:latin typeface="Fira Sans"/>
                          <a:ea typeface="Fira Sans"/>
                          <a:cs typeface="Fira Sans"/>
                          <a:sym typeface="Fira Sans"/>
                        </a:rPr>
                        <a:t>Detailed</a:t>
                      </a:r>
                      <a:endParaRPr b="1" sz="1200">
                        <a:solidFill>
                          <a:schemeClr val="lt1"/>
                        </a:solidFill>
                        <a:latin typeface="Fira Sans"/>
                        <a:ea typeface="Fira Sans"/>
                        <a:cs typeface="Fira Sans"/>
                        <a:sym typeface="Fira Sans"/>
                      </a:endParaRPr>
                    </a:p>
                  </a:txBody>
                  <a:tcPr marT="91425" marB="91425" marR="91425" marL="91425" anchor="ctr">
                    <a:solidFill>
                      <a:srgbClr val="999999"/>
                    </a:solidFill>
                  </a:tcPr>
                </a:tc>
              </a:tr>
              <a:tr h="558900">
                <a:tc>
                  <a:txBody>
                    <a:bodyPr/>
                    <a:lstStyle/>
                    <a:p>
                      <a:pPr indent="0" lvl="0" marL="0" rtl="0" algn="ctr">
                        <a:spcBef>
                          <a:spcPts val="0"/>
                        </a:spcBef>
                        <a:spcAft>
                          <a:spcPts val="0"/>
                        </a:spcAft>
                        <a:buNone/>
                      </a:pPr>
                      <a:r>
                        <a:rPr b="1" lang="en" sz="1000">
                          <a:latin typeface="Fira Sans"/>
                          <a:ea typeface="Fira Sans"/>
                          <a:cs typeface="Fira Sans"/>
                          <a:sym typeface="Fira Sans"/>
                        </a:rPr>
                        <a:t>Robust Scaler</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All </a:t>
                      </a:r>
                      <a:r>
                        <a:rPr b="1" lang="en" sz="1000">
                          <a:latin typeface="Fira Sans"/>
                          <a:ea typeface="Fira Sans"/>
                          <a:cs typeface="Fira Sans"/>
                          <a:sym typeface="Fira Sans"/>
                        </a:rPr>
                        <a:t>Numerical </a:t>
                      </a:r>
                      <a:r>
                        <a:rPr lang="en" sz="1000">
                          <a:latin typeface="Fira Sans"/>
                          <a:ea typeface="Fira Sans"/>
                          <a:cs typeface="Fira Sans"/>
                          <a:sym typeface="Fira Sans"/>
                        </a:rPr>
                        <a:t>Feature</a:t>
                      </a:r>
                      <a:endParaRPr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Suitable</a:t>
                      </a:r>
                      <a:r>
                        <a:rPr lang="en" sz="1000">
                          <a:latin typeface="Fira Sans"/>
                          <a:ea typeface="Fira Sans"/>
                          <a:cs typeface="Fira Sans"/>
                          <a:sym typeface="Fira Sans"/>
                        </a:rPr>
                        <a:t> </a:t>
                      </a:r>
                      <a:r>
                        <a:rPr b="1" lang="en" sz="1000">
                          <a:latin typeface="Fira Sans"/>
                          <a:ea typeface="Fira Sans"/>
                          <a:cs typeface="Fira Sans"/>
                          <a:sym typeface="Fira Sans"/>
                        </a:rPr>
                        <a:t>preventing </a:t>
                      </a:r>
                      <a:r>
                        <a:rPr b="1" lang="en" sz="1000">
                          <a:latin typeface="Fira Sans"/>
                          <a:ea typeface="Fira Sans"/>
                          <a:cs typeface="Fira Sans"/>
                          <a:sym typeface="Fira Sans"/>
                        </a:rPr>
                        <a:t>mishap</a:t>
                      </a:r>
                      <a:r>
                        <a:rPr b="1" lang="en" sz="1000">
                          <a:latin typeface="Fira Sans"/>
                          <a:ea typeface="Fira Sans"/>
                          <a:cs typeface="Fira Sans"/>
                          <a:sym typeface="Fira Sans"/>
                        </a:rPr>
                        <a:t> prediction over outlier</a:t>
                      </a:r>
                      <a:endParaRPr b="1" sz="1000">
                        <a:latin typeface="Fira Sans"/>
                        <a:ea typeface="Fira Sans"/>
                        <a:cs typeface="Fira Sans"/>
                        <a:sym typeface="Fira Sans"/>
                      </a:endParaRPr>
                    </a:p>
                  </a:txBody>
                  <a:tcPr marT="91425" marB="91425" marR="91425" marL="91425" anchor="ctr"/>
                </a:tc>
              </a:tr>
            </a:tbl>
          </a:graphicData>
        </a:graphic>
      </p:graphicFrame>
      <p:cxnSp>
        <p:nvCxnSpPr>
          <p:cNvPr id="2406" name="Google Shape;2406;g35d9eb2828e_0_72"/>
          <p:cNvCxnSpPr>
            <a:stCxn id="2400" idx="3"/>
            <a:endCxn id="2401" idx="1"/>
          </p:cNvCxnSpPr>
          <p:nvPr/>
        </p:nvCxnSpPr>
        <p:spPr>
          <a:xfrm>
            <a:off x="2838300" y="2571750"/>
            <a:ext cx="389700" cy="0"/>
          </a:xfrm>
          <a:prstGeom prst="straightConnector1">
            <a:avLst/>
          </a:prstGeom>
          <a:noFill/>
          <a:ln cap="flat" cmpd="sng" w="9525">
            <a:solidFill>
              <a:schemeClr val="dk2"/>
            </a:solidFill>
            <a:prstDash val="solid"/>
            <a:round/>
            <a:headEnd len="med" w="med" type="none"/>
            <a:tailEnd len="med" w="med" type="none"/>
          </a:ln>
        </p:spPr>
      </p:cxnSp>
      <p:cxnSp>
        <p:nvCxnSpPr>
          <p:cNvPr id="2407" name="Google Shape;2407;g35d9eb2828e_0_72"/>
          <p:cNvCxnSpPr>
            <a:stCxn id="2401" idx="3"/>
            <a:endCxn id="2402" idx="1"/>
          </p:cNvCxnSpPr>
          <p:nvPr/>
        </p:nvCxnSpPr>
        <p:spPr>
          <a:xfrm>
            <a:off x="5609075" y="2571750"/>
            <a:ext cx="389700" cy="0"/>
          </a:xfrm>
          <a:prstGeom prst="straightConnector1">
            <a:avLst/>
          </a:prstGeom>
          <a:noFill/>
          <a:ln cap="flat" cmpd="sng" w="9525">
            <a:solidFill>
              <a:schemeClr val="dk2"/>
            </a:solidFill>
            <a:prstDash val="solid"/>
            <a:round/>
            <a:headEnd len="med" w="med" type="none"/>
            <a:tailEnd len="med" w="med" type="none"/>
          </a:ln>
        </p:spPr>
      </p:cxnSp>
      <p:sp>
        <p:nvSpPr>
          <p:cNvPr id="2408" name="Google Shape;2408;g35d9eb2828e_0_72"/>
          <p:cNvSpPr txBox="1"/>
          <p:nvPr>
            <p:ph idx="4294967295" type="body"/>
          </p:nvPr>
        </p:nvSpPr>
        <p:spPr>
          <a:xfrm>
            <a:off x="457200" y="3369475"/>
            <a:ext cx="2381100" cy="481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Fira Sans"/>
                <a:ea typeface="Fira Sans"/>
                <a:cs typeface="Fira Sans"/>
                <a:sym typeface="Fira Sans"/>
              </a:rPr>
              <a:t>Data in column need to be processed as it helps the model see how different data points (like age, income, contract type) relate to each other.</a:t>
            </a:r>
            <a:endParaRPr>
              <a:latin typeface="Fira Sans"/>
              <a:ea typeface="Fira Sans"/>
              <a:cs typeface="Fira Sans"/>
              <a:sym typeface="Fir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g35d9eb2828e_0_92"/>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The best of all</a:t>
            </a:r>
            <a:r>
              <a:rPr lang="en" sz="2800">
                <a:latin typeface="Fira Sans Medium"/>
                <a:ea typeface="Fira Sans Medium"/>
                <a:cs typeface="Fira Sans Medium"/>
                <a:sym typeface="Fira Sans Medium"/>
              </a:rPr>
              <a:t> </a:t>
            </a:r>
            <a:r>
              <a:rPr lang="en" sz="2800">
                <a:solidFill>
                  <a:srgbClr val="434343"/>
                </a:solidFill>
                <a:latin typeface="Fira Sans Medium"/>
                <a:ea typeface="Fira Sans Medium"/>
                <a:cs typeface="Fira Sans Medium"/>
                <a:sym typeface="Fira Sans Medium"/>
              </a:rPr>
              <a:t>Algo Model</a:t>
            </a:r>
            <a:endParaRPr b="0" i="0" sz="2800" u="none" cap="none" strike="noStrike">
              <a:solidFill>
                <a:srgbClr val="434343"/>
              </a:solidFill>
              <a:latin typeface="Fira Sans Medium"/>
              <a:ea typeface="Fira Sans Medium"/>
              <a:cs typeface="Fira Sans Medium"/>
              <a:sym typeface="Fira Sans Medium"/>
            </a:endParaRPr>
          </a:p>
        </p:txBody>
      </p:sp>
      <p:sp>
        <p:nvSpPr>
          <p:cNvPr id="2414" name="Google Shape;2414;g35d9eb2828e_0_92"/>
          <p:cNvSpPr/>
          <p:nvPr/>
        </p:nvSpPr>
        <p:spPr>
          <a:xfrm>
            <a:off x="7" y="740271"/>
            <a:ext cx="1468841" cy="1178279"/>
          </a:xfrm>
          <a:custGeom>
            <a:rect b="b" l="l" r="r" t="t"/>
            <a:pathLst>
              <a:path extrusionOk="0" h="37117" w="46270">
                <a:moveTo>
                  <a:pt x="28186" y="0"/>
                </a:moveTo>
                <a:cubicBezTo>
                  <a:pt x="26286" y="2787"/>
                  <a:pt x="24006" y="5289"/>
                  <a:pt x="21441" y="7506"/>
                </a:cubicBezTo>
                <a:lnTo>
                  <a:pt x="19921" y="8772"/>
                </a:lnTo>
                <a:lnTo>
                  <a:pt x="11718" y="4022"/>
                </a:lnTo>
                <a:lnTo>
                  <a:pt x="11718" y="13523"/>
                </a:lnTo>
                <a:lnTo>
                  <a:pt x="9881" y="14156"/>
                </a:lnTo>
                <a:cubicBezTo>
                  <a:pt x="7253" y="15106"/>
                  <a:pt x="4529" y="15771"/>
                  <a:pt x="1774" y="16088"/>
                </a:cubicBezTo>
                <a:cubicBezTo>
                  <a:pt x="1172" y="16183"/>
                  <a:pt x="602" y="16215"/>
                  <a:pt x="1" y="16278"/>
                </a:cubicBezTo>
                <a:lnTo>
                  <a:pt x="1" y="37116"/>
                </a:lnTo>
                <a:cubicBezTo>
                  <a:pt x="19414" y="36229"/>
                  <a:pt x="36357" y="25810"/>
                  <a:pt x="46269" y="10419"/>
                </a:cubicBezTo>
                <a:lnTo>
                  <a:pt x="2818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4</a:t>
            </a:r>
            <a:endParaRPr b="0" i="0" sz="2700" u="none" cap="none" strike="noStrike">
              <a:solidFill>
                <a:srgbClr val="FFFFFF"/>
              </a:solidFill>
              <a:latin typeface="Fira Sans"/>
              <a:ea typeface="Fira Sans"/>
              <a:cs typeface="Fira Sans"/>
              <a:sym typeface="Fira Sans"/>
            </a:endParaRPr>
          </a:p>
        </p:txBody>
      </p:sp>
      <p:graphicFrame>
        <p:nvGraphicFramePr>
          <p:cNvPr id="2415" name="Google Shape;2415;g35d9eb2828e_0_92"/>
          <p:cNvGraphicFramePr/>
          <p:nvPr/>
        </p:nvGraphicFramePr>
        <p:xfrm>
          <a:off x="1732075" y="949600"/>
          <a:ext cx="3000000" cy="3000000"/>
        </p:xfrm>
        <a:graphic>
          <a:graphicData uri="http://schemas.openxmlformats.org/drawingml/2006/table">
            <a:tbl>
              <a:tblPr>
                <a:noFill/>
                <a:tableStyleId>{FA07BC42-0E85-468C-8B5E-62D1DB756094}</a:tableStyleId>
              </a:tblPr>
              <a:tblGrid>
                <a:gridCol w="2298400"/>
                <a:gridCol w="2298400"/>
                <a:gridCol w="2298400"/>
              </a:tblGrid>
              <a:tr h="394750">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Interpretable Model</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Black box Model</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Ensemble</a:t>
                      </a:r>
                      <a:r>
                        <a:rPr b="1" lang="en" sz="1100">
                          <a:solidFill>
                            <a:schemeClr val="lt1"/>
                          </a:solidFill>
                          <a:latin typeface="Fira Sans"/>
                          <a:ea typeface="Fira Sans"/>
                          <a:cs typeface="Fira Sans"/>
                          <a:sym typeface="Fira Sans"/>
                        </a:rPr>
                        <a:t> Model</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r>
              <a:tr h="859250">
                <a:tc>
                  <a:txBody>
                    <a:bodyPr/>
                    <a:lstStyle/>
                    <a:p>
                      <a:pPr indent="0" lvl="0" marL="0" rtl="0" algn="ctr">
                        <a:spcBef>
                          <a:spcPts val="0"/>
                        </a:spcBef>
                        <a:spcAft>
                          <a:spcPts val="0"/>
                        </a:spcAft>
                        <a:buNone/>
                      </a:pPr>
                      <a:r>
                        <a:rPr lang="en" sz="1000">
                          <a:latin typeface="Fira Sans"/>
                          <a:ea typeface="Fira Sans"/>
                          <a:cs typeface="Fira Sans"/>
                          <a:sym typeface="Fira Sans"/>
                        </a:rPr>
                        <a:t>A model whose prediction results can be </a:t>
                      </a:r>
                      <a:r>
                        <a:rPr b="1" lang="en" sz="1000">
                          <a:latin typeface="Fira Sans"/>
                          <a:ea typeface="Fira Sans"/>
                          <a:cs typeface="Fira Sans"/>
                          <a:sym typeface="Fira Sans"/>
                        </a:rPr>
                        <a:t>explained </a:t>
                      </a:r>
                      <a:r>
                        <a:rPr b="1" lang="en" sz="1000">
                          <a:latin typeface="Fira Sans"/>
                          <a:ea typeface="Fira Sans"/>
                          <a:cs typeface="Fira Sans"/>
                          <a:sym typeface="Fira Sans"/>
                        </a:rPr>
                        <a:t>directly </a:t>
                      </a:r>
                      <a:r>
                        <a:rPr lang="en" sz="1000">
                          <a:latin typeface="Fira Sans"/>
                          <a:ea typeface="Fira Sans"/>
                          <a:cs typeface="Fira Sans"/>
                          <a:sym typeface="Fira Sans"/>
                        </a:rPr>
                        <a:t>and </a:t>
                      </a:r>
                      <a:r>
                        <a:rPr b="1" lang="en" sz="1000">
                          <a:latin typeface="Fira Sans"/>
                          <a:ea typeface="Fira Sans"/>
                          <a:cs typeface="Fira Sans"/>
                          <a:sym typeface="Fira Sans"/>
                        </a:rPr>
                        <a:t>understood </a:t>
                      </a:r>
                      <a:r>
                        <a:rPr lang="en" sz="1000">
                          <a:latin typeface="Fira Sans"/>
                          <a:ea typeface="Fira Sans"/>
                          <a:cs typeface="Fira Sans"/>
                          <a:sym typeface="Fira Sans"/>
                        </a:rPr>
                        <a:t>by everyone.</a:t>
                      </a:r>
                      <a:endParaRPr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A model so </a:t>
                      </a:r>
                      <a:r>
                        <a:rPr b="1" lang="en" sz="1000">
                          <a:latin typeface="Fira Sans"/>
                          <a:ea typeface="Fira Sans"/>
                          <a:cs typeface="Fira Sans"/>
                          <a:sym typeface="Fira Sans"/>
                        </a:rPr>
                        <a:t>complex </a:t>
                      </a:r>
                      <a:r>
                        <a:rPr lang="en" sz="1000">
                          <a:latin typeface="Fira Sans"/>
                          <a:ea typeface="Fira Sans"/>
                          <a:cs typeface="Fira Sans"/>
                          <a:sym typeface="Fira Sans"/>
                        </a:rPr>
                        <a:t>that it is </a:t>
                      </a:r>
                      <a:r>
                        <a:rPr b="1" lang="en" sz="1000">
                          <a:latin typeface="Fira Sans"/>
                          <a:ea typeface="Fira Sans"/>
                          <a:cs typeface="Fira Sans"/>
                          <a:sym typeface="Fira Sans"/>
                        </a:rPr>
                        <a:t>difficult </a:t>
                      </a:r>
                      <a:r>
                        <a:rPr lang="en" sz="1000">
                          <a:latin typeface="Fira Sans"/>
                          <a:ea typeface="Fira Sans"/>
                          <a:cs typeface="Fira Sans"/>
                          <a:sym typeface="Fira Sans"/>
                        </a:rPr>
                        <a:t>to </a:t>
                      </a:r>
                      <a:r>
                        <a:rPr b="1" lang="en" sz="1000">
                          <a:latin typeface="Fira Sans"/>
                          <a:ea typeface="Fira Sans"/>
                          <a:cs typeface="Fira Sans"/>
                          <a:sym typeface="Fira Sans"/>
                        </a:rPr>
                        <a:t>explain </a:t>
                      </a:r>
                      <a:r>
                        <a:rPr lang="en" sz="1000">
                          <a:latin typeface="Fira Sans"/>
                          <a:ea typeface="Fira Sans"/>
                          <a:cs typeface="Fira Sans"/>
                          <a:sym typeface="Fira Sans"/>
                        </a:rPr>
                        <a:t>how the model makes decisions.</a:t>
                      </a:r>
                      <a:endParaRPr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000">
                          <a:latin typeface="Fira Sans"/>
                          <a:ea typeface="Fira Sans"/>
                          <a:cs typeface="Fira Sans"/>
                          <a:sym typeface="Fira Sans"/>
                        </a:rPr>
                        <a:t>A model that </a:t>
                      </a:r>
                      <a:r>
                        <a:rPr b="1" lang="en" sz="1000">
                          <a:latin typeface="Fira Sans"/>
                          <a:ea typeface="Fira Sans"/>
                          <a:cs typeface="Fira Sans"/>
                          <a:sym typeface="Fira Sans"/>
                        </a:rPr>
                        <a:t>combines several </a:t>
                      </a:r>
                      <a:r>
                        <a:rPr lang="en" sz="1000">
                          <a:latin typeface="Fira Sans"/>
                          <a:ea typeface="Fira Sans"/>
                          <a:cs typeface="Fira Sans"/>
                          <a:sym typeface="Fira Sans"/>
                        </a:rPr>
                        <a:t>simple </a:t>
                      </a:r>
                      <a:r>
                        <a:rPr b="1" lang="en" sz="1000">
                          <a:latin typeface="Fira Sans"/>
                          <a:ea typeface="Fira Sans"/>
                          <a:cs typeface="Fira Sans"/>
                          <a:sym typeface="Fira Sans"/>
                        </a:rPr>
                        <a:t>models </a:t>
                      </a:r>
                      <a:r>
                        <a:rPr lang="en" sz="1000">
                          <a:latin typeface="Fira Sans"/>
                          <a:ea typeface="Fira Sans"/>
                          <a:cs typeface="Fira Sans"/>
                          <a:sym typeface="Fira Sans"/>
                        </a:rPr>
                        <a:t>(weak learners) to </a:t>
                      </a:r>
                      <a:r>
                        <a:rPr b="1" lang="en" sz="1000">
                          <a:latin typeface="Fira Sans"/>
                          <a:ea typeface="Fira Sans"/>
                          <a:cs typeface="Fira Sans"/>
                          <a:sym typeface="Fira Sans"/>
                        </a:rPr>
                        <a:t>form </a:t>
                      </a:r>
                      <a:r>
                        <a:rPr lang="en" sz="1000">
                          <a:latin typeface="Fira Sans"/>
                          <a:ea typeface="Fira Sans"/>
                          <a:cs typeface="Fira Sans"/>
                          <a:sym typeface="Fira Sans"/>
                        </a:rPr>
                        <a:t>a </a:t>
                      </a:r>
                      <a:r>
                        <a:rPr b="1" lang="en" sz="1000">
                          <a:latin typeface="Fira Sans"/>
                          <a:ea typeface="Fira Sans"/>
                          <a:cs typeface="Fira Sans"/>
                          <a:sym typeface="Fira Sans"/>
                        </a:rPr>
                        <a:t>stronger </a:t>
                      </a:r>
                      <a:r>
                        <a:rPr lang="en" sz="1000">
                          <a:latin typeface="Fira Sans"/>
                          <a:ea typeface="Fira Sans"/>
                          <a:cs typeface="Fira Sans"/>
                          <a:sym typeface="Fira Sans"/>
                        </a:rPr>
                        <a:t>model.</a:t>
                      </a:r>
                      <a:endParaRPr sz="1000">
                        <a:latin typeface="Fira Sans"/>
                        <a:ea typeface="Fira Sans"/>
                        <a:cs typeface="Fira Sans"/>
                        <a:sym typeface="Fira Sans"/>
                      </a:endParaRPr>
                    </a:p>
                  </a:txBody>
                  <a:tcPr marT="91425" marB="91425" marR="91425" marL="91425" anchor="ctr"/>
                </a:tc>
              </a:tr>
              <a:tr h="707150">
                <a:tc>
                  <a:txBody>
                    <a:bodyPr/>
                    <a:lstStyle/>
                    <a:p>
                      <a:pPr indent="0" lvl="0" marL="0" rtl="0" algn="ctr">
                        <a:spcBef>
                          <a:spcPts val="0"/>
                        </a:spcBef>
                        <a:spcAft>
                          <a:spcPts val="0"/>
                        </a:spcAft>
                        <a:buNone/>
                      </a:pPr>
                      <a:r>
                        <a:rPr lang="en" sz="1100">
                          <a:latin typeface="Fira Sans"/>
                          <a:ea typeface="Fira Sans"/>
                          <a:cs typeface="Fira Sans"/>
                          <a:sym typeface="Fira Sans"/>
                        </a:rPr>
                        <a:t>LogisticRegression, DecisionTreeClassifier</a:t>
                      </a:r>
                      <a:endParaRPr sz="11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lang="en" sz="1100">
                          <a:latin typeface="Fira Sans"/>
                          <a:ea typeface="Fira Sans"/>
                          <a:cs typeface="Fira Sans"/>
                          <a:sym typeface="Fira Sans"/>
                        </a:rPr>
                        <a:t>GradientBoosting, BaggingClasifier, AdaBoostClassifier, CatBoostClassifier</a:t>
                      </a:r>
                      <a:endParaRPr sz="11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b="1" lang="en" sz="1100">
                          <a:latin typeface="Fira Sans"/>
                          <a:ea typeface="Fira Sans"/>
                          <a:cs typeface="Fira Sans"/>
                          <a:sym typeface="Fira Sans"/>
                        </a:rPr>
                        <a:t>Voting </a:t>
                      </a:r>
                      <a:r>
                        <a:rPr lang="en" sz="1100">
                          <a:latin typeface="Fira Sans"/>
                          <a:ea typeface="Fira Sans"/>
                          <a:cs typeface="Fira Sans"/>
                          <a:sym typeface="Fira Sans"/>
                        </a:rPr>
                        <a:t>(Log, Tree, Gboost)</a:t>
                      </a:r>
                      <a:endParaRPr sz="1100">
                        <a:latin typeface="Fira Sans"/>
                        <a:ea typeface="Fira Sans"/>
                        <a:cs typeface="Fira Sans"/>
                        <a:sym typeface="Fira Sans"/>
                      </a:endParaRPr>
                    </a:p>
                    <a:p>
                      <a:pPr indent="0" lvl="0" marL="0" rtl="0" algn="ctr">
                        <a:spcBef>
                          <a:spcPts val="0"/>
                        </a:spcBef>
                        <a:spcAft>
                          <a:spcPts val="0"/>
                        </a:spcAft>
                        <a:buNone/>
                      </a:pPr>
                      <a:r>
                        <a:rPr b="1" lang="en" sz="1100">
                          <a:latin typeface="Fira Sans"/>
                          <a:ea typeface="Fira Sans"/>
                          <a:cs typeface="Fira Sans"/>
                          <a:sym typeface="Fira Sans"/>
                        </a:rPr>
                        <a:t>Stacking </a:t>
                      </a:r>
                      <a:r>
                        <a:rPr lang="en" sz="1100">
                          <a:latin typeface="Fira Sans"/>
                          <a:ea typeface="Fira Sans"/>
                          <a:cs typeface="Fira Sans"/>
                          <a:sym typeface="Fira Sans"/>
                        </a:rPr>
                        <a:t>(log, Tree, Gboost)</a:t>
                      </a:r>
                      <a:endParaRPr sz="1100">
                        <a:latin typeface="Fira Sans"/>
                        <a:ea typeface="Fira Sans"/>
                        <a:cs typeface="Fira Sans"/>
                        <a:sym typeface="Fira Sans"/>
                      </a:endParaRPr>
                    </a:p>
                  </a:txBody>
                  <a:tcPr marT="91425" marB="91425" marR="91425" marL="91425" anchor="ctr"/>
                </a:tc>
              </a:tr>
            </a:tbl>
          </a:graphicData>
        </a:graphic>
      </p:graphicFrame>
      <p:sp>
        <p:nvSpPr>
          <p:cNvPr id="2416" name="Google Shape;2416;g35d9eb2828e_0_92"/>
          <p:cNvSpPr txBox="1"/>
          <p:nvPr/>
        </p:nvSpPr>
        <p:spPr>
          <a:xfrm>
            <a:off x="156350" y="2828400"/>
            <a:ext cx="488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Fira Sans"/>
                <a:ea typeface="Fira Sans"/>
                <a:cs typeface="Fira Sans"/>
                <a:sym typeface="Fira Sans"/>
              </a:rPr>
              <a:t>Mention</a:t>
            </a:r>
            <a:endParaRPr b="1" sz="1500">
              <a:solidFill>
                <a:schemeClr val="dk2"/>
              </a:solidFill>
              <a:latin typeface="Fira Sans"/>
              <a:ea typeface="Fira Sans"/>
              <a:cs typeface="Fira Sans"/>
              <a:sym typeface="Fira Sans"/>
            </a:endParaRPr>
          </a:p>
        </p:txBody>
      </p:sp>
      <p:sp>
        <p:nvSpPr>
          <p:cNvPr id="2417" name="Google Shape;2417;g35d9eb2828e_0_92"/>
          <p:cNvSpPr txBox="1"/>
          <p:nvPr/>
        </p:nvSpPr>
        <p:spPr>
          <a:xfrm>
            <a:off x="381000" y="3167700"/>
            <a:ext cx="743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Fira Sans"/>
                <a:ea typeface="Fira Sans"/>
                <a:cs typeface="Fira Sans"/>
                <a:sym typeface="Fira Sans"/>
              </a:rPr>
              <a:t>Scenario 1 (FP)	: </a:t>
            </a:r>
            <a:r>
              <a:rPr lang="en" sz="1050">
                <a:solidFill>
                  <a:schemeClr val="dk1"/>
                </a:solidFill>
                <a:latin typeface="Fira Sans"/>
                <a:ea typeface="Fira Sans"/>
                <a:cs typeface="Fira Sans"/>
                <a:sym typeface="Fira Sans"/>
              </a:rPr>
              <a:t>The team incorrectly identifies a loyal customer as "at risk," </a:t>
            </a:r>
            <a:r>
              <a:rPr b="1" lang="en" sz="1050">
                <a:solidFill>
                  <a:schemeClr val="dk1"/>
                </a:solidFill>
                <a:latin typeface="Fira Sans"/>
                <a:ea typeface="Fira Sans"/>
                <a:cs typeface="Fira Sans"/>
                <a:sym typeface="Fira Sans"/>
              </a:rPr>
              <a:t>prompting unnecessary retention efforts</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rPr lang="en" sz="1050">
                <a:solidFill>
                  <a:schemeClr val="dk1"/>
                </a:solidFill>
                <a:latin typeface="Fira Sans"/>
                <a:ea typeface="Fira Sans"/>
                <a:cs typeface="Fira Sans"/>
                <a:sym typeface="Fira Sans"/>
              </a:rPr>
              <a:t>		Company Lost (</a:t>
            </a:r>
            <a:r>
              <a:rPr b="1" lang="en" sz="1050">
                <a:solidFill>
                  <a:schemeClr val="dk1"/>
                </a:solidFill>
                <a:latin typeface="Fira Sans"/>
                <a:ea typeface="Fira Sans"/>
                <a:cs typeface="Fira Sans"/>
                <a:sym typeface="Fira Sans"/>
              </a:rPr>
              <a:t>$105,600</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p:txBody>
      </p:sp>
      <p:sp>
        <p:nvSpPr>
          <p:cNvPr id="2418" name="Google Shape;2418;g35d9eb2828e_0_92"/>
          <p:cNvSpPr txBox="1"/>
          <p:nvPr/>
        </p:nvSpPr>
        <p:spPr>
          <a:xfrm>
            <a:off x="381000" y="3642050"/>
            <a:ext cx="724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Fira Sans"/>
                <a:ea typeface="Fira Sans"/>
                <a:cs typeface="Fira Sans"/>
                <a:sym typeface="Fira Sans"/>
              </a:rPr>
              <a:t>Scenario 2 (FN)	: </a:t>
            </a:r>
            <a:r>
              <a:rPr lang="en" sz="1050">
                <a:solidFill>
                  <a:schemeClr val="dk1"/>
                </a:solidFill>
                <a:latin typeface="Fira Sans"/>
                <a:ea typeface="Fira Sans"/>
                <a:cs typeface="Fira Sans"/>
                <a:sym typeface="Fira Sans"/>
              </a:rPr>
              <a:t>The predict fails to identify a customer who subsequently churns, </a:t>
            </a:r>
            <a:r>
              <a:rPr b="1" lang="en" sz="1050">
                <a:solidFill>
                  <a:schemeClr val="dk1"/>
                </a:solidFill>
                <a:latin typeface="Fira Sans"/>
                <a:ea typeface="Fira Sans"/>
                <a:cs typeface="Fira Sans"/>
                <a:sym typeface="Fira Sans"/>
              </a:rPr>
              <a:t>resulting in lost revenue</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rPr lang="en" sz="1050">
                <a:solidFill>
                  <a:schemeClr val="dk1"/>
                </a:solidFill>
                <a:latin typeface="Fira Sans"/>
                <a:ea typeface="Fira Sans"/>
                <a:cs typeface="Fira Sans"/>
                <a:sym typeface="Fira Sans"/>
              </a:rPr>
              <a:t>		Company Lost (</a:t>
            </a:r>
            <a:r>
              <a:rPr b="1" lang="en" sz="1050">
                <a:solidFill>
                  <a:schemeClr val="dk1"/>
                </a:solidFill>
                <a:latin typeface="Fira Sans"/>
                <a:ea typeface="Fira Sans"/>
                <a:cs typeface="Fira Sans"/>
                <a:sym typeface="Fira Sans"/>
              </a:rPr>
              <a:t>$168,960</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p:txBody>
      </p:sp>
      <p:sp>
        <p:nvSpPr>
          <p:cNvPr id="2419" name="Google Shape;2419;g35d9eb2828e_0_92"/>
          <p:cNvSpPr txBox="1"/>
          <p:nvPr/>
        </p:nvSpPr>
        <p:spPr>
          <a:xfrm>
            <a:off x="440400" y="4310875"/>
            <a:ext cx="8246400" cy="5655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In telecom churn prediction, both False Positives (FP) and False Negatives (FN) </a:t>
            </a:r>
            <a:r>
              <a:rPr b="1" lang="en" sz="1050">
                <a:solidFill>
                  <a:schemeClr val="dk1"/>
                </a:solidFill>
                <a:latin typeface="Fira Sans"/>
                <a:ea typeface="Fira Sans"/>
                <a:cs typeface="Fira Sans"/>
                <a:sym typeface="Fira Sans"/>
              </a:rPr>
              <a:t>incur significant costs</a:t>
            </a:r>
            <a:r>
              <a:rPr lang="en" sz="1050">
                <a:solidFill>
                  <a:schemeClr val="dk1"/>
                </a:solidFill>
                <a:latin typeface="Fira Sans"/>
                <a:ea typeface="Fira Sans"/>
                <a:cs typeface="Fira Sans"/>
                <a:sym typeface="Fira Sans"/>
              </a:rPr>
              <a:t>, but </a:t>
            </a:r>
            <a:r>
              <a:rPr b="1" lang="en" sz="1050">
                <a:solidFill>
                  <a:schemeClr val="dk1"/>
                </a:solidFill>
                <a:latin typeface="Fira Sans"/>
                <a:ea typeface="Fira Sans"/>
                <a:cs typeface="Fira Sans"/>
                <a:sym typeface="Fira Sans"/>
              </a:rPr>
              <a:t>FN is far more damaging</a:t>
            </a:r>
            <a:r>
              <a:rPr lang="en" sz="1050">
                <a:solidFill>
                  <a:schemeClr val="dk1"/>
                </a:solidFill>
                <a:latin typeface="Fira Sans"/>
                <a:ea typeface="Fira Sans"/>
                <a:cs typeface="Fira Sans"/>
                <a:sym typeface="Fira Sans"/>
              </a:rPr>
              <a:t> due to the </a:t>
            </a:r>
            <a:r>
              <a:rPr b="1" lang="en" sz="1050">
                <a:solidFill>
                  <a:schemeClr val="dk1"/>
                </a:solidFill>
                <a:latin typeface="Fira Sans"/>
                <a:ea typeface="Fira Sans"/>
                <a:cs typeface="Fira Sans"/>
                <a:sym typeface="Fira Sans"/>
              </a:rPr>
              <a:t>irreversible loss of high-value customers</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F2 Score</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Recall &gt;</a:t>
            </a:r>
            <a:r>
              <a:rPr lang="en" sz="1050">
                <a:solidFill>
                  <a:schemeClr val="dk1"/>
                </a:solidFill>
                <a:latin typeface="Fira Sans"/>
                <a:ea typeface="Fira Sans"/>
                <a:cs typeface="Fira Sans"/>
                <a:sym typeface="Fira Sans"/>
              </a:rPr>
              <a:t> Precision</a:t>
            </a:r>
            <a:endParaRPr sz="1050">
              <a:solidFill>
                <a:schemeClr val="dk1"/>
              </a:solidFill>
              <a:latin typeface="Fira Sans"/>
              <a:ea typeface="Fira Sans"/>
              <a:cs typeface="Fira Sans"/>
              <a:sym typeface="Fir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g35d9eb2828e_0_121"/>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The best of all</a:t>
            </a:r>
            <a:r>
              <a:rPr lang="en" sz="2800">
                <a:latin typeface="Fira Sans Medium"/>
                <a:ea typeface="Fira Sans Medium"/>
                <a:cs typeface="Fira Sans Medium"/>
                <a:sym typeface="Fira Sans Medium"/>
              </a:rPr>
              <a:t> </a:t>
            </a:r>
            <a:r>
              <a:rPr lang="en" sz="2800">
                <a:solidFill>
                  <a:srgbClr val="434343"/>
                </a:solidFill>
                <a:latin typeface="Fira Sans Medium"/>
                <a:ea typeface="Fira Sans Medium"/>
                <a:cs typeface="Fira Sans Medium"/>
                <a:sym typeface="Fira Sans Medium"/>
              </a:rPr>
              <a:t>Algo Model</a:t>
            </a:r>
            <a:endParaRPr b="0" i="0" sz="2800" u="none" cap="none" strike="noStrike">
              <a:solidFill>
                <a:srgbClr val="434343"/>
              </a:solidFill>
              <a:latin typeface="Fira Sans Medium"/>
              <a:ea typeface="Fira Sans Medium"/>
              <a:cs typeface="Fira Sans Medium"/>
              <a:sym typeface="Fira Sans Medium"/>
            </a:endParaRPr>
          </a:p>
        </p:txBody>
      </p:sp>
      <p:sp>
        <p:nvSpPr>
          <p:cNvPr id="2425" name="Google Shape;2425;g35d9eb2828e_0_121"/>
          <p:cNvSpPr/>
          <p:nvPr/>
        </p:nvSpPr>
        <p:spPr>
          <a:xfrm>
            <a:off x="7" y="740271"/>
            <a:ext cx="1468841" cy="1178279"/>
          </a:xfrm>
          <a:custGeom>
            <a:rect b="b" l="l" r="r" t="t"/>
            <a:pathLst>
              <a:path extrusionOk="0" h="37117" w="46270">
                <a:moveTo>
                  <a:pt x="28186" y="0"/>
                </a:moveTo>
                <a:cubicBezTo>
                  <a:pt x="26286" y="2787"/>
                  <a:pt x="24006" y="5289"/>
                  <a:pt x="21441" y="7506"/>
                </a:cubicBezTo>
                <a:lnTo>
                  <a:pt x="19921" y="8772"/>
                </a:lnTo>
                <a:lnTo>
                  <a:pt x="11718" y="4022"/>
                </a:lnTo>
                <a:lnTo>
                  <a:pt x="11718" y="13523"/>
                </a:lnTo>
                <a:lnTo>
                  <a:pt x="9881" y="14156"/>
                </a:lnTo>
                <a:cubicBezTo>
                  <a:pt x="7253" y="15106"/>
                  <a:pt x="4529" y="15771"/>
                  <a:pt x="1774" y="16088"/>
                </a:cubicBezTo>
                <a:cubicBezTo>
                  <a:pt x="1172" y="16183"/>
                  <a:pt x="602" y="16215"/>
                  <a:pt x="1" y="16278"/>
                </a:cubicBezTo>
                <a:lnTo>
                  <a:pt x="1" y="37116"/>
                </a:lnTo>
                <a:cubicBezTo>
                  <a:pt x="19414" y="36229"/>
                  <a:pt x="36357" y="25810"/>
                  <a:pt x="46269" y="10419"/>
                </a:cubicBezTo>
                <a:lnTo>
                  <a:pt x="2818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4</a:t>
            </a:r>
            <a:endParaRPr b="0" i="0" sz="2700" u="none" cap="none" strike="noStrike">
              <a:solidFill>
                <a:srgbClr val="FFFFFF"/>
              </a:solidFill>
              <a:latin typeface="Fira Sans"/>
              <a:ea typeface="Fira Sans"/>
              <a:cs typeface="Fira Sans"/>
              <a:sym typeface="Fira Sans"/>
            </a:endParaRPr>
          </a:p>
        </p:txBody>
      </p:sp>
      <p:sp>
        <p:nvSpPr>
          <p:cNvPr id="2426" name="Google Shape;2426;g35d9eb2828e_0_121"/>
          <p:cNvSpPr txBox="1"/>
          <p:nvPr/>
        </p:nvSpPr>
        <p:spPr>
          <a:xfrm>
            <a:off x="1686000" y="1066550"/>
            <a:ext cx="7000800" cy="5511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latin typeface="Fira Sans"/>
                <a:ea typeface="Fira Sans"/>
                <a:cs typeface="Fira Sans"/>
                <a:sym typeface="Fira Sans"/>
              </a:rPr>
              <a:t>Using Cross Validation method to find the best algorithm, we get result such as:</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p:txBody>
      </p:sp>
      <p:graphicFrame>
        <p:nvGraphicFramePr>
          <p:cNvPr id="2427" name="Google Shape;2427;g35d9eb2828e_0_121"/>
          <p:cNvGraphicFramePr/>
          <p:nvPr/>
        </p:nvGraphicFramePr>
        <p:xfrm>
          <a:off x="1791375" y="1541450"/>
          <a:ext cx="3000000" cy="3000000"/>
        </p:xfrm>
        <a:graphic>
          <a:graphicData uri="http://schemas.openxmlformats.org/drawingml/2006/table">
            <a:tbl>
              <a:tblPr>
                <a:noFill/>
                <a:tableStyleId>{FA07BC42-0E85-468C-8B5E-62D1DB756094}</a:tableStyleId>
              </a:tblPr>
              <a:tblGrid>
                <a:gridCol w="1625450"/>
                <a:gridCol w="1625450"/>
                <a:gridCol w="1625450"/>
                <a:gridCol w="1625450"/>
              </a:tblGrid>
              <a:tr h="235200">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Model</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Parameter</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gridSpan="2">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Result</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hMerge="1"/>
              </a:tr>
              <a:tr h="327700">
                <a:tc>
                  <a:txBody>
                    <a:bodyPr/>
                    <a:lstStyle/>
                    <a:p>
                      <a:pPr indent="0" lvl="0" marL="0" rtl="0" algn="ctr">
                        <a:spcBef>
                          <a:spcPts val="0"/>
                        </a:spcBef>
                        <a:spcAft>
                          <a:spcPts val="0"/>
                        </a:spcAft>
                        <a:buNone/>
                      </a:pPr>
                      <a:r>
                        <a:rPr b="1" lang="en" sz="1100">
                          <a:latin typeface="Fira Sans"/>
                          <a:ea typeface="Fira Sans"/>
                          <a:cs typeface="Fira Sans"/>
                          <a:sym typeface="Fira Sans"/>
                        </a:rPr>
                        <a:t>LogisticRegression</a:t>
                      </a:r>
                      <a:endParaRPr b="1" sz="1100">
                        <a:latin typeface="Fira Sans"/>
                        <a:ea typeface="Fira Sans"/>
                        <a:cs typeface="Fira Sans"/>
                        <a:sym typeface="Fira Sa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RandomState = 9</a:t>
                      </a:r>
                      <a:endParaRPr sz="1100">
                        <a:latin typeface="Fira Sans"/>
                        <a:ea typeface="Fira Sans"/>
                        <a:cs typeface="Fira Sans"/>
                        <a:sym typeface="Fira Sa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F2 = 57 %</a:t>
                      </a:r>
                      <a:endParaRPr sz="1100">
                        <a:latin typeface="Fira Sans"/>
                        <a:ea typeface="Fira Sans"/>
                        <a:cs typeface="Fira Sans"/>
                        <a:sym typeface="Fira Sans"/>
                      </a:endParaRPr>
                    </a:p>
                  </a:txBody>
                  <a:tcPr marT="91425" marB="91425" marR="91425" marL="91425" anchor="ctr">
                    <a:lnB cap="flat" cmpd="sng" w="9525">
                      <a:solidFill>
                        <a:srgbClr val="9E9E9E"/>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Std = 0,019</a:t>
                      </a:r>
                      <a:endParaRPr sz="1100">
                        <a:latin typeface="Fira Sans"/>
                        <a:ea typeface="Fira Sans"/>
                        <a:cs typeface="Fira Sans"/>
                        <a:sym typeface="Fira Sans"/>
                      </a:endParaRPr>
                    </a:p>
                  </a:txBody>
                  <a:tcPr marT="91425" marB="91425" marR="91425" marL="91425" anchor="ctr">
                    <a:lnB cap="flat" cmpd="sng" w="9525">
                      <a:solidFill>
                        <a:srgbClr val="9E9E9E"/>
                      </a:solidFill>
                      <a:prstDash val="solid"/>
                      <a:round/>
                      <a:headEnd len="sm" w="sm" type="none"/>
                      <a:tailEnd len="sm" w="sm" type="none"/>
                    </a:lnB>
                    <a:solidFill>
                      <a:srgbClr val="B6D7A8"/>
                    </a:solidFill>
                  </a:tcPr>
                </a:tc>
              </a:tr>
              <a:tr h="327700">
                <a:tc>
                  <a:txBody>
                    <a:bodyPr/>
                    <a:lstStyle/>
                    <a:p>
                      <a:pPr indent="0" lvl="0" marL="0" rtl="0" algn="ctr">
                        <a:spcBef>
                          <a:spcPts val="0"/>
                        </a:spcBef>
                        <a:spcAft>
                          <a:spcPts val="0"/>
                        </a:spcAft>
                        <a:buNone/>
                      </a:pPr>
                      <a:r>
                        <a:rPr b="1" lang="en" sz="1100">
                          <a:latin typeface="Fira Sans"/>
                          <a:ea typeface="Fira Sans"/>
                          <a:cs typeface="Fira Sans"/>
                          <a:sym typeface="Fira Sans"/>
                        </a:rPr>
                        <a:t>AdaBoostClassifier</a:t>
                      </a:r>
                      <a:endParaRPr b="1" sz="11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Fira Sans"/>
                          <a:ea typeface="Fira Sans"/>
                          <a:cs typeface="Fira Sans"/>
                          <a:sym typeface="Fira Sans"/>
                        </a:rPr>
                        <a:t>RandomState = 9</a:t>
                      </a:r>
                      <a:endParaRPr sz="1100">
                        <a:latin typeface="Fira Sans"/>
                        <a:ea typeface="Fira Sans"/>
                        <a:cs typeface="Fira Sans"/>
                        <a:sym typeface="Fira Sans"/>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latin typeface="Fira Sans"/>
                          <a:ea typeface="Fira Sans"/>
                          <a:cs typeface="Fira Sans"/>
                          <a:sym typeface="Fira Sans"/>
                        </a:rPr>
                        <a:t>F2 = 56 %</a:t>
                      </a:r>
                      <a:endParaRPr sz="1100">
                        <a:latin typeface="Fira Sans"/>
                        <a:ea typeface="Fira Sans"/>
                        <a:cs typeface="Fira Sans"/>
                        <a:sym typeface="Fira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Fira Sans"/>
                          <a:ea typeface="Fira Sans"/>
                          <a:cs typeface="Fira Sans"/>
                          <a:sym typeface="Fira Sans"/>
                        </a:rPr>
                        <a:t>Std = 0,038</a:t>
                      </a:r>
                      <a:endParaRPr sz="1100">
                        <a:latin typeface="Fira Sans"/>
                        <a:ea typeface="Fira Sans"/>
                        <a:cs typeface="Fira Sans"/>
                        <a:sym typeface="Fira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7700">
                <a:tc>
                  <a:txBody>
                    <a:bodyPr/>
                    <a:lstStyle/>
                    <a:p>
                      <a:pPr indent="0" lvl="0" marL="0" rtl="0" algn="ctr">
                        <a:spcBef>
                          <a:spcPts val="0"/>
                        </a:spcBef>
                        <a:spcAft>
                          <a:spcPts val="0"/>
                        </a:spcAft>
                        <a:buNone/>
                      </a:pPr>
                      <a:r>
                        <a:rPr b="1" lang="en" sz="1100">
                          <a:latin typeface="Fira Sans"/>
                          <a:ea typeface="Fira Sans"/>
                          <a:cs typeface="Fira Sans"/>
                          <a:sym typeface="Fira Sans"/>
                        </a:rPr>
                        <a:t>StackingClassifier</a:t>
                      </a:r>
                      <a:endParaRPr b="1" sz="11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Fira Sans"/>
                          <a:ea typeface="Fira Sans"/>
                          <a:cs typeface="Fira Sans"/>
                          <a:sym typeface="Fira Sans"/>
                        </a:rPr>
                        <a:t>RandomState = 9</a:t>
                      </a:r>
                      <a:endParaRPr sz="1100">
                        <a:latin typeface="Fira Sans"/>
                        <a:ea typeface="Fira Sans"/>
                        <a:cs typeface="Fira Sans"/>
                        <a:sym typeface="Fira Sans"/>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latin typeface="Fira Sans"/>
                          <a:ea typeface="Fira Sans"/>
                          <a:cs typeface="Fira Sans"/>
                          <a:sym typeface="Fira Sans"/>
                        </a:rPr>
                        <a:t>F2 = 56 %</a:t>
                      </a:r>
                      <a:endParaRPr sz="1100">
                        <a:latin typeface="Fira Sans"/>
                        <a:ea typeface="Fira Sans"/>
                        <a:cs typeface="Fira Sans"/>
                        <a:sym typeface="Fira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Fira Sans"/>
                          <a:ea typeface="Fira Sans"/>
                          <a:cs typeface="Fira Sans"/>
                          <a:sym typeface="Fira Sans"/>
                        </a:rPr>
                        <a:t>Std = 0,036</a:t>
                      </a:r>
                      <a:endParaRPr sz="1100">
                        <a:latin typeface="Fira Sans"/>
                        <a:ea typeface="Fira Sans"/>
                        <a:cs typeface="Fira Sans"/>
                        <a:sym typeface="Fira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28" name="Google Shape;2428;g35d9eb2828e_0_121"/>
          <p:cNvSpPr txBox="1"/>
          <p:nvPr/>
        </p:nvSpPr>
        <p:spPr>
          <a:xfrm>
            <a:off x="1825625" y="3414125"/>
            <a:ext cx="64677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chemeClr val="dk2"/>
                </a:solidFill>
                <a:latin typeface="Fira Sans"/>
                <a:ea typeface="Fira Sans"/>
                <a:cs typeface="Fira Sans"/>
                <a:sym typeface="Fira Sans"/>
              </a:rPr>
              <a:t>Logistic Regression</a:t>
            </a:r>
            <a:r>
              <a:rPr lang="en" sz="1200">
                <a:solidFill>
                  <a:schemeClr val="dk2"/>
                </a:solidFill>
                <a:latin typeface="Fira Sans"/>
                <a:ea typeface="Fira Sans"/>
                <a:cs typeface="Fira Sans"/>
                <a:sym typeface="Fira Sans"/>
              </a:rPr>
              <a:t> is very </a:t>
            </a:r>
            <a:r>
              <a:rPr b="1" lang="en" sz="1200">
                <a:solidFill>
                  <a:schemeClr val="dk2"/>
                </a:solidFill>
                <a:latin typeface="Fira Sans"/>
                <a:ea typeface="Fira Sans"/>
                <a:cs typeface="Fira Sans"/>
                <a:sym typeface="Fira Sans"/>
              </a:rPr>
              <a:t>suitable </a:t>
            </a:r>
            <a:r>
              <a:rPr lang="en" sz="1200">
                <a:solidFill>
                  <a:schemeClr val="dk2"/>
                </a:solidFill>
                <a:latin typeface="Fira Sans"/>
                <a:ea typeface="Fira Sans"/>
                <a:cs typeface="Fira Sans"/>
                <a:sym typeface="Fira Sans"/>
              </a:rPr>
              <a:t>for </a:t>
            </a:r>
            <a:r>
              <a:rPr b="1" lang="en" sz="1200">
                <a:solidFill>
                  <a:schemeClr val="dk2"/>
                </a:solidFill>
                <a:latin typeface="Fira Sans"/>
                <a:ea typeface="Fira Sans"/>
                <a:cs typeface="Fira Sans"/>
                <a:sym typeface="Fira Sans"/>
              </a:rPr>
              <a:t>churn prediction</a:t>
            </a:r>
            <a:r>
              <a:rPr lang="en" sz="1200">
                <a:solidFill>
                  <a:schemeClr val="dk2"/>
                </a:solidFill>
                <a:latin typeface="Fira Sans"/>
                <a:ea typeface="Fira Sans"/>
                <a:cs typeface="Fira Sans"/>
                <a:sym typeface="Fira Sans"/>
              </a:rPr>
              <a:t>. In fact, it is one of the most common and recommended models for classification problems.</a:t>
            </a:r>
            <a:endParaRPr sz="1200">
              <a:solidFill>
                <a:schemeClr val="dk2"/>
              </a:solidFill>
              <a:latin typeface="Fira Sans"/>
              <a:ea typeface="Fira Sans"/>
              <a:cs typeface="Fira Sans"/>
              <a:sym typeface="Fira Sans"/>
            </a:endParaRPr>
          </a:p>
          <a:p>
            <a:pPr indent="0" lvl="0" marL="0" rtl="0" algn="ctr">
              <a:lnSpc>
                <a:spcPct val="115000"/>
              </a:lnSpc>
              <a:spcBef>
                <a:spcPts val="0"/>
              </a:spcBef>
              <a:spcAft>
                <a:spcPts val="0"/>
              </a:spcAft>
              <a:buNone/>
            </a:pPr>
            <a:r>
              <a:rPr lang="en" sz="1200" u="sng">
                <a:solidFill>
                  <a:schemeClr val="hlink"/>
                </a:solidFill>
                <a:latin typeface="Fira Sans"/>
                <a:ea typeface="Fira Sans"/>
                <a:cs typeface="Fira Sans"/>
                <a:sym typeface="Fira Sans"/>
                <a:hlinkClick r:id="rId3"/>
              </a:rPr>
              <a:t>braze</a:t>
            </a:r>
            <a:endParaRPr sz="1200">
              <a:solidFill>
                <a:schemeClr val="dk2"/>
              </a:solidFill>
              <a:latin typeface="Fira Sans"/>
              <a:ea typeface="Fira Sans"/>
              <a:cs typeface="Fira Sans"/>
              <a:sym typeface="Fir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g35d9eb2828e_0_111"/>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What the rights</a:t>
            </a:r>
            <a:r>
              <a:rPr lang="en" sz="2800">
                <a:latin typeface="Fira Sans Medium"/>
                <a:ea typeface="Fira Sans Medium"/>
                <a:cs typeface="Fira Sans Medium"/>
                <a:sym typeface="Fira Sans Medium"/>
              </a:rPr>
              <a:t> </a:t>
            </a:r>
            <a:r>
              <a:rPr lang="en" sz="2800">
                <a:solidFill>
                  <a:srgbClr val="434343"/>
                </a:solidFill>
                <a:latin typeface="Fira Sans Medium"/>
                <a:ea typeface="Fira Sans Medium"/>
                <a:cs typeface="Fira Sans Medium"/>
                <a:sym typeface="Fira Sans Medium"/>
              </a:rPr>
              <a:t>Configuration ?</a:t>
            </a:r>
            <a:endParaRPr b="0" i="0" sz="2800" u="none" cap="none" strike="noStrike">
              <a:solidFill>
                <a:srgbClr val="434343"/>
              </a:solidFill>
              <a:latin typeface="Fira Sans Medium"/>
              <a:ea typeface="Fira Sans Medium"/>
              <a:cs typeface="Fira Sans Medium"/>
              <a:sym typeface="Fira Sans Medium"/>
            </a:endParaRPr>
          </a:p>
        </p:txBody>
      </p:sp>
      <p:sp>
        <p:nvSpPr>
          <p:cNvPr id="2434" name="Google Shape;2434;g35d9eb2828e_0_111"/>
          <p:cNvSpPr/>
          <p:nvPr/>
        </p:nvSpPr>
        <p:spPr>
          <a:xfrm>
            <a:off x="-8285" y="1723751"/>
            <a:ext cx="930954" cy="1696008"/>
          </a:xfrm>
          <a:custGeom>
            <a:rect b="b" l="l" r="r" t="t"/>
            <a:pathLst>
              <a:path extrusionOk="0" h="53426" w="29326">
                <a:moveTo>
                  <a:pt x="22833" y="0"/>
                </a:moveTo>
                <a:lnTo>
                  <a:pt x="4782" y="10451"/>
                </a:lnTo>
                <a:cubicBezTo>
                  <a:pt x="6239" y="13491"/>
                  <a:pt x="7284" y="16690"/>
                  <a:pt x="7886" y="20046"/>
                </a:cubicBezTo>
                <a:lnTo>
                  <a:pt x="8234" y="21978"/>
                </a:lnTo>
                <a:lnTo>
                  <a:pt x="0" y="26729"/>
                </a:lnTo>
                <a:lnTo>
                  <a:pt x="2470" y="28122"/>
                </a:lnTo>
                <a:lnTo>
                  <a:pt x="8234" y="31447"/>
                </a:lnTo>
                <a:lnTo>
                  <a:pt x="7886" y="33379"/>
                </a:lnTo>
                <a:cubicBezTo>
                  <a:pt x="7284" y="36736"/>
                  <a:pt x="6239" y="39966"/>
                  <a:pt x="4782" y="43006"/>
                </a:cubicBezTo>
                <a:lnTo>
                  <a:pt x="22833" y="53425"/>
                </a:lnTo>
                <a:cubicBezTo>
                  <a:pt x="26982" y="45413"/>
                  <a:pt x="29294" y="36356"/>
                  <a:pt x="29294" y="26729"/>
                </a:cubicBezTo>
                <a:cubicBezTo>
                  <a:pt x="29326" y="17101"/>
                  <a:pt x="26982" y="8012"/>
                  <a:pt x="2283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5</a:t>
            </a:r>
            <a:endParaRPr b="0" i="0" sz="2700" u="none" cap="none" strike="noStrike">
              <a:solidFill>
                <a:srgbClr val="FFFFFF"/>
              </a:solidFill>
              <a:latin typeface="Fira Sans"/>
              <a:ea typeface="Fira Sans"/>
              <a:cs typeface="Fira Sans"/>
              <a:sym typeface="Fira Sans"/>
            </a:endParaRPr>
          </a:p>
        </p:txBody>
      </p:sp>
      <p:graphicFrame>
        <p:nvGraphicFramePr>
          <p:cNvPr id="2435" name="Google Shape;2435;g35d9eb2828e_0_111"/>
          <p:cNvGraphicFramePr/>
          <p:nvPr/>
        </p:nvGraphicFramePr>
        <p:xfrm>
          <a:off x="1774425" y="1092350"/>
          <a:ext cx="3000000" cy="3000000"/>
        </p:xfrm>
        <a:graphic>
          <a:graphicData uri="http://schemas.openxmlformats.org/drawingml/2006/table">
            <a:tbl>
              <a:tblPr>
                <a:noFill/>
                <a:tableStyleId>{FA07BC42-0E85-468C-8B5E-62D1DB756094}</a:tableStyleId>
              </a:tblPr>
              <a:tblGrid>
                <a:gridCol w="1625450"/>
                <a:gridCol w="1625450"/>
                <a:gridCol w="1625450"/>
                <a:gridCol w="1625450"/>
              </a:tblGrid>
              <a:tr h="235200">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Model</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Parameter</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gridSpan="2">
                  <a:txBody>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Result</a:t>
                      </a:r>
                      <a:endParaRPr b="1" sz="1100">
                        <a:solidFill>
                          <a:schemeClr val="lt1"/>
                        </a:solidFill>
                        <a:latin typeface="Fira Sans"/>
                        <a:ea typeface="Fira Sans"/>
                        <a:cs typeface="Fira Sans"/>
                        <a:sym typeface="Fira Sans"/>
                      </a:endParaRPr>
                    </a:p>
                  </a:txBody>
                  <a:tcPr marT="91425" marB="91425" marR="91425" marL="91425" anchor="ctr">
                    <a:solidFill>
                      <a:srgbClr val="999999"/>
                    </a:solidFill>
                  </a:tcPr>
                </a:tc>
                <a:tc hMerge="1"/>
              </a:tr>
              <a:tr h="327700">
                <a:tc gridSpan="4">
                  <a:txBody>
                    <a:bodyPr/>
                    <a:lstStyle/>
                    <a:p>
                      <a:pPr indent="0" lvl="0" marL="0" rtl="0" algn="ctr">
                        <a:spcBef>
                          <a:spcPts val="0"/>
                        </a:spcBef>
                        <a:spcAft>
                          <a:spcPts val="0"/>
                        </a:spcAft>
                        <a:buNone/>
                      </a:pPr>
                      <a:r>
                        <a:rPr b="1" lang="en" sz="1100">
                          <a:latin typeface="Fira Sans"/>
                          <a:ea typeface="Fira Sans"/>
                          <a:cs typeface="Fira Sans"/>
                          <a:sym typeface="Fira Sans"/>
                        </a:rPr>
                        <a:t>Before </a:t>
                      </a:r>
                      <a:r>
                        <a:rPr b="1" lang="en" sz="1100">
                          <a:latin typeface="Fira Sans"/>
                          <a:ea typeface="Fira Sans"/>
                          <a:cs typeface="Fira Sans"/>
                          <a:sym typeface="Fira Sans"/>
                        </a:rPr>
                        <a:t>Configuration</a:t>
                      </a:r>
                      <a:endParaRPr b="1" sz="1100">
                        <a:latin typeface="Fira Sans"/>
                        <a:ea typeface="Fira Sans"/>
                        <a:cs typeface="Fira Sans"/>
                        <a:sym typeface="Fira Sans"/>
                      </a:endParaRPr>
                    </a:p>
                  </a:txBody>
                  <a:tcPr marT="91425" marB="91425" marR="91425" marL="91425" anchor="ctr"/>
                </a:tc>
                <a:tc hMerge="1"/>
                <a:tc hMerge="1"/>
                <a:tc hMerge="1"/>
              </a:tr>
              <a:tr h="327700">
                <a:tc>
                  <a:txBody>
                    <a:bodyPr/>
                    <a:lstStyle/>
                    <a:p>
                      <a:pPr indent="0" lvl="0" marL="0" rtl="0" algn="ctr">
                        <a:spcBef>
                          <a:spcPts val="0"/>
                        </a:spcBef>
                        <a:spcAft>
                          <a:spcPts val="0"/>
                        </a:spcAft>
                        <a:buNone/>
                      </a:pPr>
                      <a:r>
                        <a:rPr b="1" lang="en" sz="1100">
                          <a:latin typeface="Fira Sans"/>
                          <a:ea typeface="Fira Sans"/>
                          <a:cs typeface="Fira Sans"/>
                          <a:sym typeface="Fira Sans"/>
                        </a:rPr>
                        <a:t>LogisticRegression</a:t>
                      </a:r>
                      <a:endParaRPr b="1" sz="1100">
                        <a:latin typeface="Fira Sans"/>
                        <a:ea typeface="Fira Sans"/>
                        <a:cs typeface="Fira Sans"/>
                        <a:sym typeface="Fira Sa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RandomState = 9</a:t>
                      </a:r>
                      <a:endParaRPr sz="1100">
                        <a:latin typeface="Fira Sans"/>
                        <a:ea typeface="Fira Sans"/>
                        <a:cs typeface="Fira Sans"/>
                        <a:sym typeface="Fira Sa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F2 = 57 %</a:t>
                      </a:r>
                      <a:endParaRPr sz="1100">
                        <a:latin typeface="Fira Sans"/>
                        <a:ea typeface="Fira Sans"/>
                        <a:cs typeface="Fira Sans"/>
                        <a:sym typeface="Fira Sa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Std = 0,019</a:t>
                      </a:r>
                      <a:endParaRPr sz="1100">
                        <a:latin typeface="Fira Sans"/>
                        <a:ea typeface="Fira Sans"/>
                        <a:cs typeface="Fira Sans"/>
                        <a:sym typeface="Fira Sans"/>
                      </a:endParaRPr>
                    </a:p>
                  </a:txBody>
                  <a:tcPr marT="91425" marB="91425" marR="91425" marL="91425" anchor="ctr">
                    <a:solidFill>
                      <a:srgbClr val="B6D7A8"/>
                    </a:solidFill>
                  </a:tcPr>
                </a:tc>
              </a:tr>
              <a:tr h="327700">
                <a:tc gridSpan="4">
                  <a:txBody>
                    <a:bodyPr/>
                    <a:lstStyle/>
                    <a:p>
                      <a:pPr indent="0" lvl="0" marL="0" rtl="0" algn="ctr">
                        <a:spcBef>
                          <a:spcPts val="0"/>
                        </a:spcBef>
                        <a:spcAft>
                          <a:spcPts val="0"/>
                        </a:spcAft>
                        <a:buNone/>
                      </a:pPr>
                      <a:r>
                        <a:rPr b="1" lang="en" sz="1100">
                          <a:latin typeface="Fira Sans"/>
                          <a:ea typeface="Fira Sans"/>
                          <a:cs typeface="Fira Sans"/>
                          <a:sym typeface="Fira Sans"/>
                        </a:rPr>
                        <a:t>After Configuration</a:t>
                      </a:r>
                      <a:endParaRPr b="1" sz="1100">
                        <a:latin typeface="Fira Sans"/>
                        <a:ea typeface="Fira Sans"/>
                        <a:cs typeface="Fira Sans"/>
                        <a:sym typeface="Fira Sans"/>
                      </a:endParaRPr>
                    </a:p>
                  </a:txBody>
                  <a:tcPr marT="91425" marB="91425" marR="91425" marL="91425" anchor="ctr"/>
                </a:tc>
                <a:tc hMerge="1"/>
                <a:tc hMerge="1"/>
                <a:tc hMerge="1"/>
              </a:tr>
              <a:tr h="327700">
                <a:tc>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Fira Sans"/>
                          <a:ea typeface="Fira Sans"/>
                          <a:cs typeface="Fira Sans"/>
                          <a:sym typeface="Fira Sans"/>
                        </a:rPr>
                        <a:t>LogisticRegression</a:t>
                      </a:r>
                      <a:endParaRPr b="1" sz="1100">
                        <a:latin typeface="Fira Sans"/>
                        <a:ea typeface="Fira Sans"/>
                        <a:cs typeface="Fira Sans"/>
                        <a:sym typeface="Fira Sans"/>
                      </a:endParaRPr>
                    </a:p>
                  </a:txBody>
                  <a:tcPr marT="91425" marB="91425" marR="91425" marL="91425" anchor="ctr">
                    <a:solidFill>
                      <a:srgbClr val="A4C2F4"/>
                    </a:solidFill>
                  </a:tcPr>
                </a:tc>
                <a:tc>
                  <a:txBody>
                    <a:bodyPr/>
                    <a:lstStyle/>
                    <a:p>
                      <a:pPr indent="0" lvl="0" marL="0" rtl="0" algn="ctr">
                        <a:spcBef>
                          <a:spcPts val="0"/>
                        </a:spcBef>
                        <a:spcAft>
                          <a:spcPts val="0"/>
                        </a:spcAft>
                        <a:buNone/>
                      </a:pPr>
                      <a:r>
                        <a:rPr lang="en" sz="1000">
                          <a:latin typeface="Fira Sans"/>
                          <a:ea typeface="Fira Sans"/>
                          <a:cs typeface="Fira Sans"/>
                          <a:sym typeface="Fira Sans"/>
                        </a:rPr>
                        <a:t>RandomState = 9</a:t>
                      </a:r>
                      <a:endParaRPr sz="1000">
                        <a:latin typeface="Fira Sans"/>
                        <a:ea typeface="Fira Sans"/>
                        <a:cs typeface="Fira Sans"/>
                        <a:sym typeface="Fira Sans"/>
                      </a:endParaRPr>
                    </a:p>
                    <a:p>
                      <a:pPr indent="0" lvl="0" marL="0" rtl="0" algn="ctr">
                        <a:spcBef>
                          <a:spcPts val="0"/>
                        </a:spcBef>
                        <a:spcAft>
                          <a:spcPts val="0"/>
                        </a:spcAft>
                        <a:buNone/>
                      </a:pPr>
                      <a:r>
                        <a:rPr lang="en" sz="1000">
                          <a:latin typeface="Fira Sans"/>
                          <a:ea typeface="Fira Sans"/>
                          <a:cs typeface="Fira Sans"/>
                          <a:sym typeface="Fira Sans"/>
                        </a:rPr>
                        <a:t>SamplingStrategy</a:t>
                      </a:r>
                      <a:r>
                        <a:rPr lang="en" sz="1000">
                          <a:latin typeface="Fira Sans"/>
                          <a:ea typeface="Fira Sans"/>
                          <a:cs typeface="Fira Sans"/>
                          <a:sym typeface="Fira Sans"/>
                        </a:rPr>
                        <a:t> = 0,5</a:t>
                      </a:r>
                      <a:endParaRPr sz="1000">
                        <a:latin typeface="Fira Sans"/>
                        <a:ea typeface="Fira Sans"/>
                        <a:cs typeface="Fira Sans"/>
                        <a:sym typeface="Fira Sans"/>
                      </a:endParaRPr>
                    </a:p>
                    <a:p>
                      <a:pPr indent="0" lvl="0" marL="0" rtl="0" algn="ctr">
                        <a:spcBef>
                          <a:spcPts val="0"/>
                        </a:spcBef>
                        <a:spcAft>
                          <a:spcPts val="0"/>
                        </a:spcAft>
                        <a:buNone/>
                      </a:pPr>
                      <a:r>
                        <a:rPr lang="en" sz="1000">
                          <a:latin typeface="Fira Sans"/>
                          <a:ea typeface="Fira Sans"/>
                          <a:cs typeface="Fira Sans"/>
                          <a:sym typeface="Fira Sans"/>
                        </a:rPr>
                        <a:t>Model_Solver = </a:t>
                      </a:r>
                      <a:r>
                        <a:rPr lang="en" sz="1000">
                          <a:latin typeface="Fira Sans"/>
                          <a:ea typeface="Fira Sans"/>
                          <a:cs typeface="Fira Sans"/>
                          <a:sym typeface="Fira Sans"/>
                        </a:rPr>
                        <a:t>Liblinear</a:t>
                      </a:r>
                      <a:endParaRPr sz="1000">
                        <a:latin typeface="Fira Sans"/>
                        <a:ea typeface="Fira Sans"/>
                        <a:cs typeface="Fira Sans"/>
                        <a:sym typeface="Fira Sans"/>
                      </a:endParaRPr>
                    </a:p>
                    <a:p>
                      <a:pPr indent="0" lvl="0" marL="0" rtl="0" algn="ctr">
                        <a:spcBef>
                          <a:spcPts val="0"/>
                        </a:spcBef>
                        <a:spcAft>
                          <a:spcPts val="0"/>
                        </a:spcAft>
                        <a:buNone/>
                      </a:pPr>
                      <a:r>
                        <a:rPr lang="en" sz="1100">
                          <a:latin typeface="Fira Sans"/>
                          <a:ea typeface="Fira Sans"/>
                          <a:cs typeface="Fira Sans"/>
                          <a:sym typeface="Fira Sans"/>
                        </a:rPr>
                        <a:t>Model_Penalty = L1</a:t>
                      </a:r>
                      <a:endParaRPr sz="1100">
                        <a:latin typeface="Fira Sans"/>
                        <a:ea typeface="Fira Sans"/>
                        <a:cs typeface="Fira Sans"/>
                        <a:sym typeface="Fira Sans"/>
                      </a:endParaRPr>
                    </a:p>
                  </a:txBody>
                  <a:tcPr marT="91425" marB="91425" marR="91425" marL="91425" anchor="ctr">
                    <a:solidFill>
                      <a:srgbClr val="A4C2F4"/>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F2 = 63 %</a:t>
                      </a:r>
                      <a:endParaRPr sz="1100">
                        <a:latin typeface="Fira Sans"/>
                        <a:ea typeface="Fira Sans"/>
                        <a:cs typeface="Fira Sans"/>
                        <a:sym typeface="Fira Sans"/>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100">
                          <a:latin typeface="Fira Sans"/>
                          <a:ea typeface="Fira Sans"/>
                          <a:cs typeface="Fira Sans"/>
                          <a:sym typeface="Fira Sans"/>
                        </a:rPr>
                        <a:t>Std = 0,010</a:t>
                      </a:r>
                      <a:endParaRPr sz="1100">
                        <a:latin typeface="Fira Sans"/>
                        <a:ea typeface="Fira Sans"/>
                        <a:cs typeface="Fira Sans"/>
                        <a:sym typeface="Fira Sans"/>
                      </a:endParaRPr>
                    </a:p>
                  </a:txBody>
                  <a:tcPr marT="91425" marB="91425" marR="91425" marL="91425" anchor="ctr">
                    <a:lnB cap="flat" cmpd="sng" w="9525">
                      <a:solidFill>
                        <a:srgbClr val="9E9E9E"/>
                      </a:solidFill>
                      <a:prstDash val="solid"/>
                      <a:round/>
                      <a:headEnd len="sm" w="sm" type="none"/>
                      <a:tailEnd len="sm" w="sm" type="none"/>
                    </a:lnB>
                    <a:solidFill>
                      <a:srgbClr val="A4C2F4"/>
                    </a:solidFill>
                  </a:tcPr>
                </a:tc>
              </a:tr>
            </a:tbl>
          </a:graphicData>
        </a:graphic>
      </p:graphicFrame>
      <p:sp>
        <p:nvSpPr>
          <p:cNvPr id="2436" name="Google Shape;2436;g35d9eb2828e_0_111"/>
          <p:cNvSpPr txBox="1"/>
          <p:nvPr/>
        </p:nvSpPr>
        <p:spPr>
          <a:xfrm>
            <a:off x="1859525" y="3617500"/>
            <a:ext cx="64167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Fira Sans"/>
                <a:ea typeface="Fira Sans"/>
                <a:cs typeface="Fira Sans"/>
                <a:sym typeface="Fira Sans"/>
              </a:rPr>
              <a:t>Additional configurations on Logistic Regression significantly </a:t>
            </a:r>
            <a:r>
              <a:rPr b="1" lang="en" sz="1000">
                <a:solidFill>
                  <a:schemeClr val="dk1"/>
                </a:solidFill>
                <a:latin typeface="Fira Sans"/>
                <a:ea typeface="Fira Sans"/>
                <a:cs typeface="Fira Sans"/>
                <a:sym typeface="Fira Sans"/>
              </a:rPr>
              <a:t>improved </a:t>
            </a:r>
            <a:r>
              <a:rPr lang="en" sz="1000">
                <a:solidFill>
                  <a:schemeClr val="dk1"/>
                </a:solidFill>
                <a:latin typeface="Fira Sans"/>
                <a:ea typeface="Fira Sans"/>
                <a:cs typeface="Fira Sans"/>
                <a:sym typeface="Fira Sans"/>
              </a:rPr>
              <a:t>the model’s </a:t>
            </a:r>
            <a:r>
              <a:rPr b="1" lang="en" sz="1000">
                <a:solidFill>
                  <a:schemeClr val="dk1"/>
                </a:solidFill>
                <a:latin typeface="Fira Sans"/>
                <a:ea typeface="Fira Sans"/>
                <a:cs typeface="Fira Sans"/>
                <a:sym typeface="Fira Sans"/>
              </a:rPr>
              <a:t>accuracy</a:t>
            </a:r>
            <a:r>
              <a:rPr lang="en" sz="1000">
                <a:solidFill>
                  <a:schemeClr val="dk1"/>
                </a:solidFill>
                <a:latin typeface="Fira Sans"/>
                <a:ea typeface="Fira Sans"/>
                <a:cs typeface="Fira Sans"/>
                <a:sym typeface="Fira Sans"/>
              </a:rPr>
              <a:t>, especially on </a:t>
            </a:r>
            <a:r>
              <a:rPr b="1" lang="en" sz="1000">
                <a:solidFill>
                  <a:schemeClr val="dk1"/>
                </a:solidFill>
                <a:latin typeface="Fira Sans"/>
                <a:ea typeface="Fira Sans"/>
                <a:cs typeface="Fira Sans"/>
                <a:sym typeface="Fira Sans"/>
              </a:rPr>
              <a:t>F2-score</a:t>
            </a:r>
            <a:r>
              <a:rPr lang="en" sz="1000">
                <a:solidFill>
                  <a:schemeClr val="dk1"/>
                </a:solidFill>
                <a:latin typeface="Fira Sans"/>
                <a:ea typeface="Fira Sans"/>
                <a:cs typeface="Fira Sans"/>
                <a:sym typeface="Fira Sans"/>
              </a:rPr>
              <a:t>, which places more emphasis on recall its very important in the context of </a:t>
            </a:r>
            <a:r>
              <a:rPr b="1" lang="en" sz="1000">
                <a:solidFill>
                  <a:schemeClr val="dk1"/>
                </a:solidFill>
                <a:latin typeface="Fira Sans"/>
                <a:ea typeface="Fira Sans"/>
                <a:cs typeface="Fira Sans"/>
                <a:sym typeface="Fira Sans"/>
              </a:rPr>
              <a:t>churn prediction</a:t>
            </a:r>
            <a:r>
              <a:rPr lang="en" sz="1000">
                <a:solidFill>
                  <a:schemeClr val="dk1"/>
                </a:solidFill>
                <a:latin typeface="Fira Sans"/>
                <a:ea typeface="Fira Sans"/>
                <a:cs typeface="Fira Sans"/>
                <a:sym typeface="Fira Sans"/>
              </a:rPr>
              <a:t> (it’s better to capture all potential churn even if there are false positives).</a:t>
            </a:r>
            <a:endParaRPr sz="1000">
              <a:solidFill>
                <a:schemeClr val="dk1"/>
              </a:solidFill>
              <a:latin typeface="Fira Sans"/>
              <a:ea typeface="Fira Sans"/>
              <a:cs typeface="Fira Sans"/>
              <a:sym typeface="Fira Sans"/>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Fira Sans"/>
              <a:ea typeface="Fira Sans"/>
              <a:cs typeface="Fira Sans"/>
              <a:sym typeface="Fira Sans"/>
            </a:endParaRPr>
          </a:p>
          <a:p>
            <a:pPr indent="0" lvl="0" marL="0" rtl="0" algn="just">
              <a:spcBef>
                <a:spcPts val="0"/>
              </a:spcBef>
              <a:spcAft>
                <a:spcPts val="0"/>
              </a:spcAft>
              <a:buClr>
                <a:schemeClr val="dk1"/>
              </a:buClr>
              <a:buSzPts val="1100"/>
              <a:buFont typeface="Arial"/>
              <a:buNone/>
            </a:pPr>
            <a:r>
              <a:rPr lang="en" sz="1000">
                <a:solidFill>
                  <a:schemeClr val="dk1"/>
                </a:solidFill>
                <a:latin typeface="Fira Sans"/>
                <a:ea typeface="Fira Sans"/>
                <a:cs typeface="Fira Sans"/>
                <a:sym typeface="Fira Sans"/>
              </a:rPr>
              <a:t>In addition, the </a:t>
            </a:r>
            <a:r>
              <a:rPr b="1" lang="en" sz="1000">
                <a:solidFill>
                  <a:schemeClr val="dk1"/>
                </a:solidFill>
                <a:latin typeface="Fira Sans"/>
                <a:ea typeface="Fira Sans"/>
                <a:cs typeface="Fira Sans"/>
                <a:sym typeface="Fira Sans"/>
              </a:rPr>
              <a:t>decrease </a:t>
            </a:r>
            <a:r>
              <a:rPr lang="en" sz="1000">
                <a:solidFill>
                  <a:schemeClr val="dk1"/>
                </a:solidFill>
                <a:latin typeface="Fira Sans"/>
                <a:ea typeface="Fira Sans"/>
                <a:cs typeface="Fira Sans"/>
                <a:sym typeface="Fira Sans"/>
              </a:rPr>
              <a:t>in </a:t>
            </a:r>
            <a:r>
              <a:rPr b="1" lang="en" sz="1000">
                <a:solidFill>
                  <a:schemeClr val="dk1"/>
                </a:solidFill>
                <a:latin typeface="Fira Sans"/>
                <a:ea typeface="Fira Sans"/>
                <a:cs typeface="Fira Sans"/>
                <a:sym typeface="Fira Sans"/>
              </a:rPr>
              <a:t>standard deviation</a:t>
            </a:r>
            <a:r>
              <a:rPr lang="en" sz="1000">
                <a:solidFill>
                  <a:schemeClr val="dk1"/>
                </a:solidFill>
                <a:latin typeface="Fira Sans"/>
                <a:ea typeface="Fira Sans"/>
                <a:cs typeface="Fira Sans"/>
                <a:sym typeface="Fira Sans"/>
              </a:rPr>
              <a:t> from 1.9% to 1.0% indicates that the model is more </a:t>
            </a:r>
            <a:r>
              <a:rPr b="1" lang="en" sz="1000">
                <a:solidFill>
                  <a:schemeClr val="dk1"/>
                </a:solidFill>
                <a:latin typeface="Fira Sans"/>
                <a:ea typeface="Fira Sans"/>
                <a:cs typeface="Fira Sans"/>
                <a:sym typeface="Fira Sans"/>
              </a:rPr>
              <a:t>stable and consistent</a:t>
            </a:r>
            <a:r>
              <a:rPr lang="en" sz="1000">
                <a:solidFill>
                  <a:schemeClr val="dk1"/>
                </a:solidFill>
                <a:latin typeface="Fira Sans"/>
                <a:ea typeface="Fira Sans"/>
                <a:cs typeface="Fira Sans"/>
                <a:sym typeface="Fira Sans"/>
              </a:rPr>
              <a:t> across multiple data splits (folds).</a:t>
            </a:r>
            <a:endParaRPr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000">
              <a:solidFill>
                <a:schemeClr val="dk2"/>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g35ba99c1ba6_1_29"/>
          <p:cNvGrpSpPr/>
          <p:nvPr/>
        </p:nvGrpSpPr>
        <p:grpSpPr>
          <a:xfrm>
            <a:off x="2411670" y="1117872"/>
            <a:ext cx="4300222" cy="3519733"/>
            <a:chOff x="2239600" y="1703550"/>
            <a:chExt cx="3097250" cy="2535100"/>
          </a:xfrm>
        </p:grpSpPr>
        <p:sp>
          <p:nvSpPr>
            <p:cNvPr id="341" name="Google Shape;341;g35ba99c1ba6_1_29"/>
            <p:cNvSpPr/>
            <p:nvPr/>
          </p:nvSpPr>
          <p:spPr>
            <a:xfrm>
              <a:off x="4978975" y="2925950"/>
              <a:ext cx="357875" cy="59425"/>
            </a:xfrm>
            <a:custGeom>
              <a:rect b="b" l="l" r="r" t="t"/>
              <a:pathLst>
                <a:path extrusionOk="0" h="2377" w="14315">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35ba99c1ba6_1_29"/>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35ba99c1ba6_1_29"/>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35ba99c1ba6_1_29"/>
            <p:cNvSpPr/>
            <p:nvPr/>
          </p:nvSpPr>
          <p:spPr>
            <a:xfrm>
              <a:off x="4548275"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35ba99c1ba6_1_29"/>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35ba99c1ba6_1_29"/>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35ba99c1ba6_1_29"/>
            <p:cNvSpPr/>
            <p:nvPr/>
          </p:nvSpPr>
          <p:spPr>
            <a:xfrm>
              <a:off x="2239600"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6" y="1838"/>
                    <a:pt x="14346" y="1173"/>
                  </a:cubicBezTo>
                  <a:cubicBezTo>
                    <a:pt x="14346" y="539"/>
                    <a:pt x="13808" y="1"/>
                    <a:pt x="13143" y="1"/>
                  </a:cubicBezTo>
                  <a:cubicBezTo>
                    <a:pt x="12541" y="1"/>
                    <a:pt x="12035"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35ba99c1ba6_1_29"/>
            <p:cNvSpPr/>
            <p:nvPr/>
          </p:nvSpPr>
          <p:spPr>
            <a:xfrm>
              <a:off x="2239600"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35ba99c1ba6_1_29"/>
            <p:cNvSpPr/>
            <p:nvPr/>
          </p:nvSpPr>
          <p:spPr>
            <a:xfrm>
              <a:off x="2239600"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35ba99c1ba6_1_29"/>
            <p:cNvSpPr/>
            <p:nvPr/>
          </p:nvSpPr>
          <p:spPr>
            <a:xfrm>
              <a:off x="3771600" y="1703550"/>
              <a:ext cx="931875" cy="1075975"/>
            </a:xfrm>
            <a:custGeom>
              <a:rect b="b" l="l" r="r" t="t"/>
              <a:pathLst>
                <a:path extrusionOk="0" h="43039" w="37275">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35ba99c1ba6_1_29"/>
            <p:cNvSpPr/>
            <p:nvPr/>
          </p:nvSpPr>
          <p:spPr>
            <a:xfrm>
              <a:off x="4192000" y="2434300"/>
              <a:ext cx="931875" cy="1075975"/>
            </a:xfrm>
            <a:custGeom>
              <a:rect b="b" l="l" r="r" t="t"/>
              <a:pathLst>
                <a:path extrusionOk="0" h="43039" w="37275">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35ba99c1ba6_1_29"/>
            <p:cNvSpPr/>
            <p:nvPr/>
          </p:nvSpPr>
          <p:spPr>
            <a:xfrm>
              <a:off x="3771600" y="3162675"/>
              <a:ext cx="931875" cy="1075975"/>
            </a:xfrm>
            <a:custGeom>
              <a:rect b="b" l="l" r="r" t="t"/>
              <a:pathLst>
                <a:path extrusionOk="0" h="43039" w="37275">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35ba99c1ba6_1_29"/>
            <p:cNvSpPr/>
            <p:nvPr/>
          </p:nvSpPr>
          <p:spPr>
            <a:xfrm>
              <a:off x="3829375" y="1770825"/>
              <a:ext cx="815525" cy="941400"/>
            </a:xfrm>
            <a:custGeom>
              <a:rect b="b" l="l" r="r" t="t"/>
              <a:pathLst>
                <a:path extrusionOk="0" h="37656" w="32621">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35ba99c1ba6_1_29"/>
            <p:cNvSpPr/>
            <p:nvPr/>
          </p:nvSpPr>
          <p:spPr>
            <a:xfrm>
              <a:off x="38547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35ba99c1ba6_1_29"/>
            <p:cNvSpPr/>
            <p:nvPr/>
          </p:nvSpPr>
          <p:spPr>
            <a:xfrm>
              <a:off x="4241875" y="2054275"/>
              <a:ext cx="182925" cy="182900"/>
            </a:xfrm>
            <a:custGeom>
              <a:rect b="b" l="l" r="r" t="t"/>
              <a:pathLst>
                <a:path extrusionOk="0" h="7316" w="7317">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35ba99c1ba6_1_29"/>
            <p:cNvSpPr/>
            <p:nvPr/>
          </p:nvSpPr>
          <p:spPr>
            <a:xfrm>
              <a:off x="4260075" y="2071700"/>
              <a:ext cx="146500" cy="147275"/>
            </a:xfrm>
            <a:custGeom>
              <a:rect b="b" l="l" r="r" t="t"/>
              <a:pathLst>
                <a:path extrusionOk="0" h="5891" w="5860">
                  <a:moveTo>
                    <a:pt x="1" y="0"/>
                  </a:moveTo>
                  <a:lnTo>
                    <a:pt x="1" y="5891"/>
                  </a:lnTo>
                  <a:lnTo>
                    <a:pt x="5860" y="5891"/>
                  </a:lnTo>
                  <a:cubicBezTo>
                    <a:pt x="5860" y="2629"/>
                    <a:pt x="3231" y="0"/>
                    <a:pt x="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35ba99c1ba6_1_29"/>
            <p:cNvSpPr/>
            <p:nvPr/>
          </p:nvSpPr>
          <p:spPr>
            <a:xfrm>
              <a:off x="4049475" y="2053475"/>
              <a:ext cx="375325" cy="376100"/>
            </a:xfrm>
            <a:custGeom>
              <a:rect b="b" l="l" r="r" t="t"/>
              <a:pathLst>
                <a:path extrusionOk="0" h="15044" w="15013">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35ba99c1ba6_1_29"/>
            <p:cNvSpPr/>
            <p:nvPr/>
          </p:nvSpPr>
          <p:spPr>
            <a:xfrm>
              <a:off x="4067700" y="2071700"/>
              <a:ext cx="338875" cy="339675"/>
            </a:xfrm>
            <a:custGeom>
              <a:rect b="b" l="l" r="r" t="t"/>
              <a:pathLst>
                <a:path extrusionOk="0" h="13587" w="13555">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35ba99c1ba6_1_29"/>
            <p:cNvSpPr/>
            <p:nvPr/>
          </p:nvSpPr>
          <p:spPr>
            <a:xfrm>
              <a:off x="4249800" y="2500800"/>
              <a:ext cx="816275" cy="942175"/>
            </a:xfrm>
            <a:custGeom>
              <a:rect b="b" l="l" r="r" t="t"/>
              <a:pathLst>
                <a:path extrusionOk="0" h="37687" w="32651">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35ba99c1ba6_1_29"/>
            <p:cNvSpPr/>
            <p:nvPr/>
          </p:nvSpPr>
          <p:spPr>
            <a:xfrm>
              <a:off x="4275125" y="2530100"/>
              <a:ext cx="765625" cy="883575"/>
            </a:xfrm>
            <a:custGeom>
              <a:rect b="b" l="l" r="r" t="t"/>
              <a:pathLst>
                <a:path extrusionOk="0" h="35343" w="30625">
                  <a:moveTo>
                    <a:pt x="15297" y="0"/>
                  </a:moveTo>
                  <a:lnTo>
                    <a:pt x="1" y="8836"/>
                  </a:lnTo>
                  <a:lnTo>
                    <a:pt x="1" y="26507"/>
                  </a:lnTo>
                  <a:lnTo>
                    <a:pt x="15297" y="35343"/>
                  </a:lnTo>
                  <a:lnTo>
                    <a:pt x="30625" y="26507"/>
                  </a:lnTo>
                  <a:lnTo>
                    <a:pt x="30625" y="8836"/>
                  </a:lnTo>
                  <a:lnTo>
                    <a:pt x="15297" y="0"/>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35ba99c1ba6_1_29"/>
            <p:cNvSpPr/>
            <p:nvPr/>
          </p:nvSpPr>
          <p:spPr>
            <a:xfrm>
              <a:off x="4632200" y="2746250"/>
              <a:ext cx="45950" cy="83150"/>
            </a:xfrm>
            <a:custGeom>
              <a:rect b="b" l="l" r="r" t="t"/>
              <a:pathLst>
                <a:path extrusionOk="0" h="3326" w="1838">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35ba99c1ba6_1_29"/>
            <p:cNvSpPr/>
            <p:nvPr/>
          </p:nvSpPr>
          <p:spPr>
            <a:xfrm>
              <a:off x="4482550" y="2809575"/>
              <a:ext cx="76825" cy="76025"/>
            </a:xfrm>
            <a:custGeom>
              <a:rect b="b" l="l" r="r" t="t"/>
              <a:pathLst>
                <a:path extrusionOk="0" h="3041" w="3073">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35ba99c1ba6_1_29"/>
            <p:cNvSpPr/>
            <p:nvPr/>
          </p:nvSpPr>
          <p:spPr>
            <a:xfrm>
              <a:off x="4423175" y="2960800"/>
              <a:ext cx="83150" cy="44350"/>
            </a:xfrm>
            <a:custGeom>
              <a:rect b="b" l="l" r="r" t="t"/>
              <a:pathLst>
                <a:path extrusionOk="0" h="1774" w="3326">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35ba99c1ba6_1_29"/>
            <p:cNvSpPr/>
            <p:nvPr/>
          </p:nvSpPr>
          <p:spPr>
            <a:xfrm>
              <a:off x="4808750" y="2956050"/>
              <a:ext cx="83950" cy="44350"/>
            </a:xfrm>
            <a:custGeom>
              <a:rect b="b" l="l" r="r" t="t"/>
              <a:pathLst>
                <a:path extrusionOk="0" h="1774" w="3358">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35ba99c1ba6_1_29"/>
            <p:cNvSpPr/>
            <p:nvPr/>
          </p:nvSpPr>
          <p:spPr>
            <a:xfrm>
              <a:off x="4752550" y="2805625"/>
              <a:ext cx="76800" cy="76825"/>
            </a:xfrm>
            <a:custGeom>
              <a:rect b="b" l="l" r="r" t="t"/>
              <a:pathLst>
                <a:path extrusionOk="0" h="3073" w="3072">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35ba99c1ba6_1_29"/>
            <p:cNvSpPr/>
            <p:nvPr/>
          </p:nvSpPr>
          <p:spPr>
            <a:xfrm>
              <a:off x="4535600" y="2849150"/>
              <a:ext cx="238350" cy="349175"/>
            </a:xfrm>
            <a:custGeom>
              <a:rect b="b" l="l" r="r" t="t"/>
              <a:pathLst>
                <a:path extrusionOk="0" h="13967" w="9534">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35ba99c1ba6_1_29"/>
            <p:cNvSpPr/>
            <p:nvPr/>
          </p:nvSpPr>
          <p:spPr>
            <a:xfrm>
              <a:off x="4568075" y="2878450"/>
              <a:ext cx="178950" cy="208250"/>
            </a:xfrm>
            <a:custGeom>
              <a:rect b="b" l="l" r="r" t="t"/>
              <a:pathLst>
                <a:path extrusionOk="0" h="8330" w="7158">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35ba99c1ba6_1_29"/>
            <p:cNvSpPr/>
            <p:nvPr/>
          </p:nvSpPr>
          <p:spPr>
            <a:xfrm>
              <a:off x="4551450" y="2863425"/>
              <a:ext cx="209025" cy="238325"/>
            </a:xfrm>
            <a:custGeom>
              <a:rect b="b" l="l" r="r" t="t"/>
              <a:pathLst>
                <a:path extrusionOk="0" h="9533" w="8361">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35ba99c1ba6_1_29"/>
            <p:cNvSpPr/>
            <p:nvPr/>
          </p:nvSpPr>
          <p:spPr>
            <a:xfrm>
              <a:off x="4604475" y="3111225"/>
              <a:ext cx="106925" cy="16650"/>
            </a:xfrm>
            <a:custGeom>
              <a:rect b="b" l="l" r="r" t="t"/>
              <a:pathLst>
                <a:path extrusionOk="0" h="666" w="4277">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35ba99c1ba6_1_29"/>
            <p:cNvSpPr/>
            <p:nvPr/>
          </p:nvSpPr>
          <p:spPr>
            <a:xfrm>
              <a:off x="4609225" y="3136550"/>
              <a:ext cx="94250" cy="16650"/>
            </a:xfrm>
            <a:custGeom>
              <a:rect b="b" l="l" r="r" t="t"/>
              <a:pathLst>
                <a:path extrusionOk="0" h="666" w="377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35ba99c1ba6_1_29"/>
            <p:cNvSpPr/>
            <p:nvPr/>
          </p:nvSpPr>
          <p:spPr>
            <a:xfrm>
              <a:off x="4613975" y="3163475"/>
              <a:ext cx="84750" cy="19825"/>
            </a:xfrm>
            <a:custGeom>
              <a:rect b="b" l="l" r="r" t="t"/>
              <a:pathLst>
                <a:path extrusionOk="0" h="793" w="339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35ba99c1ba6_1_29"/>
            <p:cNvSpPr/>
            <p:nvPr/>
          </p:nvSpPr>
          <p:spPr>
            <a:xfrm>
              <a:off x="4648025" y="2760500"/>
              <a:ext cx="16650" cy="67300"/>
            </a:xfrm>
            <a:custGeom>
              <a:rect b="b" l="l" r="r" t="t"/>
              <a:pathLst>
                <a:path extrusionOk="0" h="2692" w="666">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35ba99c1ba6_1_29"/>
            <p:cNvSpPr/>
            <p:nvPr/>
          </p:nvSpPr>
          <p:spPr>
            <a:xfrm>
              <a:off x="4497600" y="2823975"/>
              <a:ext cx="51500" cy="50550"/>
            </a:xfrm>
            <a:custGeom>
              <a:rect b="b" l="l" r="r" t="t"/>
              <a:pathLst>
                <a:path extrusionOk="0" h="2022" w="206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35ba99c1ba6_1_29"/>
            <p:cNvSpPr/>
            <p:nvPr/>
          </p:nvSpPr>
          <p:spPr>
            <a:xfrm>
              <a:off x="4439025" y="2975725"/>
              <a:ext cx="67300" cy="15300"/>
            </a:xfrm>
            <a:custGeom>
              <a:rect b="b" l="l" r="r" t="t"/>
              <a:pathLst>
                <a:path extrusionOk="0" h="612" w="2692">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35ba99c1ba6_1_29"/>
            <p:cNvSpPr/>
            <p:nvPr/>
          </p:nvSpPr>
          <p:spPr>
            <a:xfrm>
              <a:off x="4811925" y="2970300"/>
              <a:ext cx="67325" cy="15225"/>
            </a:xfrm>
            <a:custGeom>
              <a:rect b="b" l="l" r="r" t="t"/>
              <a:pathLst>
                <a:path extrusionOk="0" h="609" w="2693">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35ba99c1ba6_1_29"/>
            <p:cNvSpPr/>
            <p:nvPr/>
          </p:nvSpPr>
          <p:spPr>
            <a:xfrm>
              <a:off x="4765200" y="2820550"/>
              <a:ext cx="51500" cy="50025"/>
            </a:xfrm>
            <a:custGeom>
              <a:rect b="b" l="l" r="r" t="t"/>
              <a:pathLst>
                <a:path extrusionOk="0" h="2001" w="206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35ba99c1ba6_1_29"/>
            <p:cNvSpPr/>
            <p:nvPr/>
          </p:nvSpPr>
          <p:spPr>
            <a:xfrm>
              <a:off x="4616350" y="2914075"/>
              <a:ext cx="80800" cy="143325"/>
            </a:xfrm>
            <a:custGeom>
              <a:rect b="b" l="l" r="r" t="t"/>
              <a:pathLst>
                <a:path extrusionOk="0" h="5733" w="3232">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35ba99c1ba6_1_29"/>
            <p:cNvSpPr/>
            <p:nvPr/>
          </p:nvSpPr>
          <p:spPr>
            <a:xfrm>
              <a:off x="3829375" y="3229200"/>
              <a:ext cx="815525" cy="942175"/>
            </a:xfrm>
            <a:custGeom>
              <a:rect b="b" l="l" r="r" t="t"/>
              <a:pathLst>
                <a:path extrusionOk="0" h="37687" w="32621">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35ba99c1ba6_1_29"/>
            <p:cNvSpPr/>
            <p:nvPr/>
          </p:nvSpPr>
          <p:spPr>
            <a:xfrm>
              <a:off x="38547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35ba99c1ba6_1_29"/>
            <p:cNvSpPr/>
            <p:nvPr/>
          </p:nvSpPr>
          <p:spPr>
            <a:xfrm>
              <a:off x="4007525" y="3548250"/>
              <a:ext cx="307225" cy="269225"/>
            </a:xfrm>
            <a:custGeom>
              <a:rect b="b" l="l" r="r" t="t"/>
              <a:pathLst>
                <a:path extrusionOk="0" h="10769" w="12289">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35ba99c1ba6_1_29"/>
            <p:cNvSpPr/>
            <p:nvPr/>
          </p:nvSpPr>
          <p:spPr>
            <a:xfrm>
              <a:off x="4036825" y="3565675"/>
              <a:ext cx="251775" cy="217750"/>
            </a:xfrm>
            <a:custGeom>
              <a:rect b="b" l="l" r="r" t="t"/>
              <a:pathLst>
                <a:path extrusionOk="0" h="8710" w="10071">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35ba99c1ba6_1_29"/>
            <p:cNvSpPr/>
            <p:nvPr/>
          </p:nvSpPr>
          <p:spPr>
            <a:xfrm>
              <a:off x="4143700" y="3603675"/>
              <a:ext cx="323050" cy="249425"/>
            </a:xfrm>
            <a:custGeom>
              <a:rect b="b" l="l" r="r" t="t"/>
              <a:pathLst>
                <a:path extrusionOk="0" h="9977" w="12922">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35ba99c1ba6_1_29"/>
            <p:cNvSpPr/>
            <p:nvPr/>
          </p:nvSpPr>
          <p:spPr>
            <a:xfrm>
              <a:off x="4161125" y="3621100"/>
              <a:ext cx="266825" cy="204275"/>
            </a:xfrm>
            <a:custGeom>
              <a:rect b="b" l="l" r="r" t="t"/>
              <a:pathLst>
                <a:path extrusionOk="0" h="8171" w="10673">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35ba99c1ba6_1_29"/>
            <p:cNvSpPr/>
            <p:nvPr/>
          </p:nvSpPr>
          <p:spPr>
            <a:xfrm>
              <a:off x="2871400" y="1703550"/>
              <a:ext cx="931875" cy="1075975"/>
            </a:xfrm>
            <a:custGeom>
              <a:rect b="b" l="l" r="r" t="t"/>
              <a:pathLst>
                <a:path extrusionOk="0" h="43039" w="37275">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35ba99c1ba6_1_29"/>
            <p:cNvSpPr/>
            <p:nvPr/>
          </p:nvSpPr>
          <p:spPr>
            <a:xfrm>
              <a:off x="2451000" y="2434300"/>
              <a:ext cx="931875" cy="1075975"/>
            </a:xfrm>
            <a:custGeom>
              <a:rect b="b" l="l" r="r" t="t"/>
              <a:pathLst>
                <a:path extrusionOk="0" h="43039" w="37275">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35ba99c1ba6_1_29"/>
            <p:cNvSpPr/>
            <p:nvPr/>
          </p:nvSpPr>
          <p:spPr>
            <a:xfrm>
              <a:off x="2871400" y="3162675"/>
              <a:ext cx="931875" cy="1075975"/>
            </a:xfrm>
            <a:custGeom>
              <a:rect b="b" l="l" r="r" t="t"/>
              <a:pathLst>
                <a:path extrusionOk="0" h="43039" w="37275">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35ba99c1ba6_1_29"/>
            <p:cNvSpPr/>
            <p:nvPr/>
          </p:nvSpPr>
          <p:spPr>
            <a:xfrm>
              <a:off x="2508775" y="2500800"/>
              <a:ext cx="816300" cy="942175"/>
            </a:xfrm>
            <a:custGeom>
              <a:rect b="b" l="l" r="r" t="t"/>
              <a:pathLst>
                <a:path extrusionOk="0" h="37687" w="32652">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35ba99c1ba6_1_29"/>
            <p:cNvSpPr/>
            <p:nvPr/>
          </p:nvSpPr>
          <p:spPr>
            <a:xfrm>
              <a:off x="2534125" y="2530100"/>
              <a:ext cx="765625" cy="883575"/>
            </a:xfrm>
            <a:custGeom>
              <a:rect b="b" l="l" r="r" t="t"/>
              <a:pathLst>
                <a:path extrusionOk="0" h="35343" w="30625">
                  <a:moveTo>
                    <a:pt x="15328" y="0"/>
                  </a:moveTo>
                  <a:lnTo>
                    <a:pt x="0" y="8836"/>
                  </a:lnTo>
                  <a:lnTo>
                    <a:pt x="0" y="26507"/>
                  </a:lnTo>
                  <a:lnTo>
                    <a:pt x="15328" y="35343"/>
                  </a:lnTo>
                  <a:lnTo>
                    <a:pt x="30624" y="26507"/>
                  </a:lnTo>
                  <a:lnTo>
                    <a:pt x="30624" y="8836"/>
                  </a:lnTo>
                  <a:lnTo>
                    <a:pt x="15328" y="0"/>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35ba99c1ba6_1_29"/>
            <p:cNvSpPr/>
            <p:nvPr/>
          </p:nvSpPr>
          <p:spPr>
            <a:xfrm>
              <a:off x="2722550" y="2777125"/>
              <a:ext cx="388775" cy="389550"/>
            </a:xfrm>
            <a:custGeom>
              <a:rect b="b" l="l" r="r" t="t"/>
              <a:pathLst>
                <a:path extrusionOk="0" h="15582" w="15551">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35ba99c1ba6_1_29"/>
            <p:cNvSpPr/>
            <p:nvPr/>
          </p:nvSpPr>
          <p:spPr>
            <a:xfrm>
              <a:off x="2740750" y="2795325"/>
              <a:ext cx="352350" cy="353125"/>
            </a:xfrm>
            <a:custGeom>
              <a:rect b="b" l="l" r="r" t="t"/>
              <a:pathLst>
                <a:path extrusionOk="0" h="14125" w="14094">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35ba99c1ba6_1_29"/>
            <p:cNvSpPr/>
            <p:nvPr/>
          </p:nvSpPr>
          <p:spPr>
            <a:xfrm>
              <a:off x="2861900" y="2917250"/>
              <a:ext cx="110075" cy="109275"/>
            </a:xfrm>
            <a:custGeom>
              <a:rect b="b" l="l" r="r" t="t"/>
              <a:pathLst>
                <a:path extrusionOk="0" h="4371" w="4403">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35ba99c1ba6_1_29"/>
            <p:cNvSpPr/>
            <p:nvPr/>
          </p:nvSpPr>
          <p:spPr>
            <a:xfrm>
              <a:off x="2897525" y="2952875"/>
              <a:ext cx="38825" cy="38825"/>
            </a:xfrm>
            <a:custGeom>
              <a:rect b="b" l="l" r="r" t="t"/>
              <a:pathLst>
                <a:path extrusionOk="0" h="1553" w="1553">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35ba99c1ba6_1_29"/>
            <p:cNvSpPr/>
            <p:nvPr/>
          </p:nvSpPr>
          <p:spPr>
            <a:xfrm>
              <a:off x="2929975" y="1770825"/>
              <a:ext cx="815500" cy="941400"/>
            </a:xfrm>
            <a:custGeom>
              <a:rect b="b" l="l" r="r" t="t"/>
              <a:pathLst>
                <a:path extrusionOk="0" h="37656" w="3262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35ba99c1ba6_1_29"/>
            <p:cNvSpPr/>
            <p:nvPr/>
          </p:nvSpPr>
          <p:spPr>
            <a:xfrm>
              <a:off x="29553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35ba99c1ba6_1_29"/>
            <p:cNvSpPr/>
            <p:nvPr/>
          </p:nvSpPr>
          <p:spPr>
            <a:xfrm>
              <a:off x="3140575" y="2078825"/>
              <a:ext cx="394300" cy="325425"/>
            </a:xfrm>
            <a:custGeom>
              <a:rect b="b" l="l" r="r" t="t"/>
              <a:pathLst>
                <a:path extrusionOk="0" h="13017" w="15772">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35ba99c1ba6_1_29"/>
            <p:cNvSpPr/>
            <p:nvPr/>
          </p:nvSpPr>
          <p:spPr>
            <a:xfrm>
              <a:off x="3158000" y="2096225"/>
              <a:ext cx="359475" cy="290475"/>
            </a:xfrm>
            <a:custGeom>
              <a:rect b="b" l="l" r="r" t="t"/>
              <a:pathLst>
                <a:path extrusionOk="0" h="11619" w="14379">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35ba99c1ba6_1_29"/>
            <p:cNvSpPr/>
            <p:nvPr/>
          </p:nvSpPr>
          <p:spPr>
            <a:xfrm>
              <a:off x="3158000" y="2096225"/>
              <a:ext cx="39600" cy="263675"/>
            </a:xfrm>
            <a:custGeom>
              <a:rect b="b" l="l" r="r" t="t"/>
              <a:pathLst>
                <a:path extrusionOk="0" h="10547" w="1584">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35ba99c1ba6_1_29"/>
            <p:cNvSpPr/>
            <p:nvPr/>
          </p:nvSpPr>
          <p:spPr>
            <a:xfrm>
              <a:off x="3207875" y="2132500"/>
              <a:ext cx="245475" cy="63675"/>
            </a:xfrm>
            <a:custGeom>
              <a:rect b="b" l="l" r="r" t="t"/>
              <a:pathLst>
                <a:path extrusionOk="0" h="2547" w="9819">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35ba99c1ba6_1_29"/>
            <p:cNvSpPr/>
            <p:nvPr/>
          </p:nvSpPr>
          <p:spPr>
            <a:xfrm>
              <a:off x="3389175" y="2279125"/>
              <a:ext cx="73675" cy="107575"/>
            </a:xfrm>
            <a:custGeom>
              <a:rect b="b" l="l" r="r" t="t"/>
              <a:pathLst>
                <a:path extrusionOk="0" h="4303" w="2947">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35ba99c1ba6_1_29"/>
            <p:cNvSpPr/>
            <p:nvPr/>
          </p:nvSpPr>
          <p:spPr>
            <a:xfrm>
              <a:off x="2929975" y="3229200"/>
              <a:ext cx="815500" cy="942175"/>
            </a:xfrm>
            <a:custGeom>
              <a:rect b="b" l="l" r="r" t="t"/>
              <a:pathLst>
                <a:path extrusionOk="0" h="37687" w="3262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35ba99c1ba6_1_29"/>
            <p:cNvSpPr/>
            <p:nvPr/>
          </p:nvSpPr>
          <p:spPr>
            <a:xfrm>
              <a:off x="29553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35ba99c1ba6_1_29"/>
            <p:cNvSpPr/>
            <p:nvPr/>
          </p:nvSpPr>
          <p:spPr>
            <a:xfrm>
              <a:off x="3112875" y="3551425"/>
              <a:ext cx="449725" cy="297700"/>
            </a:xfrm>
            <a:custGeom>
              <a:rect b="b" l="l" r="r" t="t"/>
              <a:pathLst>
                <a:path extrusionOk="0" h="11908" w="17989">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35ba99c1ba6_1_29"/>
            <p:cNvSpPr/>
            <p:nvPr/>
          </p:nvSpPr>
          <p:spPr>
            <a:xfrm>
              <a:off x="3240350" y="3788925"/>
              <a:ext cx="198750" cy="45175"/>
            </a:xfrm>
            <a:custGeom>
              <a:rect b="b" l="l" r="r" t="t"/>
              <a:pathLst>
                <a:path extrusionOk="0" h="1807" w="795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35ba99c1ba6_1_29"/>
            <p:cNvSpPr/>
            <p:nvPr/>
          </p:nvSpPr>
          <p:spPr>
            <a:xfrm>
              <a:off x="3319525" y="3620300"/>
              <a:ext cx="39600" cy="190825"/>
            </a:xfrm>
            <a:custGeom>
              <a:rect b="b" l="l" r="r" t="t"/>
              <a:pathLst>
                <a:path extrusionOk="0" h="7633" w="1584">
                  <a:moveTo>
                    <a:pt x="0" y="0"/>
                  </a:moveTo>
                  <a:lnTo>
                    <a:pt x="0" y="7633"/>
                  </a:lnTo>
                  <a:lnTo>
                    <a:pt x="1583" y="7633"/>
                  </a:lnTo>
                  <a:lnTo>
                    <a:pt x="158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35ba99c1ba6_1_29"/>
            <p:cNvSpPr/>
            <p:nvPr/>
          </p:nvSpPr>
          <p:spPr>
            <a:xfrm>
              <a:off x="3188875" y="3591000"/>
              <a:ext cx="301675" cy="20625"/>
            </a:xfrm>
            <a:custGeom>
              <a:rect b="b" l="l" r="r" t="t"/>
              <a:pathLst>
                <a:path extrusionOk="0" h="825" w="12067">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35ba99c1ba6_1_29"/>
            <p:cNvSpPr/>
            <p:nvPr/>
          </p:nvSpPr>
          <p:spPr>
            <a:xfrm>
              <a:off x="3300500" y="3569625"/>
              <a:ext cx="78425" cy="63375"/>
            </a:xfrm>
            <a:custGeom>
              <a:rect b="b" l="l" r="r" t="t"/>
              <a:pathLst>
                <a:path extrusionOk="0" h="2535" w="3137">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35ba99c1ba6_1_29"/>
            <p:cNvSpPr/>
            <p:nvPr/>
          </p:nvSpPr>
          <p:spPr>
            <a:xfrm>
              <a:off x="3408175" y="3608425"/>
              <a:ext cx="137800" cy="184500"/>
            </a:xfrm>
            <a:custGeom>
              <a:rect b="b" l="l" r="r" t="t"/>
              <a:pathLst>
                <a:path extrusionOk="0" h="7380" w="5512">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35ba99c1ba6_1_29"/>
            <p:cNvSpPr/>
            <p:nvPr/>
          </p:nvSpPr>
          <p:spPr>
            <a:xfrm>
              <a:off x="3129500" y="3608425"/>
              <a:ext cx="137775" cy="184500"/>
            </a:xfrm>
            <a:custGeom>
              <a:rect b="b" l="l" r="r" t="t"/>
              <a:pathLst>
                <a:path extrusionOk="0" h="7380" w="5511">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g35ba99c1ba6_1_29"/>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Acquisition</a:t>
            </a:r>
            <a:r>
              <a:rPr lang="en" sz="2800">
                <a:latin typeface="Fira Sans Medium"/>
                <a:ea typeface="Fira Sans Medium"/>
                <a:cs typeface="Fira Sans Medium"/>
                <a:sym typeface="Fira Sans Medium"/>
              </a:rPr>
              <a:t> Customer Flow</a:t>
            </a:r>
            <a:endParaRPr b="0" i="0" sz="2800" u="none" cap="none" strike="noStrike">
              <a:solidFill>
                <a:srgbClr val="000000"/>
              </a:solidFill>
              <a:latin typeface="Fira Sans Medium"/>
              <a:ea typeface="Fira Sans Medium"/>
              <a:cs typeface="Fira Sans Medium"/>
              <a:sym typeface="Fira Sans Medium"/>
            </a:endParaRPr>
          </a:p>
        </p:txBody>
      </p:sp>
      <p:sp>
        <p:nvSpPr>
          <p:cNvPr id="410" name="Google Shape;410;g35ba99c1ba6_1_29"/>
          <p:cNvSpPr txBox="1"/>
          <p:nvPr/>
        </p:nvSpPr>
        <p:spPr>
          <a:xfrm>
            <a:off x="467376" y="1522775"/>
            <a:ext cx="1765200" cy="2607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Fira Sans Medium"/>
              <a:buAutoNum type="arabicPeriod"/>
            </a:pPr>
            <a:r>
              <a:rPr lang="en">
                <a:latin typeface="Fira Sans Medium"/>
                <a:ea typeface="Fira Sans Medium"/>
                <a:cs typeface="Fira Sans Medium"/>
                <a:sym typeface="Fira Sans Medium"/>
              </a:rPr>
              <a:t>Acquisition</a:t>
            </a:r>
            <a:endParaRPr b="0" i="0" sz="1400" u="none" cap="none" strike="noStrike">
              <a:solidFill>
                <a:srgbClr val="000000"/>
              </a:solidFill>
              <a:latin typeface="Fira Sans Medium"/>
              <a:ea typeface="Fira Sans Medium"/>
              <a:cs typeface="Fira Sans Medium"/>
              <a:sym typeface="Fira Sans Medium"/>
            </a:endParaRPr>
          </a:p>
        </p:txBody>
      </p:sp>
      <p:sp>
        <p:nvSpPr>
          <p:cNvPr id="411" name="Google Shape;411;g35ba99c1ba6_1_29"/>
          <p:cNvSpPr txBox="1"/>
          <p:nvPr/>
        </p:nvSpPr>
        <p:spPr>
          <a:xfrm>
            <a:off x="578676" y="1807824"/>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Attract new customer with many approach</a:t>
            </a:r>
            <a:endParaRPr b="0" i="0" sz="1200" u="none" cap="none" strike="noStrike">
              <a:solidFill>
                <a:srgbClr val="000000"/>
              </a:solidFill>
              <a:latin typeface="Fira Sans"/>
              <a:ea typeface="Fira Sans"/>
              <a:cs typeface="Fira Sans"/>
              <a:sym typeface="Fira Sans"/>
            </a:endParaRPr>
          </a:p>
        </p:txBody>
      </p:sp>
      <p:sp>
        <p:nvSpPr>
          <p:cNvPr id="412" name="Google Shape;412;g35ba99c1ba6_1_29"/>
          <p:cNvSpPr txBox="1"/>
          <p:nvPr/>
        </p:nvSpPr>
        <p:spPr>
          <a:xfrm>
            <a:off x="467375" y="2573009"/>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6. Business Evaluation</a:t>
            </a:r>
            <a:endParaRPr b="0" i="0" sz="1400" u="none" cap="none" strike="noStrike">
              <a:solidFill>
                <a:srgbClr val="000000"/>
              </a:solidFill>
              <a:latin typeface="Fira Sans Medium"/>
              <a:ea typeface="Fira Sans Medium"/>
              <a:cs typeface="Fira Sans Medium"/>
              <a:sym typeface="Fira Sans Medium"/>
            </a:endParaRPr>
          </a:p>
        </p:txBody>
      </p:sp>
      <p:sp>
        <p:nvSpPr>
          <p:cNvPr id="413" name="Google Shape;413;g35ba99c1ba6_1_29"/>
          <p:cNvSpPr txBox="1"/>
          <p:nvPr/>
        </p:nvSpPr>
        <p:spPr>
          <a:xfrm>
            <a:off x="446950" y="2973507"/>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Improve business through data</a:t>
            </a:r>
            <a:endParaRPr b="0" i="0" sz="1200" u="none" cap="none" strike="noStrike">
              <a:solidFill>
                <a:srgbClr val="000000"/>
              </a:solidFill>
              <a:latin typeface="Fira Sans"/>
              <a:ea typeface="Fira Sans"/>
              <a:cs typeface="Fira Sans"/>
              <a:sym typeface="Fira Sans"/>
            </a:endParaRPr>
          </a:p>
        </p:txBody>
      </p:sp>
      <p:sp>
        <p:nvSpPr>
          <p:cNvPr id="414" name="Google Shape;414;g35ba99c1ba6_1_29"/>
          <p:cNvSpPr txBox="1"/>
          <p:nvPr/>
        </p:nvSpPr>
        <p:spPr>
          <a:xfrm>
            <a:off x="467375" y="3598876"/>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5. Retention and Churn </a:t>
            </a:r>
            <a:r>
              <a:rPr lang="en">
                <a:latin typeface="Fira Sans Medium"/>
                <a:ea typeface="Fira Sans Medium"/>
                <a:cs typeface="Fira Sans Medium"/>
                <a:sym typeface="Fira Sans Medium"/>
              </a:rPr>
              <a:t>Management</a:t>
            </a:r>
            <a:endParaRPr b="0" i="0" sz="1400" u="none" cap="none" strike="noStrike">
              <a:solidFill>
                <a:srgbClr val="000000"/>
              </a:solidFill>
              <a:latin typeface="Fira Sans Medium"/>
              <a:ea typeface="Fira Sans Medium"/>
              <a:cs typeface="Fira Sans Medium"/>
              <a:sym typeface="Fira Sans Medium"/>
            </a:endParaRPr>
          </a:p>
        </p:txBody>
      </p:sp>
      <p:sp>
        <p:nvSpPr>
          <p:cNvPr id="415" name="Google Shape;415;g35ba99c1ba6_1_29"/>
          <p:cNvSpPr txBox="1"/>
          <p:nvPr/>
        </p:nvSpPr>
        <p:spPr>
          <a:xfrm>
            <a:off x="467375" y="4020575"/>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Assessing</a:t>
            </a:r>
            <a:r>
              <a:rPr lang="en" sz="1200">
                <a:latin typeface="Fira Sans"/>
                <a:ea typeface="Fira Sans"/>
                <a:cs typeface="Fira Sans"/>
                <a:sym typeface="Fira Sans"/>
              </a:rPr>
              <a:t> data </a:t>
            </a:r>
            <a:r>
              <a:rPr lang="en" sz="1200">
                <a:latin typeface="Fira Sans"/>
                <a:ea typeface="Fira Sans"/>
                <a:cs typeface="Fira Sans"/>
                <a:sym typeface="Fira Sans"/>
              </a:rPr>
              <a:t>customer</a:t>
            </a:r>
            <a:endParaRPr b="0" i="0" sz="1200" u="none" cap="none" strike="noStrike">
              <a:solidFill>
                <a:srgbClr val="000000"/>
              </a:solidFill>
              <a:latin typeface="Fira Sans"/>
              <a:ea typeface="Fira Sans"/>
              <a:cs typeface="Fira Sans"/>
              <a:sym typeface="Fira Sans"/>
            </a:endParaRPr>
          </a:p>
        </p:txBody>
      </p:sp>
      <p:sp>
        <p:nvSpPr>
          <p:cNvPr id="416" name="Google Shape;416;g35ba99c1ba6_1_29"/>
          <p:cNvSpPr txBox="1"/>
          <p:nvPr/>
        </p:nvSpPr>
        <p:spPr>
          <a:xfrm>
            <a:off x="6720025" y="1462400"/>
            <a:ext cx="19320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2. Customer </a:t>
            </a:r>
            <a:r>
              <a:rPr lang="en">
                <a:latin typeface="Fira Sans Medium"/>
                <a:ea typeface="Fira Sans Medium"/>
                <a:cs typeface="Fira Sans Medium"/>
                <a:sym typeface="Fira Sans Medium"/>
              </a:rPr>
              <a:t>Onboarding</a:t>
            </a:r>
            <a:endParaRPr b="0" i="0" sz="1400" u="none" cap="none" strike="noStrike">
              <a:solidFill>
                <a:srgbClr val="000000"/>
              </a:solidFill>
              <a:latin typeface="Fira Sans Medium"/>
              <a:ea typeface="Fira Sans Medium"/>
              <a:cs typeface="Fira Sans Medium"/>
              <a:sym typeface="Fira Sans Medium"/>
            </a:endParaRPr>
          </a:p>
        </p:txBody>
      </p:sp>
      <p:sp>
        <p:nvSpPr>
          <p:cNvPr id="417" name="Google Shape;417;g35ba99c1ba6_1_29"/>
          <p:cNvSpPr txBox="1"/>
          <p:nvPr/>
        </p:nvSpPr>
        <p:spPr>
          <a:xfrm>
            <a:off x="6833550" y="1807825"/>
            <a:ext cx="19320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 data collection </a:t>
            </a:r>
            <a:endParaRPr b="0" i="0" sz="1200" u="none" cap="none" strike="noStrike">
              <a:solidFill>
                <a:srgbClr val="000000"/>
              </a:solidFill>
              <a:latin typeface="Fira Sans"/>
              <a:ea typeface="Fira Sans"/>
              <a:cs typeface="Fira Sans"/>
              <a:sym typeface="Fira Sans"/>
            </a:endParaRPr>
          </a:p>
        </p:txBody>
      </p:sp>
      <p:sp>
        <p:nvSpPr>
          <p:cNvPr id="418" name="Google Shape;418;g35ba99c1ba6_1_29"/>
          <p:cNvSpPr txBox="1"/>
          <p:nvPr/>
        </p:nvSpPr>
        <p:spPr>
          <a:xfrm>
            <a:off x="6911424" y="2572991"/>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3. Service Delivery</a:t>
            </a:r>
            <a:endParaRPr b="0" i="0" sz="1400" u="none" cap="none" strike="noStrike">
              <a:solidFill>
                <a:srgbClr val="000000"/>
              </a:solidFill>
              <a:latin typeface="Fira Sans Medium"/>
              <a:ea typeface="Fira Sans Medium"/>
              <a:cs typeface="Fira Sans Medium"/>
              <a:sym typeface="Fira Sans Medium"/>
            </a:endParaRPr>
          </a:p>
        </p:txBody>
      </p:sp>
      <p:sp>
        <p:nvSpPr>
          <p:cNvPr id="419" name="Google Shape;419;g35ba99c1ba6_1_29"/>
          <p:cNvSpPr txBox="1"/>
          <p:nvPr/>
        </p:nvSpPr>
        <p:spPr>
          <a:xfrm>
            <a:off x="6911424" y="2833688"/>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Service </a:t>
            </a:r>
            <a:r>
              <a:rPr lang="en" sz="1200">
                <a:latin typeface="Fira Sans"/>
                <a:ea typeface="Fira Sans"/>
                <a:cs typeface="Fira Sans"/>
                <a:sym typeface="Fira Sans"/>
              </a:rPr>
              <a:t>installment</a:t>
            </a:r>
            <a:r>
              <a:rPr lang="en" sz="1200">
                <a:latin typeface="Fira Sans"/>
                <a:ea typeface="Fira Sans"/>
                <a:cs typeface="Fira Sans"/>
                <a:sym typeface="Fira Sans"/>
              </a:rPr>
              <a:t> on customer device</a:t>
            </a:r>
            <a:endParaRPr b="0" i="0" sz="1200" u="none" cap="none" strike="noStrike">
              <a:solidFill>
                <a:srgbClr val="000000"/>
              </a:solidFill>
              <a:latin typeface="Fira Sans"/>
              <a:ea typeface="Fira Sans"/>
              <a:cs typeface="Fira Sans"/>
              <a:sym typeface="Fira Sans"/>
            </a:endParaRPr>
          </a:p>
        </p:txBody>
      </p:sp>
      <p:sp>
        <p:nvSpPr>
          <p:cNvPr id="420" name="Google Shape;420;g35ba99c1ba6_1_29"/>
          <p:cNvSpPr txBox="1"/>
          <p:nvPr/>
        </p:nvSpPr>
        <p:spPr>
          <a:xfrm>
            <a:off x="6911424" y="3598879"/>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4. Billing and Payment</a:t>
            </a:r>
            <a:endParaRPr b="0" i="0" sz="1400" u="none" cap="none" strike="noStrike">
              <a:solidFill>
                <a:srgbClr val="000000"/>
              </a:solidFill>
              <a:latin typeface="Fira Sans Medium"/>
              <a:ea typeface="Fira Sans Medium"/>
              <a:cs typeface="Fira Sans Medium"/>
              <a:sym typeface="Fira Sans Medium"/>
            </a:endParaRPr>
          </a:p>
        </p:txBody>
      </p:sp>
      <p:sp>
        <p:nvSpPr>
          <p:cNvPr id="421" name="Google Shape;421;g35ba99c1ba6_1_29"/>
          <p:cNvSpPr txBox="1"/>
          <p:nvPr/>
        </p:nvSpPr>
        <p:spPr>
          <a:xfrm>
            <a:off x="6890999" y="3961252"/>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 Cost Evaluate</a:t>
            </a:r>
            <a:endParaRPr b="0" i="0" sz="1200" u="none" cap="none" strike="noStrike">
              <a:solidFill>
                <a:srgbClr val="000000"/>
              </a:solidFill>
              <a:latin typeface="Fira Sans"/>
              <a:ea typeface="Fira Sans"/>
              <a:cs typeface="Fira Sans"/>
              <a:sym typeface="Fira Sans"/>
            </a:endParaRPr>
          </a:p>
        </p:txBody>
      </p:sp>
      <p:sp>
        <p:nvSpPr>
          <p:cNvPr id="422" name="Google Shape;422;g35ba99c1ba6_1_29"/>
          <p:cNvSpPr/>
          <p:nvPr/>
        </p:nvSpPr>
        <p:spPr>
          <a:xfrm flipH="1">
            <a:off x="1588252" y="355515"/>
            <a:ext cx="623899" cy="593126"/>
          </a:xfrm>
          <a:custGeom>
            <a:rect b="b" l="l" r="r" t="t"/>
            <a:pathLst>
              <a:path extrusionOk="0" h="13207" w="13207">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35ba99c1ba6_1_29"/>
          <p:cNvSpPr/>
          <p:nvPr/>
        </p:nvSpPr>
        <p:spPr>
          <a:xfrm>
            <a:off x="1879999" y="437969"/>
            <a:ext cx="167608" cy="327169"/>
          </a:xfrm>
          <a:custGeom>
            <a:rect b="b" l="l" r="r" t="t"/>
            <a:pathLst>
              <a:path extrusionOk="0" h="7285" w="3548">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g35d9eb2828e_0_138"/>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Can the Model</a:t>
            </a:r>
            <a:r>
              <a:rPr lang="en" sz="2800">
                <a:latin typeface="Fira Sans Medium"/>
                <a:ea typeface="Fira Sans Medium"/>
                <a:cs typeface="Fira Sans Medium"/>
                <a:sym typeface="Fira Sans Medium"/>
              </a:rPr>
              <a:t> </a:t>
            </a:r>
            <a:r>
              <a:rPr lang="en" sz="2800">
                <a:solidFill>
                  <a:schemeClr val="dk2"/>
                </a:solidFill>
                <a:latin typeface="Fira Sans Medium"/>
                <a:ea typeface="Fira Sans Medium"/>
                <a:cs typeface="Fira Sans Medium"/>
                <a:sym typeface="Fira Sans Medium"/>
              </a:rPr>
              <a:t>Works ?</a:t>
            </a:r>
            <a:endParaRPr b="0" i="0" sz="2800" u="none" cap="none" strike="noStrike">
              <a:solidFill>
                <a:schemeClr val="dk2"/>
              </a:solidFill>
              <a:latin typeface="Fira Sans Medium"/>
              <a:ea typeface="Fira Sans Medium"/>
              <a:cs typeface="Fira Sans Medium"/>
              <a:sym typeface="Fira Sans Medium"/>
            </a:endParaRPr>
          </a:p>
        </p:txBody>
      </p:sp>
      <p:sp>
        <p:nvSpPr>
          <p:cNvPr id="2442" name="Google Shape;2442;g35d9eb2828e_0_138"/>
          <p:cNvSpPr/>
          <p:nvPr/>
        </p:nvSpPr>
        <p:spPr>
          <a:xfrm>
            <a:off x="7" y="3964209"/>
            <a:ext cx="1468841" cy="1179295"/>
          </a:xfrm>
          <a:custGeom>
            <a:rect b="b" l="l" r="r" t="t"/>
            <a:pathLst>
              <a:path extrusionOk="0" h="37149" w="46270">
                <a:moveTo>
                  <a:pt x="1" y="1"/>
                </a:moveTo>
                <a:lnTo>
                  <a:pt x="1" y="20870"/>
                </a:lnTo>
                <a:cubicBezTo>
                  <a:pt x="3389" y="21124"/>
                  <a:pt x="6683" y="21820"/>
                  <a:pt x="9881" y="22960"/>
                </a:cubicBezTo>
                <a:lnTo>
                  <a:pt x="11718" y="23626"/>
                </a:lnTo>
                <a:lnTo>
                  <a:pt x="11718" y="33126"/>
                </a:lnTo>
                <a:lnTo>
                  <a:pt x="19952" y="28376"/>
                </a:lnTo>
                <a:lnTo>
                  <a:pt x="21441" y="29643"/>
                </a:lnTo>
                <a:cubicBezTo>
                  <a:pt x="22549" y="30593"/>
                  <a:pt x="23594" y="31606"/>
                  <a:pt x="24608" y="32683"/>
                </a:cubicBezTo>
                <a:cubicBezTo>
                  <a:pt x="25906" y="34076"/>
                  <a:pt x="27109" y="35565"/>
                  <a:pt x="28186" y="37148"/>
                </a:cubicBezTo>
                <a:lnTo>
                  <a:pt x="46269" y="26697"/>
                </a:lnTo>
                <a:cubicBezTo>
                  <a:pt x="36357" y="11338"/>
                  <a:pt x="19414" y="919"/>
                  <a:pt x="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6</a:t>
            </a:r>
            <a:endParaRPr b="0" i="0" sz="2700" u="none" cap="none" strike="noStrike">
              <a:solidFill>
                <a:srgbClr val="FFFFFF"/>
              </a:solidFill>
              <a:latin typeface="Fira Sans"/>
              <a:ea typeface="Fira Sans"/>
              <a:cs typeface="Fira Sans"/>
              <a:sym typeface="Fira Sans"/>
            </a:endParaRPr>
          </a:p>
        </p:txBody>
      </p:sp>
      <p:sp>
        <p:nvSpPr>
          <p:cNvPr id="2443" name="Google Shape;2443;g35d9eb2828e_0_138"/>
          <p:cNvSpPr txBox="1"/>
          <p:nvPr/>
        </p:nvSpPr>
        <p:spPr>
          <a:xfrm>
            <a:off x="389850" y="723900"/>
            <a:ext cx="80595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latin typeface="Fira Sans"/>
                <a:ea typeface="Fira Sans"/>
                <a:cs typeface="Fira Sans"/>
                <a:sym typeface="Fira Sans"/>
              </a:rPr>
              <a:t>We compare the Confusion Matrix before and after Hyperparameter Tuning, with the following results:</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                                                    			|                      Before                      |                 After</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Number of Correct Claim Predictions (TP)           	:		922                                              873 </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Number of Correct Non-Claim Predictions (TN)       :		199                                              237</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Number of Missed Claims (FN)                        	:		175			         137</a:t>
            </a:r>
            <a:endParaRPr sz="950">
              <a:solidFill>
                <a:schemeClr val="dk1"/>
              </a:solidFill>
              <a:latin typeface="Fira Sans"/>
              <a:ea typeface="Fira Sans"/>
              <a:cs typeface="Fira Sans"/>
              <a:sym typeface="Fira Sans"/>
            </a:endParaRPr>
          </a:p>
          <a:p>
            <a:pPr indent="0" lvl="0" marL="0" rtl="0" algn="l">
              <a:spcBef>
                <a:spcPts val="0"/>
              </a:spcBef>
              <a:spcAft>
                <a:spcPts val="0"/>
              </a:spcAft>
              <a:buNone/>
            </a:pPr>
            <a:r>
              <a:rPr lang="en" sz="950">
                <a:solidFill>
                  <a:schemeClr val="dk1"/>
                </a:solidFill>
                <a:latin typeface="Fira Sans"/>
                <a:ea typeface="Fira Sans"/>
                <a:cs typeface="Fira Sans"/>
                <a:sym typeface="Fira Sans"/>
              </a:rPr>
              <a:t>Number of False Alarms (FP)                         	:		111                                               160</a:t>
            </a:r>
            <a:endParaRPr sz="1700">
              <a:solidFill>
                <a:schemeClr val="dk1"/>
              </a:solidFill>
              <a:latin typeface="Fira Sans"/>
              <a:ea typeface="Fira Sans"/>
              <a:cs typeface="Fira Sans"/>
              <a:sym typeface="Fira Sans"/>
            </a:endParaRPr>
          </a:p>
        </p:txBody>
      </p:sp>
      <p:sp>
        <p:nvSpPr>
          <p:cNvPr id="2444" name="Google Shape;2444;g35d9eb2828e_0_138"/>
          <p:cNvSpPr txBox="1"/>
          <p:nvPr/>
        </p:nvSpPr>
        <p:spPr>
          <a:xfrm>
            <a:off x="1538775" y="2078400"/>
            <a:ext cx="6851400" cy="307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50">
                <a:solidFill>
                  <a:schemeClr val="dk1"/>
                </a:solidFill>
                <a:latin typeface="Fira Sans"/>
                <a:ea typeface="Fira Sans"/>
                <a:cs typeface="Fira Sans"/>
                <a:sym typeface="Fira Sans"/>
              </a:rPr>
              <a:t>Then, we calculate the cost impact to evaluate whether the model can reduce company losses,</a:t>
            </a:r>
            <a:endParaRPr sz="750">
              <a:solidFill>
                <a:schemeClr val="dk1"/>
              </a:solidFill>
              <a:latin typeface="Fira Sans"/>
              <a:ea typeface="Fira Sans"/>
              <a:cs typeface="Fira Sans"/>
              <a:sym typeface="Fira Sans"/>
            </a:endParaRPr>
          </a:p>
          <a:p>
            <a:pPr indent="0" lvl="0" marL="0" rtl="0" algn="just">
              <a:spcBef>
                <a:spcPts val="0"/>
              </a:spcBef>
              <a:spcAft>
                <a:spcPts val="0"/>
              </a:spcAft>
              <a:buNone/>
            </a:pPr>
            <a:r>
              <a:rPr lang="en" sz="750">
                <a:solidFill>
                  <a:schemeClr val="dk1"/>
                </a:solidFill>
                <a:latin typeface="Fira Sans"/>
                <a:ea typeface="Fira Sans"/>
                <a:cs typeface="Fira Sans"/>
                <a:sym typeface="Fira Sans"/>
              </a:rPr>
              <a:t>with the cost details as follows:</a:t>
            </a:r>
            <a:endParaRPr sz="750">
              <a:solidFill>
                <a:schemeClr val="dk1"/>
              </a:solidFill>
              <a:latin typeface="Fira Sans"/>
              <a:ea typeface="Fira Sans"/>
              <a:cs typeface="Fira Sans"/>
              <a:sym typeface="Fira Sans"/>
            </a:endParaRPr>
          </a:p>
          <a:p>
            <a:pPr indent="0" lvl="0" marL="0" rtl="0" algn="just">
              <a:spcBef>
                <a:spcPts val="0"/>
              </a:spcBef>
              <a:spcAft>
                <a:spcPts val="0"/>
              </a:spcAft>
              <a:buNone/>
            </a:pPr>
            <a:r>
              <a:t/>
            </a:r>
            <a:endParaRPr sz="750">
              <a:solidFill>
                <a:schemeClr val="dk1"/>
              </a:solidFill>
              <a:latin typeface="Fira Sans"/>
              <a:ea typeface="Fira Sans"/>
              <a:cs typeface="Fira Sans"/>
              <a:sym typeface="Fira Sans"/>
            </a:endParaRPr>
          </a:p>
          <a:p>
            <a:pPr indent="-276225" lvl="0" marL="457200" rtl="0" algn="l">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FP (False Positive): Company incurs losses due to mismanaged cycle money, causing</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Cost: $150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rPr lang="en" sz="750">
                <a:solidFill>
                  <a:schemeClr val="dk1"/>
                </a:solidFill>
                <a:latin typeface="Fira Sans"/>
                <a:ea typeface="Fira Sans"/>
                <a:cs typeface="Fira Sans"/>
                <a:sym typeface="Fira Sans"/>
              </a:rPr>
              <a:t>      </a:t>
            </a:r>
            <a:endParaRPr sz="750">
              <a:solidFill>
                <a:schemeClr val="dk1"/>
              </a:solidFill>
              <a:latin typeface="Fira Sans"/>
              <a:ea typeface="Fira Sans"/>
              <a:cs typeface="Fira Sans"/>
              <a:sym typeface="Fira Sans"/>
            </a:endParaRPr>
          </a:p>
          <a:p>
            <a:pPr indent="-276225" lvl="0" marL="457200" rtl="0" algn="l">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FN (False Negative): Company suffers losses from claim disputes and loss of customer trust,</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Cost: $240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rPr lang="en" sz="750">
                <a:solidFill>
                  <a:schemeClr val="dk1"/>
                </a:solidFill>
                <a:latin typeface="Fira Sans"/>
                <a:ea typeface="Fira Sans"/>
                <a:cs typeface="Fira Sans"/>
                <a:sym typeface="Fira Sans"/>
              </a:rPr>
              <a:t>Cost evaluation is as follows:</a:t>
            </a:r>
            <a:endParaRPr sz="750">
              <a:solidFill>
                <a:schemeClr val="dk1"/>
              </a:solidFill>
              <a:latin typeface="Fira Sans"/>
              <a:ea typeface="Fira Sans"/>
              <a:cs typeface="Fira Sans"/>
              <a:sym typeface="Fira Sans"/>
            </a:endParaRPr>
          </a:p>
          <a:p>
            <a:pPr indent="-276225" lvl="0" marL="457200" rtl="0" algn="l">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Before Tuning</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(FP x $ 87,803,750,000) + (FN x $ 540,803,750,000)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rPr lang="en" sz="750">
                <a:solidFill>
                  <a:schemeClr val="dk1"/>
                </a:solidFill>
                <a:latin typeface="Fira Sans"/>
                <a:ea typeface="Fira Sans"/>
                <a:cs typeface="Fira Sans"/>
                <a:sym typeface="Fira Sans"/>
              </a:rPr>
              <a:t>      </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Total Company Loss   : $. 58650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750">
              <a:solidFill>
                <a:schemeClr val="dk1"/>
              </a:solidFill>
              <a:latin typeface="Fira Sans"/>
              <a:ea typeface="Fira Sans"/>
              <a:cs typeface="Fira Sans"/>
              <a:sym typeface="Fira Sans"/>
            </a:endParaRPr>
          </a:p>
          <a:p>
            <a:pPr indent="-276225" lvl="0" marL="457200" rtl="0" algn="l">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After Tuning</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(FP x $ 87,803,750,000) + (FN x $ 540,803,750,000)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rPr lang="en" sz="750">
                <a:solidFill>
                  <a:schemeClr val="dk1"/>
                </a:solidFill>
                <a:latin typeface="Fira Sans"/>
                <a:ea typeface="Fira Sans"/>
                <a:cs typeface="Fira Sans"/>
                <a:sym typeface="Fira Sans"/>
              </a:rPr>
              <a:t>      </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Total Company Loss   : $. 56880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Difference (Reduction) : $. 58650 - $. 56880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Total Savings          : $. 1770</a:t>
            </a:r>
            <a:endParaRPr sz="7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750">
              <a:solidFill>
                <a:schemeClr val="dk1"/>
              </a:solidFill>
              <a:latin typeface="Fira Sans"/>
              <a:ea typeface="Fira Sans"/>
              <a:cs typeface="Fira Sans"/>
              <a:sym typeface="Fira Sans"/>
            </a:endParaRPr>
          </a:p>
          <a:p>
            <a:pPr indent="457200" lvl="0" marL="0" rtl="0" algn="l">
              <a:spcBef>
                <a:spcPts val="0"/>
              </a:spcBef>
              <a:spcAft>
                <a:spcPts val="0"/>
              </a:spcAft>
              <a:buNone/>
            </a:pPr>
            <a:r>
              <a:rPr lang="en" sz="750">
                <a:solidFill>
                  <a:schemeClr val="dk1"/>
                </a:solidFill>
                <a:latin typeface="Fira Sans"/>
                <a:ea typeface="Fira Sans"/>
                <a:cs typeface="Fira Sans"/>
                <a:sym typeface="Fira Sans"/>
              </a:rPr>
              <a:t>Total Savings (%)      : 1.53 %</a:t>
            </a:r>
            <a:endParaRPr sz="1500">
              <a:solidFill>
                <a:schemeClr val="dk1"/>
              </a:solidFill>
              <a:latin typeface="Fira Sans"/>
              <a:ea typeface="Fira Sans"/>
              <a:cs typeface="Fira Sans"/>
              <a:sym typeface="Fira Sans"/>
            </a:endParaRPr>
          </a:p>
        </p:txBody>
      </p:sp>
      <p:sp>
        <p:nvSpPr>
          <p:cNvPr id="2445" name="Google Shape;2445;g35d9eb2828e_0_138"/>
          <p:cNvSpPr/>
          <p:nvPr/>
        </p:nvSpPr>
        <p:spPr>
          <a:xfrm>
            <a:off x="4511775" y="3151450"/>
            <a:ext cx="4632300" cy="199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Based on the cost evaluation, it can be seen that</a:t>
            </a:r>
            <a:endParaRPr sz="950">
              <a:solidFill>
                <a:schemeClr val="dk1"/>
              </a:solidFill>
              <a:latin typeface="Fira Sans"/>
              <a:ea typeface="Fira Sans"/>
              <a:cs typeface="Fira Sans"/>
              <a:sym typeface="Fira Sans"/>
            </a:endParaRPr>
          </a:p>
          <a:p>
            <a:pPr indent="0" lvl="0" marL="0" rtl="0" algn="ctr">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the company successfully reduced losses caused by wrong predictions by $. 1770.</a:t>
            </a:r>
            <a:endParaRPr sz="950">
              <a:solidFill>
                <a:schemeClr val="dk1"/>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sz="950">
              <a:solidFill>
                <a:schemeClr val="dk1"/>
              </a:solidFill>
              <a:latin typeface="Fira Sans"/>
              <a:ea typeface="Fira Sans"/>
              <a:cs typeface="Fira Sans"/>
              <a:sym typeface="Fira Sans"/>
            </a:endParaRPr>
          </a:p>
          <a:p>
            <a:pPr indent="0" lvl="0" marL="0" rtl="0" algn="ctr">
              <a:spcBef>
                <a:spcPts val="0"/>
              </a:spcBef>
              <a:spcAft>
                <a:spcPts val="0"/>
              </a:spcAft>
              <a:buClr>
                <a:schemeClr val="dk1"/>
              </a:buClr>
              <a:buSzPts val="1100"/>
              <a:buFont typeface="Arial"/>
              <a:buNone/>
            </a:pPr>
            <a:r>
              <a:rPr lang="en" sz="950">
                <a:solidFill>
                  <a:schemeClr val="dk1"/>
                </a:solidFill>
                <a:latin typeface="Fira Sans"/>
                <a:ea typeface="Fira Sans"/>
                <a:cs typeface="Fira Sans"/>
                <a:sym typeface="Fira Sans"/>
              </a:rPr>
              <a:t>Thus, the model can be considered SUCCESSFUL in achieving the objectives:</a:t>
            </a:r>
            <a:endParaRPr sz="950">
              <a:solidFill>
                <a:schemeClr val="dk1"/>
              </a:solidFill>
              <a:latin typeface="Fira Sans"/>
              <a:ea typeface="Fira Sans"/>
              <a:cs typeface="Fira Sans"/>
              <a:sym typeface="Fira Sans"/>
            </a:endParaRPr>
          </a:p>
          <a:p>
            <a:pPr indent="-288925" lvl="0" marL="457200" rtl="0" algn="just">
              <a:spcBef>
                <a:spcPts val="0"/>
              </a:spcBef>
              <a:spcAft>
                <a:spcPts val="0"/>
              </a:spcAft>
              <a:buClr>
                <a:schemeClr val="dk1"/>
              </a:buClr>
              <a:buSzPts val="950"/>
              <a:buFont typeface="Fira Sans"/>
              <a:buAutoNum type="arabicPeriod"/>
            </a:pPr>
            <a:r>
              <a:rPr lang="en" sz="950">
                <a:solidFill>
                  <a:schemeClr val="dk1"/>
                </a:solidFill>
                <a:latin typeface="Fira Sans"/>
                <a:ea typeface="Fira Sans"/>
                <a:cs typeface="Fira Sans"/>
                <a:sym typeface="Fira Sans"/>
              </a:rPr>
              <a:t>Identifying patterns and risk factors determining claim likelihood,</a:t>
            </a:r>
            <a:endParaRPr sz="950">
              <a:solidFill>
                <a:schemeClr val="dk1"/>
              </a:solidFill>
              <a:latin typeface="Fira Sans"/>
              <a:ea typeface="Fira Sans"/>
              <a:cs typeface="Fira Sans"/>
              <a:sym typeface="Fira Sans"/>
            </a:endParaRPr>
          </a:p>
          <a:p>
            <a:pPr indent="-288925" lvl="0" marL="457200" rtl="0" algn="just">
              <a:spcBef>
                <a:spcPts val="0"/>
              </a:spcBef>
              <a:spcAft>
                <a:spcPts val="0"/>
              </a:spcAft>
              <a:buClr>
                <a:schemeClr val="dk1"/>
              </a:buClr>
              <a:buSzPts val="950"/>
              <a:buFont typeface="Fira Sans"/>
              <a:buAutoNum type="arabicPeriod"/>
            </a:pPr>
            <a:r>
              <a:rPr lang="en" sz="950">
                <a:solidFill>
                  <a:schemeClr val="dk1"/>
                </a:solidFill>
                <a:latin typeface="Fira Sans"/>
                <a:ea typeface="Fira Sans"/>
                <a:cs typeface="Fira Sans"/>
                <a:sym typeface="Fira Sans"/>
              </a:rPr>
              <a:t>Helping the company manage claims more effectively,</a:t>
            </a:r>
            <a:endParaRPr sz="950">
              <a:solidFill>
                <a:schemeClr val="dk1"/>
              </a:solidFill>
              <a:latin typeface="Fira Sans"/>
              <a:ea typeface="Fira Sans"/>
              <a:cs typeface="Fira Sans"/>
              <a:sym typeface="Fira Sans"/>
            </a:endParaRPr>
          </a:p>
          <a:p>
            <a:pPr indent="-288925" lvl="0" marL="457200" rtl="0" algn="just">
              <a:spcBef>
                <a:spcPts val="0"/>
              </a:spcBef>
              <a:spcAft>
                <a:spcPts val="0"/>
              </a:spcAft>
              <a:buClr>
                <a:schemeClr val="dk1"/>
              </a:buClr>
              <a:buSzPts val="950"/>
              <a:buFont typeface="Fira Sans"/>
              <a:buAutoNum type="arabicPeriod"/>
            </a:pPr>
            <a:r>
              <a:rPr lang="en" sz="950">
                <a:solidFill>
                  <a:schemeClr val="dk1"/>
                </a:solidFill>
                <a:latin typeface="Fira Sans"/>
                <a:ea typeface="Fira Sans"/>
                <a:cs typeface="Fira Sans"/>
                <a:sym typeface="Fira Sans"/>
              </a:rPr>
              <a:t>Creating opportunities to improve operational efficiency,</a:t>
            </a:r>
            <a:endParaRPr sz="950">
              <a:solidFill>
                <a:schemeClr val="dk1"/>
              </a:solidFill>
              <a:latin typeface="Fira Sans"/>
              <a:ea typeface="Fira Sans"/>
              <a:cs typeface="Fira Sans"/>
              <a:sym typeface="Fira Sans"/>
            </a:endParaRPr>
          </a:p>
          <a:p>
            <a:pPr indent="-288925" lvl="0" marL="457200" rtl="0" algn="just">
              <a:spcBef>
                <a:spcPts val="0"/>
              </a:spcBef>
              <a:spcAft>
                <a:spcPts val="0"/>
              </a:spcAft>
              <a:buClr>
                <a:schemeClr val="dk1"/>
              </a:buClr>
              <a:buSzPts val="950"/>
              <a:buFont typeface="Fira Sans"/>
              <a:buAutoNum type="arabicPeriod"/>
            </a:pPr>
            <a:r>
              <a:rPr lang="en" sz="950">
                <a:solidFill>
                  <a:schemeClr val="dk1"/>
                </a:solidFill>
                <a:latin typeface="Fira Sans"/>
                <a:ea typeface="Fira Sans"/>
                <a:cs typeface="Fira Sans"/>
                <a:sym typeface="Fira Sans"/>
              </a:rPr>
              <a:t>Maximizing policy profitability, and</a:t>
            </a:r>
            <a:endParaRPr sz="950">
              <a:solidFill>
                <a:schemeClr val="dk1"/>
              </a:solidFill>
              <a:latin typeface="Fira Sans"/>
              <a:ea typeface="Fira Sans"/>
              <a:cs typeface="Fira Sans"/>
              <a:sym typeface="Fira Sans"/>
            </a:endParaRPr>
          </a:p>
          <a:p>
            <a:pPr indent="-288925" lvl="0" marL="457200" rtl="0" algn="just">
              <a:spcBef>
                <a:spcPts val="0"/>
              </a:spcBef>
              <a:spcAft>
                <a:spcPts val="0"/>
              </a:spcAft>
              <a:buClr>
                <a:schemeClr val="dk1"/>
              </a:buClr>
              <a:buSzPts val="950"/>
              <a:buFont typeface="Fira Sans"/>
              <a:buAutoNum type="arabicPeriod"/>
            </a:pPr>
            <a:r>
              <a:rPr lang="en" sz="950">
                <a:solidFill>
                  <a:schemeClr val="dk1"/>
                </a:solidFill>
                <a:latin typeface="Fira Sans"/>
                <a:ea typeface="Fira Sans"/>
                <a:cs typeface="Fira Sans"/>
                <a:sym typeface="Fira Sans"/>
              </a:rPr>
              <a:t>Providing more personalized and relevant customer experiences while reducing company losses due to costs.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g35d9eb2828e_0_159"/>
          <p:cNvSpPr txBox="1"/>
          <p:nvPr/>
        </p:nvSpPr>
        <p:spPr>
          <a:xfrm>
            <a:off x="381000" y="259075"/>
            <a:ext cx="7723500" cy="48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1800">
                <a:latin typeface="Fira Sans Medium"/>
                <a:ea typeface="Fira Sans Medium"/>
                <a:cs typeface="Fira Sans Medium"/>
                <a:sym typeface="Fira Sans Medium"/>
              </a:rPr>
              <a:t>Can the Model</a:t>
            </a:r>
            <a:r>
              <a:rPr lang="en" sz="2800">
                <a:latin typeface="Fira Sans Medium"/>
                <a:ea typeface="Fira Sans Medium"/>
                <a:cs typeface="Fira Sans Medium"/>
                <a:sym typeface="Fira Sans Medium"/>
              </a:rPr>
              <a:t> </a:t>
            </a:r>
            <a:r>
              <a:rPr lang="en" sz="2800">
                <a:solidFill>
                  <a:schemeClr val="dk2"/>
                </a:solidFill>
                <a:latin typeface="Fira Sans Medium"/>
                <a:ea typeface="Fira Sans Medium"/>
                <a:cs typeface="Fira Sans Medium"/>
                <a:sym typeface="Fira Sans Medium"/>
              </a:rPr>
              <a:t>Works ? </a:t>
            </a:r>
            <a:r>
              <a:rPr lang="en" sz="1500">
                <a:solidFill>
                  <a:schemeClr val="dk2"/>
                </a:solidFill>
                <a:latin typeface="Fira Sans Medium"/>
                <a:ea typeface="Fira Sans Medium"/>
                <a:cs typeface="Fira Sans Medium"/>
                <a:sym typeface="Fira Sans Medium"/>
              </a:rPr>
              <a:t>( 4 sample )</a:t>
            </a:r>
            <a:endParaRPr b="0" i="0" sz="1500" u="none" cap="none" strike="noStrike">
              <a:solidFill>
                <a:schemeClr val="dk2"/>
              </a:solidFill>
              <a:latin typeface="Fira Sans Medium"/>
              <a:ea typeface="Fira Sans Medium"/>
              <a:cs typeface="Fira Sans Medium"/>
              <a:sym typeface="Fira Sans Medium"/>
            </a:endParaRPr>
          </a:p>
        </p:txBody>
      </p:sp>
      <p:sp>
        <p:nvSpPr>
          <p:cNvPr id="2451" name="Google Shape;2451;g35d9eb2828e_0_159"/>
          <p:cNvSpPr/>
          <p:nvPr/>
        </p:nvSpPr>
        <p:spPr>
          <a:xfrm>
            <a:off x="7" y="3964209"/>
            <a:ext cx="1468841" cy="1179295"/>
          </a:xfrm>
          <a:custGeom>
            <a:rect b="b" l="l" r="r" t="t"/>
            <a:pathLst>
              <a:path extrusionOk="0" h="37149" w="46270">
                <a:moveTo>
                  <a:pt x="1" y="1"/>
                </a:moveTo>
                <a:lnTo>
                  <a:pt x="1" y="20870"/>
                </a:lnTo>
                <a:cubicBezTo>
                  <a:pt x="3389" y="21124"/>
                  <a:pt x="6683" y="21820"/>
                  <a:pt x="9881" y="22960"/>
                </a:cubicBezTo>
                <a:lnTo>
                  <a:pt x="11718" y="23626"/>
                </a:lnTo>
                <a:lnTo>
                  <a:pt x="11718" y="33126"/>
                </a:lnTo>
                <a:lnTo>
                  <a:pt x="19952" y="28376"/>
                </a:lnTo>
                <a:lnTo>
                  <a:pt x="21441" y="29643"/>
                </a:lnTo>
                <a:cubicBezTo>
                  <a:pt x="22549" y="30593"/>
                  <a:pt x="23594" y="31606"/>
                  <a:pt x="24608" y="32683"/>
                </a:cubicBezTo>
                <a:cubicBezTo>
                  <a:pt x="25906" y="34076"/>
                  <a:pt x="27109" y="35565"/>
                  <a:pt x="28186" y="37148"/>
                </a:cubicBezTo>
                <a:lnTo>
                  <a:pt x="46269" y="26697"/>
                </a:lnTo>
                <a:cubicBezTo>
                  <a:pt x="36357" y="11338"/>
                  <a:pt x="19414" y="919"/>
                  <a:pt x="1"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Fira Sans"/>
                <a:ea typeface="Fira Sans"/>
                <a:cs typeface="Fira Sans"/>
                <a:sym typeface="Fira Sans"/>
              </a:rPr>
              <a:t>6</a:t>
            </a:r>
            <a:endParaRPr b="0" i="0" sz="2700" u="none" cap="none" strike="noStrike">
              <a:solidFill>
                <a:srgbClr val="FFFFFF"/>
              </a:solidFill>
              <a:latin typeface="Fira Sans"/>
              <a:ea typeface="Fira Sans"/>
              <a:cs typeface="Fira Sans"/>
              <a:sym typeface="Fira Sans"/>
            </a:endParaRPr>
          </a:p>
        </p:txBody>
      </p:sp>
      <p:graphicFrame>
        <p:nvGraphicFramePr>
          <p:cNvPr id="2452" name="Google Shape;2452;g35d9eb2828e_0_159"/>
          <p:cNvGraphicFramePr/>
          <p:nvPr/>
        </p:nvGraphicFramePr>
        <p:xfrm>
          <a:off x="952500" y="949450"/>
          <a:ext cx="3000000" cy="3000000"/>
        </p:xfrm>
        <a:graphic>
          <a:graphicData uri="http://schemas.openxmlformats.org/drawingml/2006/table">
            <a:tbl>
              <a:tblPr>
                <a:noFill/>
                <a:tableStyleId>{FA07BC42-0E85-468C-8B5E-62D1DB756094}</a:tableStyleId>
              </a:tblPr>
              <a:tblGrid>
                <a:gridCol w="3619500"/>
                <a:gridCol w="3619500"/>
              </a:tblGrid>
              <a:tr h="297975">
                <a:tc>
                  <a:txBody>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Feature</a:t>
                      </a:r>
                      <a:endParaRPr b="1" sz="1000">
                        <a:solidFill>
                          <a:schemeClr val="lt1"/>
                        </a:solidFill>
                        <a:latin typeface="Fira Sans"/>
                        <a:ea typeface="Fira Sans"/>
                        <a:cs typeface="Fira Sans"/>
                        <a:sym typeface="Fira Sans"/>
                      </a:endParaRPr>
                    </a:p>
                  </a:txBody>
                  <a:tcPr marT="91425" marB="91425" marR="91425" marL="91425" anchor="ctr">
                    <a:solidFill>
                      <a:srgbClr val="999999"/>
                    </a:solidFill>
                  </a:tcPr>
                </a:tc>
                <a:tc>
                  <a:txBody>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Coef</a:t>
                      </a:r>
                      <a:endParaRPr b="1" sz="1000">
                        <a:solidFill>
                          <a:schemeClr val="lt1"/>
                        </a:solidFill>
                        <a:latin typeface="Fira Sans"/>
                        <a:ea typeface="Fira Sans"/>
                        <a:cs typeface="Fira Sans"/>
                        <a:sym typeface="Fira Sans"/>
                      </a:endParaRPr>
                    </a:p>
                  </a:txBody>
                  <a:tcPr marT="91425" marB="91425" marR="91425" marL="91425" anchor="ctr">
                    <a:solidFill>
                      <a:srgbClr val="999999"/>
                    </a:solidFill>
                  </a:tcPr>
                </a:tc>
              </a:tr>
              <a:tr h="297975">
                <a:tc>
                  <a:txBody>
                    <a:bodyPr/>
                    <a:lstStyle/>
                    <a:p>
                      <a:pPr indent="0" lvl="0" marL="0" rtl="0" algn="ctr">
                        <a:spcBef>
                          <a:spcPts val="0"/>
                        </a:spcBef>
                        <a:spcAft>
                          <a:spcPts val="0"/>
                        </a:spcAft>
                        <a:buNone/>
                      </a:pPr>
                      <a:r>
                        <a:rPr b="1" lang="en" sz="1000">
                          <a:latin typeface="Fira Sans"/>
                          <a:ea typeface="Fira Sans"/>
                          <a:cs typeface="Fira Sans"/>
                          <a:sym typeface="Fira Sans"/>
                        </a:rPr>
                        <a:t>Robust_Tenure</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b="1" lang="en" sz="1000">
                          <a:solidFill>
                            <a:schemeClr val="dk1"/>
                          </a:solidFill>
                          <a:latin typeface="Fira Sans"/>
                          <a:ea typeface="Fira Sans"/>
                          <a:cs typeface="Fira Sans"/>
                          <a:sym typeface="Fira Sans"/>
                        </a:rPr>
                        <a:t>(-) 2,89</a:t>
                      </a:r>
                      <a:endParaRPr b="1" sz="1000">
                        <a:solidFill>
                          <a:schemeClr val="dk1"/>
                        </a:solidFill>
                        <a:latin typeface="Fira Sans"/>
                        <a:ea typeface="Fira Sans"/>
                        <a:cs typeface="Fira Sans"/>
                        <a:sym typeface="Fira Sans"/>
                      </a:endParaRPr>
                    </a:p>
                  </a:txBody>
                  <a:tcPr marT="91425" marB="91425" marR="91425" marL="91425" anchor="ctr">
                    <a:solidFill>
                      <a:srgbClr val="B6D7A8"/>
                    </a:solidFill>
                  </a:tcPr>
                </a:tc>
              </a:tr>
              <a:tr h="297975">
                <a:tc>
                  <a:txBody>
                    <a:bodyPr/>
                    <a:lstStyle/>
                    <a:p>
                      <a:pPr indent="0" lvl="0" marL="0" rtl="0" algn="ctr">
                        <a:spcBef>
                          <a:spcPts val="0"/>
                        </a:spcBef>
                        <a:spcAft>
                          <a:spcPts val="0"/>
                        </a:spcAft>
                        <a:buNone/>
                      </a:pPr>
                      <a:r>
                        <a:rPr b="1" lang="en" sz="1000">
                          <a:latin typeface="Fira Sans"/>
                          <a:ea typeface="Fira Sans"/>
                          <a:cs typeface="Fira Sans"/>
                          <a:sym typeface="Fira Sans"/>
                        </a:rPr>
                        <a:t>Onehot_Contract_Two_Year</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b="1" lang="en" sz="1000">
                          <a:solidFill>
                            <a:schemeClr val="dk1"/>
                          </a:solidFill>
                          <a:latin typeface="Fira Sans"/>
                          <a:ea typeface="Fira Sans"/>
                          <a:cs typeface="Fira Sans"/>
                          <a:sym typeface="Fira Sans"/>
                        </a:rPr>
                        <a:t>(-) 1,25</a:t>
                      </a:r>
                      <a:endParaRPr b="1" sz="1000">
                        <a:solidFill>
                          <a:schemeClr val="dk1"/>
                        </a:solidFill>
                        <a:latin typeface="Fira Sans"/>
                        <a:ea typeface="Fira Sans"/>
                        <a:cs typeface="Fira Sans"/>
                        <a:sym typeface="Fira Sans"/>
                      </a:endParaRPr>
                    </a:p>
                  </a:txBody>
                  <a:tcPr marT="91425" marB="91425" marR="91425" marL="91425" anchor="ctr">
                    <a:solidFill>
                      <a:srgbClr val="B6D7A8"/>
                    </a:solidFill>
                  </a:tcPr>
                </a:tc>
              </a:tr>
              <a:tr h="297975">
                <a:tc>
                  <a:txBody>
                    <a:bodyPr/>
                    <a:lstStyle/>
                    <a:p>
                      <a:pPr indent="0" lvl="0" marL="0" rtl="0" algn="ctr">
                        <a:spcBef>
                          <a:spcPts val="0"/>
                        </a:spcBef>
                        <a:spcAft>
                          <a:spcPts val="0"/>
                        </a:spcAft>
                        <a:buNone/>
                      </a:pPr>
                      <a:r>
                        <a:rPr b="1" lang="en" sz="1000">
                          <a:latin typeface="Fira Sans"/>
                          <a:ea typeface="Fira Sans"/>
                          <a:cs typeface="Fira Sans"/>
                          <a:sym typeface="Fira Sans"/>
                        </a:rPr>
                        <a:t>Robust_TotalCharge</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b="1" lang="en" sz="1000">
                          <a:solidFill>
                            <a:schemeClr val="dk1"/>
                          </a:solidFill>
                          <a:latin typeface="Fira Sans"/>
                          <a:ea typeface="Fira Sans"/>
                          <a:cs typeface="Fira Sans"/>
                          <a:sym typeface="Fira Sans"/>
                        </a:rPr>
                        <a:t>(+) 1,17</a:t>
                      </a:r>
                      <a:endParaRPr b="1" sz="1000">
                        <a:solidFill>
                          <a:schemeClr val="dk1"/>
                        </a:solidFill>
                        <a:latin typeface="Fira Sans"/>
                        <a:ea typeface="Fira Sans"/>
                        <a:cs typeface="Fira Sans"/>
                        <a:sym typeface="Fira Sans"/>
                      </a:endParaRPr>
                    </a:p>
                  </a:txBody>
                  <a:tcPr marT="91425" marB="91425" marR="91425" marL="91425" anchor="ctr">
                    <a:solidFill>
                      <a:srgbClr val="EA9999"/>
                    </a:solidFill>
                  </a:tcPr>
                </a:tc>
              </a:tr>
              <a:tr h="297975">
                <a:tc>
                  <a:txBody>
                    <a:bodyPr/>
                    <a:lstStyle/>
                    <a:p>
                      <a:pPr indent="0" lvl="0" marL="0" rtl="0" algn="ctr">
                        <a:spcBef>
                          <a:spcPts val="0"/>
                        </a:spcBef>
                        <a:spcAft>
                          <a:spcPts val="0"/>
                        </a:spcAft>
                        <a:buNone/>
                      </a:pPr>
                      <a:r>
                        <a:rPr b="1" lang="en" sz="1000">
                          <a:latin typeface="Fira Sans"/>
                          <a:ea typeface="Fira Sans"/>
                          <a:cs typeface="Fira Sans"/>
                          <a:sym typeface="Fira Sans"/>
                        </a:rPr>
                        <a:t>Onehot_InternetService_FiberOptic</a:t>
                      </a:r>
                      <a:endParaRPr b="1" sz="1000">
                        <a:latin typeface="Fira Sans"/>
                        <a:ea typeface="Fira Sans"/>
                        <a:cs typeface="Fira Sans"/>
                        <a:sym typeface="Fira Sans"/>
                      </a:endParaRPr>
                    </a:p>
                  </a:txBody>
                  <a:tcPr marT="91425" marB="91425" marR="91425" marL="91425" anchor="ctr"/>
                </a:tc>
                <a:tc>
                  <a:txBody>
                    <a:bodyPr/>
                    <a:lstStyle/>
                    <a:p>
                      <a:pPr indent="0" lvl="0" marL="0" rtl="0" algn="ctr">
                        <a:spcBef>
                          <a:spcPts val="0"/>
                        </a:spcBef>
                        <a:spcAft>
                          <a:spcPts val="0"/>
                        </a:spcAft>
                        <a:buNone/>
                      </a:pPr>
                      <a:r>
                        <a:rPr b="1" lang="en" sz="1000">
                          <a:solidFill>
                            <a:schemeClr val="dk1"/>
                          </a:solidFill>
                          <a:latin typeface="Fira Sans"/>
                          <a:ea typeface="Fira Sans"/>
                          <a:cs typeface="Fira Sans"/>
                          <a:sym typeface="Fira Sans"/>
                        </a:rPr>
                        <a:t>(+) 1,08</a:t>
                      </a:r>
                      <a:endParaRPr b="1" sz="1000">
                        <a:solidFill>
                          <a:schemeClr val="dk1"/>
                        </a:solidFill>
                        <a:latin typeface="Fira Sans"/>
                        <a:ea typeface="Fira Sans"/>
                        <a:cs typeface="Fira Sans"/>
                        <a:sym typeface="Fira Sans"/>
                      </a:endParaRPr>
                    </a:p>
                  </a:txBody>
                  <a:tcPr marT="91425" marB="91425" marR="91425" marL="91425" anchor="ctr">
                    <a:solidFill>
                      <a:srgbClr val="EA9999"/>
                    </a:solidFill>
                  </a:tcPr>
                </a:tc>
              </a:tr>
            </a:tbl>
          </a:graphicData>
        </a:graphic>
      </p:graphicFrame>
      <p:sp>
        <p:nvSpPr>
          <p:cNvPr id="2453" name="Google Shape;2453;g35d9eb2828e_0_159"/>
          <p:cNvSpPr txBox="1"/>
          <p:nvPr/>
        </p:nvSpPr>
        <p:spPr>
          <a:xfrm>
            <a:off x="1605325" y="2804175"/>
            <a:ext cx="7117800" cy="218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en" sz="750">
                <a:solidFill>
                  <a:schemeClr val="dk1"/>
                </a:solidFill>
                <a:latin typeface="Fira Sans"/>
                <a:ea typeface="Fira Sans"/>
                <a:cs typeface="Fira Sans"/>
                <a:sym typeface="Fira Sans"/>
              </a:rPr>
              <a:t>Model Explanation  influential features based on their coefficients:</a:t>
            </a:r>
            <a:endParaRPr b="1" sz="7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Clr>
                <a:schemeClr val="dk1"/>
              </a:buClr>
              <a:buSzPts val="1100"/>
              <a:buFont typeface="Arial"/>
              <a:buNone/>
            </a:pPr>
            <a:r>
              <a:t/>
            </a:r>
            <a:endParaRPr sz="750">
              <a:solidFill>
                <a:schemeClr val="dk1"/>
              </a:solidFill>
              <a:latin typeface="Fira Sans"/>
              <a:ea typeface="Fira Sans"/>
              <a:cs typeface="Fira Sans"/>
              <a:sym typeface="Fira Sans"/>
            </a:endParaRPr>
          </a:p>
          <a:p>
            <a:pPr indent="-276225" lvl="0" marL="457200" rtl="0" algn="just">
              <a:lnSpc>
                <a:spcPct val="135714"/>
              </a:lnSpc>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Tenure has the strongest negative coefficient </a:t>
            </a:r>
            <a:r>
              <a:rPr b="1" lang="en" sz="750">
                <a:solidFill>
                  <a:schemeClr val="dk1"/>
                </a:solidFill>
                <a:latin typeface="Fira Sans"/>
                <a:ea typeface="Fira Sans"/>
                <a:cs typeface="Fira Sans"/>
                <a:sym typeface="Fira Sans"/>
              </a:rPr>
              <a:t>(-2.89)</a:t>
            </a:r>
            <a:r>
              <a:rPr lang="en" sz="750">
                <a:solidFill>
                  <a:schemeClr val="dk1"/>
                </a:solidFill>
                <a:latin typeface="Fira Sans"/>
                <a:ea typeface="Fira Sans"/>
                <a:cs typeface="Fira Sans"/>
                <a:sym typeface="Fira Sans"/>
              </a:rPr>
              <a:t>, which means customers who have been subscribed longer are far less likely to churn.</a:t>
            </a:r>
            <a:endParaRPr sz="750">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Clr>
                <a:schemeClr val="dk1"/>
              </a:buClr>
              <a:buSzPts val="1100"/>
              <a:buFont typeface="Arial"/>
              <a:buNone/>
            </a:pPr>
            <a:r>
              <a:rPr lang="en" sz="750">
                <a:solidFill>
                  <a:schemeClr val="dk1"/>
                </a:solidFill>
                <a:latin typeface="Fira Sans"/>
                <a:ea typeface="Fira Sans"/>
                <a:cs typeface="Fira Sans"/>
                <a:sym typeface="Fira Sans"/>
              </a:rPr>
              <a:t>   	This aligns with business intuition — loyal customers are typically more satisfied.</a:t>
            </a:r>
            <a:endParaRPr sz="750">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Clr>
                <a:schemeClr val="dk1"/>
              </a:buClr>
              <a:buSzPts val="1100"/>
              <a:buFont typeface="Arial"/>
              <a:buNone/>
            </a:pPr>
            <a:r>
              <a:t/>
            </a:r>
            <a:endParaRPr sz="750">
              <a:solidFill>
                <a:schemeClr val="dk1"/>
              </a:solidFill>
              <a:latin typeface="Fira Sans"/>
              <a:ea typeface="Fira Sans"/>
              <a:cs typeface="Fira Sans"/>
              <a:sym typeface="Fira Sans"/>
            </a:endParaRPr>
          </a:p>
          <a:p>
            <a:pPr indent="-276225" lvl="0" marL="457200" rtl="0" algn="just">
              <a:lnSpc>
                <a:spcPct val="135714"/>
              </a:lnSpc>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Customers on a Two-year contract show a strong negative effect</a:t>
            </a:r>
            <a:r>
              <a:rPr b="1" lang="en" sz="750">
                <a:solidFill>
                  <a:schemeClr val="dk1"/>
                </a:solidFill>
                <a:latin typeface="Fira Sans"/>
                <a:ea typeface="Fira Sans"/>
                <a:cs typeface="Fira Sans"/>
                <a:sym typeface="Fira Sans"/>
              </a:rPr>
              <a:t> (-1.25)</a:t>
            </a:r>
            <a:r>
              <a:rPr lang="en" sz="750">
                <a:solidFill>
                  <a:schemeClr val="dk1"/>
                </a:solidFill>
                <a:latin typeface="Fira Sans"/>
                <a:ea typeface="Fira Sans"/>
                <a:cs typeface="Fira Sans"/>
                <a:sym typeface="Fira Sans"/>
              </a:rPr>
              <a:t>, indicating they are more committed and less likely to leave.</a:t>
            </a:r>
            <a:endParaRPr sz="750">
              <a:solidFill>
                <a:schemeClr val="dk1"/>
              </a:solidFill>
              <a:latin typeface="Fira Sans"/>
              <a:ea typeface="Fira Sans"/>
              <a:cs typeface="Fira Sans"/>
              <a:sym typeface="Fira Sans"/>
            </a:endParaRPr>
          </a:p>
          <a:p>
            <a:pPr indent="457200" lvl="0" marL="0" rtl="0" algn="just">
              <a:lnSpc>
                <a:spcPct val="135714"/>
              </a:lnSpc>
              <a:spcBef>
                <a:spcPts val="0"/>
              </a:spcBef>
              <a:spcAft>
                <a:spcPts val="0"/>
              </a:spcAft>
              <a:buClr>
                <a:schemeClr val="dk1"/>
              </a:buClr>
              <a:buSzPts val="1100"/>
              <a:buFont typeface="Arial"/>
              <a:buNone/>
            </a:pPr>
            <a:r>
              <a:rPr lang="en" sz="750">
                <a:solidFill>
                  <a:schemeClr val="dk1"/>
                </a:solidFill>
                <a:latin typeface="Fira Sans"/>
                <a:ea typeface="Fira Sans"/>
                <a:cs typeface="Fira Sans"/>
                <a:sym typeface="Fira Sans"/>
              </a:rPr>
              <a:t>This highlights the importance of offering long-term contracts to reduce churn.</a:t>
            </a:r>
            <a:endParaRPr sz="750">
              <a:solidFill>
                <a:schemeClr val="dk1"/>
              </a:solidFill>
              <a:latin typeface="Fira Sans"/>
              <a:ea typeface="Fira Sans"/>
              <a:cs typeface="Fira Sans"/>
              <a:sym typeface="Fira Sans"/>
            </a:endParaRPr>
          </a:p>
          <a:p>
            <a:pPr indent="0" lvl="0" marL="0" rtl="0" algn="just">
              <a:lnSpc>
                <a:spcPct val="135714"/>
              </a:lnSpc>
              <a:spcBef>
                <a:spcPts val="0"/>
              </a:spcBef>
              <a:spcAft>
                <a:spcPts val="0"/>
              </a:spcAft>
              <a:buClr>
                <a:schemeClr val="dk1"/>
              </a:buClr>
              <a:buSzPts val="1100"/>
              <a:buFont typeface="Arial"/>
              <a:buNone/>
            </a:pPr>
            <a:r>
              <a:t/>
            </a:r>
            <a:endParaRPr sz="750">
              <a:solidFill>
                <a:schemeClr val="dk1"/>
              </a:solidFill>
              <a:latin typeface="Fira Sans"/>
              <a:ea typeface="Fira Sans"/>
              <a:cs typeface="Fira Sans"/>
              <a:sym typeface="Fira Sans"/>
            </a:endParaRPr>
          </a:p>
          <a:p>
            <a:pPr indent="-276225" lvl="0" marL="457200" rtl="0" algn="just">
              <a:lnSpc>
                <a:spcPct val="135714"/>
              </a:lnSpc>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TotalCharges has a positive coefficient </a:t>
            </a:r>
            <a:r>
              <a:rPr b="1" lang="en" sz="750">
                <a:solidFill>
                  <a:schemeClr val="dk1"/>
                </a:solidFill>
                <a:latin typeface="Fira Sans"/>
                <a:ea typeface="Fira Sans"/>
                <a:cs typeface="Fira Sans"/>
                <a:sym typeface="Fira Sans"/>
              </a:rPr>
              <a:t>(+1.17)</a:t>
            </a:r>
            <a:r>
              <a:rPr lang="en" sz="750">
                <a:solidFill>
                  <a:schemeClr val="dk1"/>
                </a:solidFill>
                <a:latin typeface="Fira Sans"/>
                <a:ea typeface="Fira Sans"/>
                <a:cs typeface="Fira Sans"/>
                <a:sym typeface="Fira Sans"/>
              </a:rPr>
              <a:t>, suggesting that customers who have paid more over time might actually be more likely to churn.</a:t>
            </a:r>
            <a:endParaRPr sz="750">
              <a:solidFill>
                <a:schemeClr val="dk1"/>
              </a:solidFill>
              <a:latin typeface="Fira Sans"/>
              <a:ea typeface="Fira Sans"/>
              <a:cs typeface="Fira Sans"/>
              <a:sym typeface="Fira Sans"/>
            </a:endParaRPr>
          </a:p>
          <a:p>
            <a:pPr indent="457200" lvl="0" marL="0" rtl="0" algn="just">
              <a:lnSpc>
                <a:spcPct val="135714"/>
              </a:lnSpc>
              <a:spcBef>
                <a:spcPts val="0"/>
              </a:spcBef>
              <a:spcAft>
                <a:spcPts val="0"/>
              </a:spcAft>
              <a:buNone/>
            </a:pPr>
            <a:r>
              <a:rPr lang="en" sz="750">
                <a:solidFill>
                  <a:schemeClr val="dk1"/>
                </a:solidFill>
                <a:latin typeface="Fira Sans"/>
                <a:ea typeface="Fira Sans"/>
                <a:cs typeface="Fira Sans"/>
                <a:sym typeface="Fira Sans"/>
              </a:rPr>
              <a:t>Although this may seem counterintuitive, it could indicate early high spenders who later became dissatisfied.</a:t>
            </a:r>
            <a:endParaRPr sz="750">
              <a:solidFill>
                <a:schemeClr val="dk1"/>
              </a:solidFill>
              <a:latin typeface="Fira Sans"/>
              <a:ea typeface="Fira Sans"/>
              <a:cs typeface="Fira Sans"/>
              <a:sym typeface="Fira Sans"/>
            </a:endParaRPr>
          </a:p>
          <a:p>
            <a:pPr indent="457200" lvl="0" marL="0" rtl="0" algn="just">
              <a:lnSpc>
                <a:spcPct val="135714"/>
              </a:lnSpc>
              <a:spcBef>
                <a:spcPts val="0"/>
              </a:spcBef>
              <a:spcAft>
                <a:spcPts val="0"/>
              </a:spcAft>
              <a:buClr>
                <a:schemeClr val="dk1"/>
              </a:buClr>
              <a:buSzPts val="1100"/>
              <a:buFont typeface="Arial"/>
              <a:buNone/>
            </a:pPr>
            <a:r>
              <a:t/>
            </a:r>
            <a:endParaRPr sz="750">
              <a:solidFill>
                <a:schemeClr val="dk1"/>
              </a:solidFill>
              <a:latin typeface="Fira Sans"/>
              <a:ea typeface="Fira Sans"/>
              <a:cs typeface="Fira Sans"/>
              <a:sym typeface="Fira Sans"/>
            </a:endParaRPr>
          </a:p>
          <a:p>
            <a:pPr indent="-276225" lvl="0" marL="457200" rtl="0" algn="just">
              <a:lnSpc>
                <a:spcPct val="135714"/>
              </a:lnSpc>
              <a:spcBef>
                <a:spcPts val="0"/>
              </a:spcBef>
              <a:spcAft>
                <a:spcPts val="0"/>
              </a:spcAft>
              <a:buClr>
                <a:schemeClr val="dk1"/>
              </a:buClr>
              <a:buSzPts val="750"/>
              <a:buFont typeface="Fira Sans"/>
              <a:buAutoNum type="arabicPeriod"/>
            </a:pPr>
            <a:r>
              <a:rPr lang="en" sz="750">
                <a:solidFill>
                  <a:schemeClr val="dk1"/>
                </a:solidFill>
                <a:latin typeface="Fira Sans"/>
                <a:ea typeface="Fira Sans"/>
                <a:cs typeface="Fira Sans"/>
                <a:sym typeface="Fira Sans"/>
              </a:rPr>
              <a:t>Customers with Fiber optic internet service have a positive coefficient </a:t>
            </a:r>
            <a:r>
              <a:rPr b="1" lang="en" sz="750">
                <a:solidFill>
                  <a:schemeClr val="dk1"/>
                </a:solidFill>
                <a:latin typeface="Fira Sans"/>
                <a:ea typeface="Fira Sans"/>
                <a:cs typeface="Fira Sans"/>
                <a:sym typeface="Fira Sans"/>
              </a:rPr>
              <a:t>(+1.08)</a:t>
            </a:r>
            <a:r>
              <a:rPr lang="en" sz="750">
                <a:solidFill>
                  <a:schemeClr val="dk1"/>
                </a:solidFill>
                <a:latin typeface="Fira Sans"/>
                <a:ea typeface="Fira Sans"/>
                <a:cs typeface="Fira Sans"/>
                <a:sym typeface="Fira Sans"/>
              </a:rPr>
              <a:t>, meaning they are more likely to churn.</a:t>
            </a:r>
            <a:endParaRPr sz="750">
              <a:solidFill>
                <a:schemeClr val="dk1"/>
              </a:solidFill>
              <a:latin typeface="Fira Sans"/>
              <a:ea typeface="Fira Sans"/>
              <a:cs typeface="Fira Sans"/>
              <a:sym typeface="Fira Sans"/>
            </a:endParaRPr>
          </a:p>
          <a:p>
            <a:pPr indent="457200" lvl="0" marL="0" rtl="0" algn="just">
              <a:lnSpc>
                <a:spcPct val="135714"/>
              </a:lnSpc>
              <a:spcBef>
                <a:spcPts val="0"/>
              </a:spcBef>
              <a:spcAft>
                <a:spcPts val="0"/>
              </a:spcAft>
              <a:buNone/>
            </a:pPr>
            <a:r>
              <a:rPr lang="en" sz="750">
                <a:solidFill>
                  <a:schemeClr val="dk1"/>
                </a:solidFill>
                <a:latin typeface="Fira Sans"/>
                <a:ea typeface="Fira Sans"/>
                <a:cs typeface="Fira Sans"/>
                <a:sym typeface="Fira Sans"/>
              </a:rPr>
              <a:t>This might be due to higher expectations for speed and reliability, and if those expectations aren't met, they may switch providers.</a:t>
            </a:r>
            <a:endParaRPr sz="1500">
              <a:solidFill>
                <a:schemeClr val="dk1"/>
              </a:solidFill>
              <a:latin typeface="Fira Sans"/>
              <a:ea typeface="Fira Sans"/>
              <a:cs typeface="Fira Sans"/>
              <a:sym typeface="Fir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g35d9eb2828e_0_152"/>
          <p:cNvSpPr txBox="1"/>
          <p:nvPr/>
        </p:nvSpPr>
        <p:spPr>
          <a:xfrm>
            <a:off x="793650" y="2331150"/>
            <a:ext cx="7723500" cy="4812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chemeClr val="lt1"/>
                </a:solidFill>
                <a:latin typeface="Fira Sans Medium"/>
                <a:ea typeface="Fira Sans Medium"/>
                <a:cs typeface="Fira Sans Medium"/>
                <a:sym typeface="Fira Sans Medium"/>
              </a:rPr>
              <a:t>Model Improvement</a:t>
            </a:r>
            <a:endParaRPr b="0" i="0" sz="2800" u="none" cap="none" strike="noStrike">
              <a:solidFill>
                <a:schemeClr val="lt1"/>
              </a:solidFill>
              <a:latin typeface="Fira Sans Medium"/>
              <a:ea typeface="Fira Sans Medium"/>
              <a:cs typeface="Fira Sans Medium"/>
              <a:sym typeface="Fira Sans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g35d9eb2828e_0_170"/>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Sans"/>
                <a:ea typeface="Fira Sans"/>
                <a:cs typeface="Fira Sans"/>
                <a:sym typeface="Fira Sans"/>
              </a:rPr>
              <a:t>Evaluation </a:t>
            </a:r>
            <a:r>
              <a:rPr lang="en">
                <a:latin typeface="Fira Sans"/>
                <a:ea typeface="Fira Sans"/>
                <a:cs typeface="Fira Sans"/>
                <a:sym typeface="Fira Sans"/>
              </a:rPr>
              <a:t>Model</a:t>
            </a:r>
            <a:endParaRPr sz="1600">
              <a:solidFill>
                <a:srgbClr val="A64D79"/>
              </a:solidFill>
              <a:latin typeface="Fira Sans"/>
              <a:ea typeface="Fira Sans"/>
              <a:cs typeface="Fira Sans"/>
              <a:sym typeface="Fira Sans"/>
            </a:endParaRPr>
          </a:p>
        </p:txBody>
      </p:sp>
      <p:sp>
        <p:nvSpPr>
          <p:cNvPr id="2464" name="Google Shape;2464;g35d9eb2828e_0_170"/>
          <p:cNvSpPr txBox="1"/>
          <p:nvPr>
            <p:ph idx="1" type="body"/>
          </p:nvPr>
        </p:nvSpPr>
        <p:spPr>
          <a:xfrm>
            <a:off x="311700" y="1441000"/>
            <a:ext cx="4606800" cy="2651100"/>
          </a:xfrm>
          <a:prstGeom prst="rect">
            <a:avLst/>
          </a:prstGeom>
        </p:spPr>
        <p:txBody>
          <a:bodyPr anchorCtr="0" anchor="ctr" bIns="91425" lIns="91425" spcFirstLastPara="1" rIns="91425" wrap="square" tIns="91425">
            <a:noAutofit/>
          </a:bodyPr>
          <a:lstStyle/>
          <a:p>
            <a:pPr indent="-295275" lvl="0" marL="457200" rtl="0" algn="l">
              <a:lnSpc>
                <a:spcPct val="135714"/>
              </a:lnSpc>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Conclusion 1</a:t>
            </a:r>
            <a:endParaRPr b="1"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The optimized Logistic Regression model achieved an </a:t>
            </a:r>
            <a:r>
              <a:rPr b="1" lang="en" sz="1050">
                <a:solidFill>
                  <a:schemeClr val="dk1"/>
                </a:solidFill>
                <a:latin typeface="Fira Sans"/>
                <a:ea typeface="Fira Sans"/>
                <a:cs typeface="Fira Sans"/>
                <a:sym typeface="Fira Sans"/>
              </a:rPr>
              <a:t>F2 Score of 0.63</a:t>
            </a:r>
            <a:r>
              <a:rPr lang="en" sz="1050">
                <a:solidFill>
                  <a:schemeClr val="dk1"/>
                </a:solidFill>
                <a:latin typeface="Fira Sans"/>
                <a:ea typeface="Fira Sans"/>
                <a:cs typeface="Fira Sans"/>
                <a:sym typeface="Fira Sans"/>
              </a:rPr>
              <a:t>, an improvement from the previous score of </a:t>
            </a:r>
            <a:r>
              <a:rPr b="1" lang="en" sz="1050">
                <a:solidFill>
                  <a:schemeClr val="dk1"/>
                </a:solidFill>
                <a:latin typeface="Fira Sans"/>
                <a:ea typeface="Fira Sans"/>
                <a:cs typeface="Fira Sans"/>
                <a:sym typeface="Fira Sans"/>
              </a:rPr>
              <a:t>0.57</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lang="en" sz="1050">
                <a:solidFill>
                  <a:schemeClr val="dk1"/>
                </a:solidFill>
                <a:latin typeface="Fira Sans"/>
                <a:ea typeface="Fira Sans"/>
                <a:cs typeface="Fira Sans"/>
                <a:sym typeface="Fira Sans"/>
              </a:rPr>
              <a:t>This increase reflects better generalization and an improvement in recall, especially important in reducing </a:t>
            </a:r>
            <a:r>
              <a:rPr b="1" lang="en" sz="1050">
                <a:solidFill>
                  <a:schemeClr val="dk1"/>
                </a:solidFill>
                <a:latin typeface="Fira Sans"/>
                <a:ea typeface="Fira Sans"/>
                <a:cs typeface="Fira Sans"/>
                <a:sym typeface="Fira Sans"/>
              </a:rPr>
              <a:t>False Negatives</a:t>
            </a:r>
            <a:r>
              <a:rPr lang="en" sz="1050">
                <a:solidFill>
                  <a:schemeClr val="dk1"/>
                </a:solidFill>
                <a:latin typeface="Fira Sans"/>
                <a:ea typeface="Fira Sans"/>
                <a:cs typeface="Fira Sans"/>
                <a:sym typeface="Fira Sans"/>
              </a:rPr>
              <a:t>, which are the costliest errors in this business case.</a:t>
            </a:r>
            <a:endParaRPr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False Negatives reduced</a:t>
            </a:r>
            <a:r>
              <a:rPr lang="en" sz="1050">
                <a:solidFill>
                  <a:schemeClr val="dk1"/>
                </a:solidFill>
                <a:latin typeface="Fira Sans"/>
                <a:ea typeface="Fira Sans"/>
                <a:cs typeface="Fira Sans"/>
                <a:sym typeface="Fira Sans"/>
              </a:rPr>
              <a:t> from 175 to 137 (down 38)  </a:t>
            </a:r>
            <a:endParaRPr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False Positives increased</a:t>
            </a:r>
            <a:r>
              <a:rPr lang="en" sz="1050">
                <a:solidFill>
                  <a:schemeClr val="dk1"/>
                </a:solidFill>
                <a:latin typeface="Fira Sans"/>
                <a:ea typeface="Fira Sans"/>
                <a:cs typeface="Fira Sans"/>
                <a:sym typeface="Fira Sans"/>
              </a:rPr>
              <a:t> from 111 to 160 (up 49)  </a:t>
            </a:r>
            <a:endParaRPr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Total company loss decreased</a:t>
            </a:r>
            <a:r>
              <a:rPr lang="en" sz="1050">
                <a:solidFill>
                  <a:schemeClr val="dk1"/>
                </a:solidFill>
                <a:latin typeface="Fira Sans"/>
                <a:ea typeface="Fira Sans"/>
                <a:cs typeface="Fira Sans"/>
                <a:sym typeface="Fira Sans"/>
              </a:rPr>
              <a:t> from </a:t>
            </a:r>
            <a:r>
              <a:rPr b="1" lang="en" sz="1050">
                <a:solidFill>
                  <a:schemeClr val="dk1"/>
                </a:solidFill>
                <a:latin typeface="Fira Sans"/>
                <a:ea typeface="Fira Sans"/>
                <a:cs typeface="Fira Sans"/>
                <a:sym typeface="Fira Sans"/>
              </a:rPr>
              <a:t>$58,650</a:t>
            </a:r>
            <a:r>
              <a:rPr lang="en" sz="1050">
                <a:solidFill>
                  <a:schemeClr val="dk1"/>
                </a:solidFill>
                <a:latin typeface="Fira Sans"/>
                <a:ea typeface="Fira Sans"/>
                <a:cs typeface="Fira Sans"/>
                <a:sym typeface="Fira Sans"/>
              </a:rPr>
              <a:t> to </a:t>
            </a:r>
            <a:r>
              <a:rPr b="1" lang="en" sz="1050">
                <a:solidFill>
                  <a:schemeClr val="dk1"/>
                </a:solidFill>
                <a:latin typeface="Fira Sans"/>
                <a:ea typeface="Fira Sans"/>
                <a:cs typeface="Fira Sans"/>
                <a:sym typeface="Fira Sans"/>
              </a:rPr>
              <a:t>$56,880</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295275" lvl="0" marL="457200" rtl="0" algn="just">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Total savings achieved</a:t>
            </a: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$1,770 (1.53%)</a:t>
            </a:r>
            <a:endParaRPr b="1" sz="1050">
              <a:solidFill>
                <a:schemeClr val="dk1"/>
              </a:solidFill>
              <a:latin typeface="Fira Sans"/>
              <a:ea typeface="Fira Sans"/>
              <a:cs typeface="Fira Sans"/>
              <a:sym typeface="Fira Sans"/>
            </a:endParaRPr>
          </a:p>
        </p:txBody>
      </p:sp>
      <p:sp>
        <p:nvSpPr>
          <p:cNvPr id="2465" name="Google Shape;2465;g35d9eb2828e_0_170"/>
          <p:cNvSpPr txBox="1"/>
          <p:nvPr>
            <p:ph idx="1" type="body"/>
          </p:nvPr>
        </p:nvSpPr>
        <p:spPr>
          <a:xfrm>
            <a:off x="4994825" y="1219400"/>
            <a:ext cx="4072800" cy="3254100"/>
          </a:xfrm>
          <a:prstGeom prst="rect">
            <a:avLst/>
          </a:prstGeom>
        </p:spPr>
        <p:txBody>
          <a:bodyPr anchorCtr="0" anchor="ctr" bIns="91425" lIns="91425" spcFirstLastPara="1" rIns="91425" wrap="square" tIns="91425">
            <a:noAutofit/>
          </a:bodyPr>
          <a:lstStyle/>
          <a:p>
            <a:pPr indent="-288925" lvl="0" marL="457200" rtl="0" algn="l">
              <a:lnSpc>
                <a:spcPct val="100000"/>
              </a:lnSpc>
              <a:spcBef>
                <a:spcPts val="0"/>
              </a:spcBef>
              <a:spcAft>
                <a:spcPts val="0"/>
              </a:spcAft>
              <a:buClr>
                <a:schemeClr val="dk1"/>
              </a:buClr>
              <a:buSzPts val="950"/>
              <a:buFont typeface="Fira Sans"/>
              <a:buAutoNum type="arabicPeriod"/>
            </a:pPr>
            <a:r>
              <a:rPr b="1" lang="en" sz="950">
                <a:solidFill>
                  <a:schemeClr val="dk1"/>
                </a:solidFill>
                <a:latin typeface="Fira Sans"/>
                <a:ea typeface="Fira Sans"/>
                <a:cs typeface="Fira Sans"/>
                <a:sym typeface="Fira Sans"/>
              </a:rPr>
              <a:t>Conclusion 2</a:t>
            </a:r>
            <a:endParaRPr b="1" sz="950">
              <a:solidFill>
                <a:schemeClr val="dk1"/>
              </a:solidFill>
              <a:latin typeface="Fira Sans"/>
              <a:ea typeface="Fira Sans"/>
              <a:cs typeface="Fira Sans"/>
              <a:sym typeface="Fira Sans"/>
            </a:endParaRPr>
          </a:p>
          <a:p>
            <a:pPr indent="0" lvl="0" marL="0" rtl="0" algn="ctr">
              <a:lnSpc>
                <a:spcPct val="100000"/>
              </a:lnSpc>
              <a:spcBef>
                <a:spcPts val="1400"/>
              </a:spcBef>
              <a:spcAft>
                <a:spcPts val="0"/>
              </a:spcAft>
              <a:buNone/>
            </a:pPr>
            <a:r>
              <a:rPr b="1" lang="en" sz="1000">
                <a:solidFill>
                  <a:schemeClr val="dk1"/>
                </a:solidFill>
                <a:latin typeface="Fira Sans"/>
                <a:ea typeface="Fira Sans"/>
                <a:cs typeface="Fira Sans"/>
                <a:sym typeface="Fira Sans"/>
              </a:rPr>
              <a:t>Cost Evaluation Summary</a:t>
            </a:r>
            <a:endParaRPr b="1" sz="1000">
              <a:solidFill>
                <a:schemeClr val="dk1"/>
              </a:solidFill>
              <a:latin typeface="Fira Sans"/>
              <a:ea typeface="Fira Sans"/>
              <a:cs typeface="Fira Sans"/>
              <a:sym typeface="Fira Sans"/>
            </a:endParaRPr>
          </a:p>
          <a:p>
            <a:pPr indent="0" lvl="0" marL="0" rtl="0" algn="ctr">
              <a:lnSpc>
                <a:spcPct val="100000"/>
              </a:lnSpc>
              <a:spcBef>
                <a:spcPts val="1200"/>
              </a:spcBef>
              <a:spcAft>
                <a:spcPts val="0"/>
              </a:spcAft>
              <a:buNone/>
            </a:pPr>
            <a:r>
              <a:rPr lang="en" sz="1000">
                <a:solidFill>
                  <a:schemeClr val="dk1"/>
                </a:solidFill>
                <a:latin typeface="Fira Sans"/>
                <a:ea typeface="Fira Sans"/>
                <a:cs typeface="Fira Sans"/>
                <a:sym typeface="Fira Sans"/>
              </a:rPr>
              <a:t>Baseline cost (no model): </a:t>
            </a:r>
            <a:r>
              <a:rPr b="1" lang="en" sz="1000">
                <a:solidFill>
                  <a:schemeClr val="dk1"/>
                </a:solidFill>
                <a:latin typeface="Fira Sans"/>
                <a:ea typeface="Fira Sans"/>
                <a:cs typeface="Fira Sans"/>
                <a:sym typeface="Fira Sans"/>
              </a:rPr>
              <a:t>$154,950</a:t>
            </a:r>
            <a:endParaRPr b="1" sz="1000">
              <a:solidFill>
                <a:schemeClr val="dk1"/>
              </a:solidFill>
              <a:latin typeface="Fira Sans"/>
              <a:ea typeface="Fira Sans"/>
              <a:cs typeface="Fira Sans"/>
              <a:sym typeface="Fira Sans"/>
            </a:endParaRPr>
          </a:p>
          <a:p>
            <a:pPr indent="0" lvl="0" marL="0" rtl="0" algn="ctr">
              <a:lnSpc>
                <a:spcPct val="100000"/>
              </a:lnSpc>
              <a:spcBef>
                <a:spcPts val="1200"/>
              </a:spcBef>
              <a:spcAft>
                <a:spcPts val="0"/>
              </a:spcAft>
              <a:buNone/>
            </a:pPr>
            <a:r>
              <a:rPr lang="en" sz="1000">
                <a:solidFill>
                  <a:schemeClr val="dk1"/>
                </a:solidFill>
                <a:latin typeface="Fira Sans"/>
                <a:ea typeface="Fira Sans"/>
                <a:cs typeface="Fira Sans"/>
                <a:sym typeface="Fira Sans"/>
              </a:rPr>
              <a:t>Cost before tuning: </a:t>
            </a:r>
            <a:r>
              <a:rPr b="1" lang="en" sz="1000">
                <a:solidFill>
                  <a:schemeClr val="dk1"/>
                </a:solidFill>
                <a:latin typeface="Fira Sans"/>
                <a:ea typeface="Fira Sans"/>
                <a:cs typeface="Fira Sans"/>
                <a:sym typeface="Fira Sans"/>
              </a:rPr>
              <a:t>$58,650</a:t>
            </a:r>
            <a:endParaRPr b="1" sz="1000">
              <a:solidFill>
                <a:schemeClr val="dk1"/>
              </a:solidFill>
              <a:latin typeface="Fira Sans"/>
              <a:ea typeface="Fira Sans"/>
              <a:cs typeface="Fira Sans"/>
              <a:sym typeface="Fira Sans"/>
            </a:endParaRPr>
          </a:p>
          <a:p>
            <a:pPr indent="0" lvl="0" marL="0" rtl="0" algn="ctr">
              <a:lnSpc>
                <a:spcPct val="100000"/>
              </a:lnSpc>
              <a:spcBef>
                <a:spcPts val="1200"/>
              </a:spcBef>
              <a:spcAft>
                <a:spcPts val="0"/>
              </a:spcAft>
              <a:buNone/>
            </a:pPr>
            <a:r>
              <a:rPr lang="en" sz="1000">
                <a:solidFill>
                  <a:schemeClr val="dk1"/>
                </a:solidFill>
                <a:latin typeface="Fira Sans"/>
                <a:ea typeface="Fira Sans"/>
                <a:cs typeface="Fira Sans"/>
                <a:sym typeface="Fira Sans"/>
              </a:rPr>
              <a:t>Cost after tuning: </a:t>
            </a:r>
            <a:r>
              <a:rPr b="1" lang="en" sz="1000">
                <a:solidFill>
                  <a:schemeClr val="dk1"/>
                </a:solidFill>
                <a:latin typeface="Fira Sans"/>
                <a:ea typeface="Fira Sans"/>
                <a:cs typeface="Fira Sans"/>
                <a:sym typeface="Fira Sans"/>
              </a:rPr>
              <a:t>$56,880</a:t>
            </a:r>
            <a:endParaRPr b="1" sz="1000">
              <a:solidFill>
                <a:schemeClr val="dk1"/>
              </a:solidFill>
              <a:latin typeface="Fira Sans"/>
              <a:ea typeface="Fira Sans"/>
              <a:cs typeface="Fira Sans"/>
              <a:sym typeface="Fira Sans"/>
            </a:endParaRPr>
          </a:p>
          <a:p>
            <a:pPr indent="0" lvl="0" marL="0" rtl="0" algn="ctr">
              <a:lnSpc>
                <a:spcPct val="100000"/>
              </a:lnSpc>
              <a:spcBef>
                <a:spcPts val="1200"/>
              </a:spcBef>
              <a:spcAft>
                <a:spcPts val="0"/>
              </a:spcAft>
              <a:buNone/>
            </a:pPr>
            <a:r>
              <a:rPr b="1" lang="en" sz="1000">
                <a:solidFill>
                  <a:schemeClr val="dk1"/>
                </a:solidFill>
                <a:latin typeface="Fira Sans"/>
                <a:ea typeface="Fira Sans"/>
                <a:cs typeface="Fira Sans"/>
                <a:sym typeface="Fira Sans"/>
              </a:rPr>
              <a:t>Cost reduction: $98,070 (~63%)</a:t>
            </a:r>
            <a:endParaRPr b="1" sz="1000">
              <a:solidFill>
                <a:schemeClr val="dk1"/>
              </a:solidFill>
              <a:latin typeface="Fira Sans"/>
              <a:ea typeface="Fira Sans"/>
              <a:cs typeface="Fira Sans"/>
              <a:sym typeface="Fira Sans"/>
            </a:endParaRPr>
          </a:p>
          <a:p>
            <a:pPr indent="0" lvl="0" marL="0" rtl="0" algn="ctr">
              <a:lnSpc>
                <a:spcPct val="100000"/>
              </a:lnSpc>
              <a:spcBef>
                <a:spcPts val="1200"/>
              </a:spcBef>
              <a:spcAft>
                <a:spcPts val="1200"/>
              </a:spcAft>
              <a:buNone/>
            </a:pPr>
            <a:r>
              <a:rPr lang="en" sz="1000">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Model effectively reduces company losses and improves decision-making.</a:t>
            </a:r>
            <a:endParaRPr b="1" sz="1000">
              <a:solidFill>
                <a:schemeClr val="dk1"/>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g35d9eb2828e_0_185"/>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Fira Sans"/>
                <a:ea typeface="Fira Sans"/>
                <a:cs typeface="Fira Sans"/>
                <a:sym typeface="Fira Sans"/>
              </a:rPr>
              <a:t>Improvement </a:t>
            </a:r>
            <a:r>
              <a:rPr lang="en">
                <a:latin typeface="Fira Sans"/>
                <a:ea typeface="Fira Sans"/>
                <a:cs typeface="Fira Sans"/>
                <a:sym typeface="Fira Sans"/>
              </a:rPr>
              <a:t>Model</a:t>
            </a:r>
            <a:endParaRPr sz="1600">
              <a:solidFill>
                <a:srgbClr val="A64D79"/>
              </a:solidFill>
              <a:latin typeface="Fira Sans"/>
              <a:ea typeface="Fira Sans"/>
              <a:cs typeface="Fira Sans"/>
              <a:sym typeface="Fira Sans"/>
            </a:endParaRPr>
          </a:p>
        </p:txBody>
      </p:sp>
      <p:sp>
        <p:nvSpPr>
          <p:cNvPr id="2471" name="Google Shape;2471;g35d9eb2828e_0_185"/>
          <p:cNvSpPr txBox="1"/>
          <p:nvPr>
            <p:ph idx="1" type="body"/>
          </p:nvPr>
        </p:nvSpPr>
        <p:spPr>
          <a:xfrm>
            <a:off x="4318800" y="1534200"/>
            <a:ext cx="4513500" cy="2651100"/>
          </a:xfrm>
          <a:prstGeom prst="rect">
            <a:avLst/>
          </a:prstGeom>
        </p:spPr>
        <p:txBody>
          <a:bodyPr anchorCtr="0" anchor="ctr" bIns="91425" lIns="91425" spcFirstLastPara="1" rIns="91425" wrap="square" tIns="91425">
            <a:noAutofit/>
          </a:bodyPr>
          <a:lstStyle/>
          <a:p>
            <a:pPr indent="-295275" lvl="0" marL="457200" rtl="0" algn="l">
              <a:lnSpc>
                <a:spcPct val="135714"/>
              </a:lnSpc>
              <a:spcBef>
                <a:spcPts val="0"/>
              </a:spcBef>
              <a:spcAft>
                <a:spcPts val="0"/>
              </a:spcAft>
              <a:buClr>
                <a:schemeClr val="dk1"/>
              </a:buClr>
              <a:buSzPts val="1050"/>
              <a:buFont typeface="Fira Sans"/>
              <a:buAutoNum type="arabicPeriod" startAt="3"/>
            </a:pPr>
            <a:r>
              <a:rPr b="1" lang="en" sz="1050">
                <a:solidFill>
                  <a:schemeClr val="dk1"/>
                </a:solidFill>
                <a:latin typeface="Fira Sans"/>
                <a:ea typeface="Fira Sans"/>
                <a:cs typeface="Fira Sans"/>
                <a:sym typeface="Fira Sans"/>
              </a:rPr>
              <a:t>Recommendation Improvement Model</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Proceed with the current Logistic Regression model </a:t>
            </a:r>
            <a:r>
              <a:rPr lang="en" sz="1050">
                <a:solidFill>
                  <a:schemeClr val="dk1"/>
                </a:solidFill>
                <a:latin typeface="Fira Sans"/>
                <a:ea typeface="Fira Sans"/>
                <a:cs typeface="Fira Sans"/>
                <a:sym typeface="Fira Sans"/>
              </a:rPr>
              <a:t>as a cost-effective and interpretable solution.</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Deploy the model into a production pipeline</a:t>
            </a:r>
            <a:r>
              <a:rPr lang="en" sz="1050">
                <a:solidFill>
                  <a:schemeClr val="dk1"/>
                </a:solidFill>
                <a:latin typeface="Fira Sans"/>
                <a:ea typeface="Fira Sans"/>
                <a:cs typeface="Fira Sans"/>
                <a:sym typeface="Fira Sans"/>
              </a:rPr>
              <a:t> with regular evaluation and retraining.</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Reguler Update</a:t>
            </a:r>
            <a:r>
              <a:rPr lang="en" sz="1050">
                <a:solidFill>
                  <a:schemeClr val="dk1"/>
                </a:solidFill>
                <a:latin typeface="Fira Sans"/>
                <a:ea typeface="Fira Sans"/>
                <a:cs typeface="Fira Sans"/>
                <a:sym typeface="Fira Sans"/>
              </a:rPr>
              <a:t> to understand and updating key risk drivers in claim prediction.</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Char char="-"/>
            </a:pPr>
            <a:r>
              <a:rPr b="1" lang="en" sz="1050">
                <a:solidFill>
                  <a:schemeClr val="dk1"/>
                </a:solidFill>
                <a:latin typeface="Fira Sans"/>
                <a:ea typeface="Fira Sans"/>
                <a:cs typeface="Fira Sans"/>
                <a:sym typeface="Fira Sans"/>
              </a:rPr>
              <a:t>Simplify</a:t>
            </a:r>
            <a:r>
              <a:rPr lang="en" sz="1050">
                <a:solidFill>
                  <a:schemeClr val="dk1"/>
                </a:solidFill>
                <a:latin typeface="Fira Sans"/>
                <a:ea typeface="Fira Sans"/>
                <a:cs typeface="Fira Sans"/>
                <a:sym typeface="Fira Sans"/>
              </a:rPr>
              <a:t> the process by using AI agent (ex N8N) for automaton process from start to end data</a:t>
            </a:r>
            <a:endParaRPr b="1" sz="1050">
              <a:solidFill>
                <a:schemeClr val="dk1"/>
              </a:solidFill>
              <a:latin typeface="Fira Sans"/>
              <a:ea typeface="Fira Sans"/>
              <a:cs typeface="Fira Sans"/>
              <a:sym typeface="Fira Sans"/>
            </a:endParaRPr>
          </a:p>
        </p:txBody>
      </p:sp>
      <p:sp>
        <p:nvSpPr>
          <p:cNvPr id="2472" name="Google Shape;2472;g35d9eb2828e_0_185"/>
          <p:cNvSpPr txBox="1"/>
          <p:nvPr>
            <p:ph idx="1" type="body"/>
          </p:nvPr>
        </p:nvSpPr>
        <p:spPr>
          <a:xfrm>
            <a:off x="246000" y="1296925"/>
            <a:ext cx="4072800" cy="3254100"/>
          </a:xfrm>
          <a:prstGeom prst="rect">
            <a:avLst/>
          </a:prstGeom>
        </p:spPr>
        <p:txBody>
          <a:bodyPr anchorCtr="0" anchor="ctr" bIns="91425" lIns="91425" spcFirstLastPara="1" rIns="91425" wrap="square" tIns="91425">
            <a:noAutofit/>
          </a:bodyPr>
          <a:lstStyle/>
          <a:p>
            <a:pPr indent="-288925" lvl="0" marL="457200" rtl="0" algn="l">
              <a:lnSpc>
                <a:spcPct val="135714"/>
              </a:lnSpc>
              <a:spcBef>
                <a:spcPts val="0"/>
              </a:spcBef>
              <a:spcAft>
                <a:spcPts val="0"/>
              </a:spcAft>
              <a:buClr>
                <a:schemeClr val="dk1"/>
              </a:buClr>
              <a:buSzPts val="950"/>
              <a:buFont typeface="Fira Sans"/>
              <a:buAutoNum type="arabicPeriod" startAt="2"/>
            </a:pPr>
            <a:r>
              <a:rPr b="1" lang="en" sz="950">
                <a:solidFill>
                  <a:schemeClr val="dk1"/>
                </a:solidFill>
                <a:latin typeface="Fira Sans"/>
                <a:ea typeface="Fira Sans"/>
                <a:cs typeface="Fira Sans"/>
                <a:sym typeface="Fira Sans"/>
              </a:rPr>
              <a:t>Model Fit Analysis</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The model used is </a:t>
            </a:r>
            <a:r>
              <a:rPr b="1" lang="en" sz="950">
                <a:solidFill>
                  <a:schemeClr val="dk1"/>
                </a:solidFill>
                <a:latin typeface="Fira Sans"/>
                <a:ea typeface="Fira Sans"/>
                <a:cs typeface="Fira Sans"/>
                <a:sym typeface="Fira Sans"/>
              </a:rPr>
              <a:t>Logistic Regression</a:t>
            </a:r>
            <a:r>
              <a:rPr lang="en" sz="950">
                <a:solidFill>
                  <a:schemeClr val="dk1"/>
                </a:solidFill>
                <a:latin typeface="Fira Sans"/>
                <a:ea typeface="Fira Sans"/>
                <a:cs typeface="Fira Sans"/>
                <a:sym typeface="Fira Sans"/>
              </a:rPr>
              <a:t>, which is interpretable and low-complexity by design.</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The increase in F2 Score from 0.57 to 0.63 suggests </a:t>
            </a:r>
            <a:r>
              <a:rPr b="1" lang="en" sz="950">
                <a:solidFill>
                  <a:schemeClr val="dk1"/>
                </a:solidFill>
                <a:latin typeface="Fira Sans"/>
                <a:ea typeface="Fira Sans"/>
                <a:cs typeface="Fira Sans"/>
                <a:sym typeface="Fira Sans"/>
              </a:rPr>
              <a:t>improved generalization</a:t>
            </a:r>
            <a:r>
              <a:rPr lang="en" sz="950">
                <a:solidFill>
                  <a:schemeClr val="dk1"/>
                </a:solidFill>
                <a:latin typeface="Fira Sans"/>
                <a:ea typeface="Fira Sans"/>
                <a:cs typeface="Fira Sans"/>
                <a:sym typeface="Fira Sans"/>
              </a:rPr>
              <a:t> after tuning.</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The reduction in False Negatives and slight increase in False Positives indicates a </a:t>
            </a:r>
            <a:r>
              <a:rPr b="1" lang="en" sz="950">
                <a:solidFill>
                  <a:schemeClr val="dk1"/>
                </a:solidFill>
                <a:latin typeface="Fira Sans"/>
                <a:ea typeface="Fira Sans"/>
                <a:cs typeface="Fira Sans"/>
                <a:sym typeface="Fira Sans"/>
              </a:rPr>
              <a:t>reasonable trade-off</a:t>
            </a:r>
            <a:r>
              <a:rPr lang="en" sz="950">
                <a:solidFill>
                  <a:schemeClr val="dk1"/>
                </a:solidFill>
                <a:latin typeface="Fira Sans"/>
                <a:ea typeface="Fira Sans"/>
                <a:cs typeface="Fira Sans"/>
                <a:sym typeface="Fira Sans"/>
              </a:rPr>
              <a:t>, not overfitting.</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Since there's no access to train/test split scores, we cannot confirm overfitting — but no evidence suggests it.</a:t>
            </a:r>
            <a:endParaRPr sz="950">
              <a:solidFill>
                <a:schemeClr val="dk1"/>
              </a:solidFill>
              <a:latin typeface="Fira Sans"/>
              <a:ea typeface="Fira Sans"/>
              <a:cs typeface="Fira Sans"/>
              <a:sym typeface="Fira Sans"/>
            </a:endParaRPr>
          </a:p>
          <a:p>
            <a:pPr indent="-288925" lvl="0" marL="457200" rtl="0" algn="l">
              <a:lnSpc>
                <a:spcPct val="135714"/>
              </a:lnSpc>
              <a:spcBef>
                <a:spcPts val="0"/>
              </a:spcBef>
              <a:spcAft>
                <a:spcPts val="0"/>
              </a:spcAft>
              <a:buClr>
                <a:schemeClr val="dk1"/>
              </a:buClr>
              <a:buSzPts val="950"/>
              <a:buFont typeface="Fira Sans"/>
              <a:buChar char="-"/>
            </a:pPr>
            <a:r>
              <a:rPr lang="en" sz="950">
                <a:solidFill>
                  <a:schemeClr val="dk1"/>
                </a:solidFill>
                <a:latin typeface="Fira Sans"/>
                <a:ea typeface="Fira Sans"/>
                <a:cs typeface="Fira Sans"/>
                <a:sym typeface="Fira Sans"/>
              </a:rPr>
              <a:t>Given that Logistic Regression is less prone to overfitting and shows better performance on new data</a:t>
            </a:r>
            <a:endParaRPr b="1" sz="950">
              <a:solidFill>
                <a:schemeClr val="dk1"/>
              </a:solidFill>
              <a:latin typeface="Fira Sans"/>
              <a:ea typeface="Fira Sans"/>
              <a:cs typeface="Fira Sans"/>
              <a:sym typeface="Fir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g35ed3272d47_0_1"/>
          <p:cNvSpPr txBox="1"/>
          <p:nvPr/>
        </p:nvSpPr>
        <p:spPr>
          <a:xfrm>
            <a:off x="793650" y="2331150"/>
            <a:ext cx="7723500" cy="481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chemeClr val="lt1"/>
                </a:solidFill>
                <a:latin typeface="Fira Sans Medium"/>
                <a:ea typeface="Fira Sans Medium"/>
                <a:cs typeface="Fira Sans Medium"/>
                <a:sym typeface="Fira Sans Medium"/>
              </a:rPr>
              <a:t>Wall </a:t>
            </a:r>
            <a:r>
              <a:rPr lang="en" sz="2800">
                <a:solidFill>
                  <a:schemeClr val="lt1"/>
                </a:solidFill>
                <a:latin typeface="Fira Sans Medium"/>
                <a:ea typeface="Fira Sans Medium"/>
                <a:cs typeface="Fira Sans Medium"/>
                <a:sym typeface="Fira Sans Medium"/>
              </a:rPr>
              <a:t>Limitation</a:t>
            </a:r>
            <a:endParaRPr b="0" i="0" sz="2800" u="none" cap="none" strike="noStrike">
              <a:solidFill>
                <a:schemeClr val="lt1"/>
              </a:solidFill>
              <a:latin typeface="Fira Sans Medium"/>
              <a:ea typeface="Fira Sans Medium"/>
              <a:cs typeface="Fira Sans Medium"/>
              <a:sym typeface="Fira Sans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g35ed3272d47_0_5"/>
          <p:cNvSpPr txBox="1"/>
          <p:nvPr>
            <p:ph type="title"/>
          </p:nvPr>
        </p:nvSpPr>
        <p:spPr>
          <a:xfrm>
            <a:off x="311700" y="445025"/>
            <a:ext cx="8520600" cy="572700"/>
          </a:xfrm>
          <a:prstGeom prst="rect">
            <a:avLst/>
          </a:prstGeom>
          <a:solidFill>
            <a:srgbClr val="CACACA"/>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Fira Sans"/>
                <a:ea typeface="Fira Sans"/>
                <a:cs typeface="Fira Sans"/>
                <a:sym typeface="Fira Sans"/>
              </a:rPr>
              <a:t>Lacking</a:t>
            </a:r>
            <a:r>
              <a:rPr b="1" lang="en">
                <a:solidFill>
                  <a:srgbClr val="0000FF"/>
                </a:solidFill>
                <a:latin typeface="Fira Sans"/>
                <a:ea typeface="Fira Sans"/>
                <a:cs typeface="Fira Sans"/>
                <a:sym typeface="Fira Sans"/>
              </a:rPr>
              <a:t> </a:t>
            </a:r>
            <a:r>
              <a:rPr lang="en">
                <a:latin typeface="Fira Sans"/>
                <a:ea typeface="Fira Sans"/>
                <a:cs typeface="Fira Sans"/>
                <a:sym typeface="Fira Sans"/>
              </a:rPr>
              <a:t>of Information</a:t>
            </a:r>
            <a:endParaRPr sz="1600">
              <a:solidFill>
                <a:srgbClr val="A64D79"/>
              </a:solidFill>
              <a:latin typeface="Fira Sans"/>
              <a:ea typeface="Fira Sans"/>
              <a:cs typeface="Fira Sans"/>
              <a:sym typeface="Fira Sans"/>
            </a:endParaRPr>
          </a:p>
        </p:txBody>
      </p:sp>
      <p:sp>
        <p:nvSpPr>
          <p:cNvPr id="2483" name="Google Shape;2483;g35ed3272d47_0_5"/>
          <p:cNvSpPr txBox="1"/>
          <p:nvPr>
            <p:ph idx="1" type="body"/>
          </p:nvPr>
        </p:nvSpPr>
        <p:spPr>
          <a:xfrm>
            <a:off x="311700" y="1822000"/>
            <a:ext cx="8520600" cy="2651100"/>
          </a:xfrm>
          <a:prstGeom prst="rect">
            <a:avLst/>
          </a:prstGeom>
        </p:spPr>
        <p:txBody>
          <a:bodyPr anchorCtr="0" anchor="ctr" bIns="91425" lIns="91425" spcFirstLastPara="1" rIns="91425" wrap="square" tIns="91425">
            <a:noAutofit/>
          </a:bodyPr>
          <a:lstStyle/>
          <a:p>
            <a:pPr indent="-295275" lvl="0" marL="457200" rtl="0" algn="l">
              <a:lnSpc>
                <a:spcPct val="135714"/>
              </a:lnSpc>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Lack of Specific Subscription Time Information</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Clr>
                <a:schemeClr val="dk1"/>
              </a:buClr>
              <a:buSzPts val="1100"/>
              <a:buFont typeface="Arial"/>
              <a:buNone/>
            </a:pPr>
            <a:r>
              <a:rPr lang="en" sz="1050">
                <a:solidFill>
                  <a:schemeClr val="dk1"/>
                </a:solidFill>
                <a:latin typeface="Fira Sans"/>
                <a:ea typeface="Fira Sans"/>
                <a:cs typeface="Fira Sans"/>
                <a:sym typeface="Fira Sans"/>
              </a:rPr>
              <a:t>The dataset does not include any timestamp information such as the exact date or month when customers subscribed. This limits the model's ability to detect seasonal trends or time-based churn patterns.</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Missing Historical Behavior Data</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Clr>
                <a:schemeClr val="dk1"/>
              </a:buClr>
              <a:buSzPts val="1100"/>
              <a:buFont typeface="Arial"/>
              <a:buNone/>
            </a:pPr>
            <a:r>
              <a:rPr lang="en" sz="1050">
                <a:solidFill>
                  <a:schemeClr val="dk1"/>
                </a:solidFill>
                <a:latin typeface="Fira Sans"/>
                <a:ea typeface="Fira Sans"/>
                <a:cs typeface="Fira Sans"/>
                <a:sym typeface="Fira Sans"/>
              </a:rPr>
              <a:t>The data is a snapshot in time and does not capture customer behavior over a historical period. Without time-series data, the model cannot observe changes in behavior that might signal an impending churn (e.g., recent service downgrades).</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TotalCharges Column Initially Contained Missing Values</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Clr>
                <a:schemeClr val="dk1"/>
              </a:buClr>
              <a:buSzPts val="1100"/>
              <a:buFont typeface="Arial"/>
              <a:buNone/>
            </a:pPr>
            <a:r>
              <a:rPr lang="en" sz="1050">
                <a:solidFill>
                  <a:schemeClr val="dk1"/>
                </a:solidFill>
                <a:latin typeface="Fira Sans"/>
                <a:ea typeface="Fira Sans"/>
                <a:cs typeface="Fira Sans"/>
                <a:sym typeface="Fira Sans"/>
              </a:rPr>
              <a:t>Although cleaned, the TotalCharges feature originally had missing values. If not properly handled during preprocessing, this could reduce the reliability of the model's predictions.</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Fira Sans"/>
              <a:ea typeface="Fira Sans"/>
              <a:cs typeface="Fira Sans"/>
              <a:sym typeface="Fira Sans"/>
            </a:endParaRPr>
          </a:p>
          <a:p>
            <a:pPr indent="-295275" lvl="0" marL="457200" rtl="0" algn="l">
              <a:lnSpc>
                <a:spcPct val="135714"/>
              </a:lnSpc>
              <a:spcBef>
                <a:spcPts val="0"/>
              </a:spcBef>
              <a:spcAft>
                <a:spcPts val="0"/>
              </a:spcAft>
              <a:buClr>
                <a:schemeClr val="dk1"/>
              </a:buClr>
              <a:buSzPts val="1050"/>
              <a:buFont typeface="Fira Sans"/>
              <a:buAutoNum type="arabicPeriod"/>
            </a:pPr>
            <a:r>
              <a:rPr b="1" lang="en" sz="1050">
                <a:solidFill>
                  <a:schemeClr val="dk1"/>
                </a:solidFill>
                <a:latin typeface="Fira Sans"/>
                <a:ea typeface="Fira Sans"/>
                <a:cs typeface="Fira Sans"/>
                <a:sym typeface="Fira Sans"/>
              </a:rPr>
              <a:t>Limited Feature Set</a:t>
            </a: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Clr>
                <a:schemeClr val="dk1"/>
              </a:buClr>
              <a:buSzPts val="1100"/>
              <a:buFont typeface="Arial"/>
              <a:buNone/>
            </a:pPr>
            <a:r>
              <a:rPr lang="en" sz="1050">
                <a:solidFill>
                  <a:schemeClr val="dk1"/>
                </a:solidFill>
                <a:latin typeface="Fira Sans"/>
                <a:ea typeface="Fira Sans"/>
                <a:cs typeface="Fira Sans"/>
                <a:sym typeface="Fira Sans"/>
              </a:rPr>
              <a:t>Important features such as customer service interactions, complaints, service usage patterns (daily/monthly), or customer satisfaction feedback are not available, although these could significantly enhance churn prediction.</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sz="1050">
              <a:solidFill>
                <a:schemeClr val="dk1"/>
              </a:solidFill>
              <a:latin typeface="Fira Sans"/>
              <a:ea typeface="Fira Sans"/>
              <a:cs typeface="Fira Sans"/>
              <a:sym typeface="Fir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g35d9eb2828e_0_192"/>
          <p:cNvSpPr/>
          <p:nvPr/>
        </p:nvSpPr>
        <p:spPr>
          <a:xfrm>
            <a:off x="475380" y="2718736"/>
            <a:ext cx="2273374" cy="2071100"/>
          </a:xfrm>
          <a:custGeom>
            <a:rect b="b" l="l" r="r" t="t"/>
            <a:pathLst>
              <a:path extrusionOk="0" h="64455" w="7075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35d9eb2828e_0_192"/>
          <p:cNvSpPr/>
          <p:nvPr/>
        </p:nvSpPr>
        <p:spPr>
          <a:xfrm>
            <a:off x="444854" y="2587218"/>
            <a:ext cx="2334426" cy="2334394"/>
          </a:xfrm>
          <a:custGeom>
            <a:rect b="b" l="l" r="r" t="t"/>
            <a:pathLst>
              <a:path extrusionOk="0" h="72649" w="7265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g35d9eb2828e_0_192"/>
          <p:cNvSpPr/>
          <p:nvPr/>
        </p:nvSpPr>
        <p:spPr>
          <a:xfrm>
            <a:off x="86641" y="4160361"/>
            <a:ext cx="3080350" cy="895758"/>
          </a:xfrm>
          <a:custGeom>
            <a:rect b="b" l="l" r="r" t="t"/>
            <a:pathLst>
              <a:path extrusionOk="0" h="27877" w="95864">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35d9eb2828e_0_192"/>
          <p:cNvSpPr/>
          <p:nvPr/>
        </p:nvSpPr>
        <p:spPr>
          <a:xfrm>
            <a:off x="700275" y="4277452"/>
            <a:ext cx="2056" cy="14267"/>
          </a:xfrm>
          <a:custGeom>
            <a:rect b="b" l="l" r="r" t="t"/>
            <a:pathLst>
              <a:path extrusionOk="0" h="444" w="64">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35d9eb2828e_0_192"/>
          <p:cNvSpPr/>
          <p:nvPr/>
        </p:nvSpPr>
        <p:spPr>
          <a:xfrm>
            <a:off x="690089" y="4279476"/>
            <a:ext cx="16323" cy="79399"/>
          </a:xfrm>
          <a:custGeom>
            <a:rect b="b" l="l" r="r" t="t"/>
            <a:pathLst>
              <a:path extrusionOk="0" h="2471" w="508">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g35d9eb2828e_0_192"/>
          <p:cNvSpPr/>
          <p:nvPr/>
        </p:nvSpPr>
        <p:spPr>
          <a:xfrm>
            <a:off x="1055404" y="3574296"/>
            <a:ext cx="4113" cy="9190"/>
          </a:xfrm>
          <a:custGeom>
            <a:rect b="b" l="l" r="r" t="t"/>
            <a:pathLst>
              <a:path extrusionOk="0" h="286" w="128">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35d9eb2828e_0_192"/>
          <p:cNvSpPr/>
          <p:nvPr/>
        </p:nvSpPr>
        <p:spPr>
          <a:xfrm>
            <a:off x="702300" y="4291686"/>
            <a:ext cx="4113" cy="8194"/>
          </a:xfrm>
          <a:custGeom>
            <a:rect b="b" l="l" r="r" t="t"/>
            <a:pathLst>
              <a:path extrusionOk="0" h="255" w="128">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35d9eb2828e_0_192"/>
          <p:cNvSpPr/>
          <p:nvPr/>
        </p:nvSpPr>
        <p:spPr>
          <a:xfrm>
            <a:off x="810168" y="3082797"/>
            <a:ext cx="271745" cy="379581"/>
          </a:xfrm>
          <a:custGeom>
            <a:rect b="b" l="l" r="r" t="t"/>
            <a:pathLst>
              <a:path extrusionOk="0" h="11813" w="8457">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35d9eb2828e_0_192"/>
          <p:cNvSpPr/>
          <p:nvPr/>
        </p:nvSpPr>
        <p:spPr>
          <a:xfrm>
            <a:off x="573063" y="3075889"/>
            <a:ext cx="365347" cy="599175"/>
          </a:xfrm>
          <a:custGeom>
            <a:rect b="b" l="l" r="r" t="t"/>
            <a:pathLst>
              <a:path extrusionOk="0" h="18647" w="1137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35d9eb2828e_0_192"/>
          <p:cNvSpPr/>
          <p:nvPr/>
        </p:nvSpPr>
        <p:spPr>
          <a:xfrm>
            <a:off x="697223" y="3813426"/>
            <a:ext cx="292084" cy="464058"/>
          </a:xfrm>
          <a:custGeom>
            <a:rect b="b" l="l" r="r" t="t"/>
            <a:pathLst>
              <a:path extrusionOk="0" h="14442" w="909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g35d9eb2828e_0_192"/>
          <p:cNvSpPr/>
          <p:nvPr/>
        </p:nvSpPr>
        <p:spPr>
          <a:xfrm>
            <a:off x="714510" y="3583454"/>
            <a:ext cx="340926" cy="360237"/>
          </a:xfrm>
          <a:custGeom>
            <a:rect b="b" l="l" r="r" t="t"/>
            <a:pathLst>
              <a:path extrusionOk="0" h="11211" w="1061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g35d9eb2828e_0_192"/>
          <p:cNvSpPr/>
          <p:nvPr/>
        </p:nvSpPr>
        <p:spPr>
          <a:xfrm>
            <a:off x="757246" y="3330057"/>
            <a:ext cx="316505" cy="355193"/>
          </a:xfrm>
          <a:custGeom>
            <a:rect b="b" l="l" r="r" t="t"/>
            <a:pathLst>
              <a:path extrusionOk="0" h="11054" w="985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35d9eb2828e_0_192"/>
          <p:cNvSpPr/>
          <p:nvPr/>
        </p:nvSpPr>
        <p:spPr>
          <a:xfrm>
            <a:off x="510983" y="3454217"/>
            <a:ext cx="234085" cy="825291"/>
          </a:xfrm>
          <a:custGeom>
            <a:rect b="b" l="l" r="r" t="t"/>
            <a:pathLst>
              <a:path extrusionOk="0" h="25684" w="7285">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35d9eb2828e_0_192"/>
          <p:cNvSpPr/>
          <p:nvPr/>
        </p:nvSpPr>
        <p:spPr>
          <a:xfrm>
            <a:off x="686008" y="3951821"/>
            <a:ext cx="27538" cy="342950"/>
          </a:xfrm>
          <a:custGeom>
            <a:rect b="b" l="l" r="r" t="t"/>
            <a:pathLst>
              <a:path extrusionOk="0" h="10673" w="857">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g35d9eb2828e_0_192"/>
          <p:cNvSpPr/>
          <p:nvPr/>
        </p:nvSpPr>
        <p:spPr>
          <a:xfrm>
            <a:off x="789828" y="3476581"/>
            <a:ext cx="4081" cy="6137"/>
          </a:xfrm>
          <a:custGeom>
            <a:rect b="b" l="l" r="r" t="t"/>
            <a:pathLst>
              <a:path extrusionOk="0" h="191" w="127">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35d9eb2828e_0_192"/>
          <p:cNvSpPr/>
          <p:nvPr/>
        </p:nvSpPr>
        <p:spPr>
          <a:xfrm>
            <a:off x="744040" y="3692319"/>
            <a:ext cx="32" cy="1060"/>
          </a:xfrm>
          <a:custGeom>
            <a:rect b="b" l="l" r="r" t="t"/>
            <a:pathLst>
              <a:path extrusionOk="0" h="33" w="1">
                <a:moveTo>
                  <a:pt x="0" y="32"/>
                </a:moveTo>
                <a:lnTo>
                  <a:pt x="0" y="32"/>
                </a:lnTo>
                <a:lnTo>
                  <a:pt x="0" y="1"/>
                </a:ln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g35d9eb2828e_0_192"/>
          <p:cNvSpPr/>
          <p:nvPr/>
        </p:nvSpPr>
        <p:spPr>
          <a:xfrm>
            <a:off x="706380" y="3943659"/>
            <a:ext cx="8162" cy="15295"/>
          </a:xfrm>
          <a:custGeom>
            <a:rect b="b" l="l" r="r" t="t"/>
            <a:pathLst>
              <a:path extrusionOk="0" h="476" w="254">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g35d9eb2828e_0_192"/>
          <p:cNvSpPr/>
          <p:nvPr/>
        </p:nvSpPr>
        <p:spPr>
          <a:xfrm>
            <a:off x="792881" y="3474557"/>
            <a:ext cx="2056" cy="3085"/>
          </a:xfrm>
          <a:custGeom>
            <a:rect b="b" l="l" r="r" t="t"/>
            <a:pathLst>
              <a:path extrusionOk="0" h="96" w="64">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g35d9eb2828e_0_192"/>
          <p:cNvSpPr/>
          <p:nvPr/>
        </p:nvSpPr>
        <p:spPr>
          <a:xfrm>
            <a:off x="570010" y="3078717"/>
            <a:ext cx="507822" cy="871080"/>
          </a:xfrm>
          <a:custGeom>
            <a:rect b="b" l="l" r="r" t="t"/>
            <a:pathLst>
              <a:path extrusionOk="0" h="27109" w="15804">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g35d9eb2828e_0_192"/>
          <p:cNvSpPr/>
          <p:nvPr/>
        </p:nvSpPr>
        <p:spPr>
          <a:xfrm>
            <a:off x="713514" y="3801216"/>
            <a:ext cx="276789" cy="157738"/>
          </a:xfrm>
          <a:custGeom>
            <a:rect b="b" l="l" r="r" t="t"/>
            <a:pathLst>
              <a:path extrusionOk="0" h="4909" w="8614">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g35d9eb2828e_0_192"/>
          <p:cNvSpPr/>
          <p:nvPr/>
        </p:nvSpPr>
        <p:spPr>
          <a:xfrm>
            <a:off x="553719" y="3735055"/>
            <a:ext cx="150637" cy="227980"/>
          </a:xfrm>
          <a:custGeom>
            <a:rect b="b" l="l" r="r" t="t"/>
            <a:pathLst>
              <a:path extrusionOk="0" h="7095" w="4688">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g35d9eb2828e_0_192"/>
          <p:cNvSpPr/>
          <p:nvPr/>
        </p:nvSpPr>
        <p:spPr>
          <a:xfrm>
            <a:off x="701271" y="3938582"/>
            <a:ext cx="8194" cy="24453"/>
          </a:xfrm>
          <a:custGeom>
            <a:rect b="b" l="l" r="r" t="t"/>
            <a:pathLst>
              <a:path extrusionOk="0" h="761" w="255">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g35d9eb2828e_0_192"/>
          <p:cNvSpPr/>
          <p:nvPr/>
        </p:nvSpPr>
        <p:spPr>
          <a:xfrm>
            <a:off x="706380" y="3949764"/>
            <a:ext cx="1060" cy="2089"/>
          </a:xfrm>
          <a:custGeom>
            <a:rect b="b" l="l" r="r" t="t"/>
            <a:pathLst>
              <a:path extrusionOk="0" h="65" w="33">
                <a:moveTo>
                  <a:pt x="0" y="1"/>
                </a:moveTo>
                <a:cubicBezTo>
                  <a:pt x="0" y="1"/>
                  <a:pt x="0" y="33"/>
                  <a:pt x="0" y="33"/>
                </a:cubicBezTo>
                <a:lnTo>
                  <a:pt x="32" y="64"/>
                </a:lnTo>
                <a:cubicBezTo>
                  <a:pt x="32" y="33"/>
                  <a:pt x="0" y="33"/>
                  <a:pt x="0" y="1"/>
                </a:cubicBezTo>
                <a:close/>
              </a:path>
            </a:pathLst>
          </a:custGeom>
          <a:solidFill>
            <a:srgbClr val="7AC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g35d9eb2828e_0_192"/>
          <p:cNvSpPr/>
          <p:nvPr/>
        </p:nvSpPr>
        <p:spPr>
          <a:xfrm>
            <a:off x="241327" y="3485096"/>
            <a:ext cx="520032" cy="858516"/>
          </a:xfrm>
          <a:custGeom>
            <a:rect b="b" l="l" r="r" t="t"/>
            <a:pathLst>
              <a:path extrusionOk="0" h="26718" w="16184">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g35d9eb2828e_0_192"/>
          <p:cNvSpPr/>
          <p:nvPr/>
        </p:nvSpPr>
        <p:spPr>
          <a:xfrm>
            <a:off x="290168" y="3460322"/>
            <a:ext cx="385719" cy="926027"/>
          </a:xfrm>
          <a:custGeom>
            <a:rect b="b" l="l" r="r" t="t"/>
            <a:pathLst>
              <a:path extrusionOk="0" h="28819" w="12004">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35d9eb2828e_0_192"/>
          <p:cNvSpPr/>
          <p:nvPr/>
        </p:nvSpPr>
        <p:spPr>
          <a:xfrm>
            <a:off x="216906" y="3675032"/>
            <a:ext cx="267664" cy="93634"/>
          </a:xfrm>
          <a:custGeom>
            <a:rect b="b" l="l" r="r" t="t"/>
            <a:pathLst>
              <a:path extrusionOk="0" h="2914" w="833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g35d9eb2828e_0_192"/>
          <p:cNvSpPr/>
          <p:nvPr/>
        </p:nvSpPr>
        <p:spPr>
          <a:xfrm>
            <a:off x="302378" y="3863103"/>
            <a:ext cx="245267" cy="55172"/>
          </a:xfrm>
          <a:custGeom>
            <a:rect b="b" l="l" r="r" t="t"/>
            <a:pathLst>
              <a:path extrusionOk="0" h="1717" w="7633">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g35d9eb2828e_0_192"/>
          <p:cNvSpPr/>
          <p:nvPr/>
        </p:nvSpPr>
        <p:spPr>
          <a:xfrm>
            <a:off x="362434" y="4018978"/>
            <a:ext cx="248320" cy="80428"/>
          </a:xfrm>
          <a:custGeom>
            <a:rect b="b" l="l" r="r" t="t"/>
            <a:pathLst>
              <a:path extrusionOk="0" h="2503" w="7728">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g35d9eb2828e_0_192"/>
          <p:cNvSpPr/>
          <p:nvPr/>
        </p:nvSpPr>
        <p:spPr>
          <a:xfrm>
            <a:off x="462141" y="3526451"/>
            <a:ext cx="33611" cy="235114"/>
          </a:xfrm>
          <a:custGeom>
            <a:rect b="b" l="l" r="r" t="t"/>
            <a:pathLst>
              <a:path extrusionOk="0" h="7317" w="1046">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g35d9eb2828e_0_192"/>
          <p:cNvSpPr/>
          <p:nvPr/>
        </p:nvSpPr>
        <p:spPr>
          <a:xfrm>
            <a:off x="537460" y="3695371"/>
            <a:ext cx="110954" cy="212717"/>
          </a:xfrm>
          <a:custGeom>
            <a:rect b="b" l="l" r="r" t="t"/>
            <a:pathLst>
              <a:path extrusionOk="0" h="6620" w="3453">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g35d9eb2828e_0_192"/>
          <p:cNvSpPr/>
          <p:nvPr/>
        </p:nvSpPr>
        <p:spPr>
          <a:xfrm>
            <a:off x="607669" y="3913133"/>
            <a:ext cx="84476" cy="186272"/>
          </a:xfrm>
          <a:custGeom>
            <a:rect b="b" l="l" r="r" t="t"/>
            <a:pathLst>
              <a:path extrusionOk="0" h="5797" w="2629">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g35d9eb2828e_0_192"/>
          <p:cNvSpPr/>
          <p:nvPr/>
        </p:nvSpPr>
        <p:spPr>
          <a:xfrm>
            <a:off x="477404" y="4335451"/>
            <a:ext cx="367403" cy="367371"/>
          </a:xfrm>
          <a:custGeom>
            <a:rect b="b" l="l" r="r" t="t"/>
            <a:pathLst>
              <a:path extrusionOk="0" h="11433" w="11434">
                <a:moveTo>
                  <a:pt x="1" y="0"/>
                </a:moveTo>
                <a:lnTo>
                  <a:pt x="1996" y="11433"/>
                </a:lnTo>
                <a:lnTo>
                  <a:pt x="9438" y="11433"/>
                </a:lnTo>
                <a:lnTo>
                  <a:pt x="1143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g35d9eb2828e_0_192"/>
          <p:cNvSpPr/>
          <p:nvPr/>
        </p:nvSpPr>
        <p:spPr>
          <a:xfrm>
            <a:off x="431615" y="4231663"/>
            <a:ext cx="457952" cy="103820"/>
          </a:xfrm>
          <a:custGeom>
            <a:rect b="b" l="l" r="r" t="t"/>
            <a:pathLst>
              <a:path extrusionOk="0" h="3231" w="14252">
                <a:moveTo>
                  <a:pt x="1" y="0"/>
                </a:moveTo>
                <a:lnTo>
                  <a:pt x="1" y="3230"/>
                </a:lnTo>
                <a:lnTo>
                  <a:pt x="14252" y="3230"/>
                </a:lnTo>
                <a:lnTo>
                  <a:pt x="14252"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g35d9eb2828e_0_192"/>
          <p:cNvSpPr/>
          <p:nvPr/>
        </p:nvSpPr>
        <p:spPr>
          <a:xfrm>
            <a:off x="477404" y="4335451"/>
            <a:ext cx="367403" cy="48874"/>
          </a:xfrm>
          <a:custGeom>
            <a:rect b="b" l="l" r="r" t="t"/>
            <a:pathLst>
              <a:path extrusionOk="0" h="1521" w="11434">
                <a:moveTo>
                  <a:pt x="1" y="0"/>
                </a:moveTo>
                <a:lnTo>
                  <a:pt x="254" y="1521"/>
                </a:lnTo>
                <a:lnTo>
                  <a:pt x="11180" y="1521"/>
                </a:lnTo>
                <a:lnTo>
                  <a:pt x="11433" y="0"/>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g35d9eb2828e_0_192"/>
          <p:cNvSpPr/>
          <p:nvPr/>
        </p:nvSpPr>
        <p:spPr>
          <a:xfrm>
            <a:off x="416352" y="4721105"/>
            <a:ext cx="2375138" cy="176086"/>
          </a:xfrm>
          <a:custGeom>
            <a:rect b="b" l="l" r="r" t="t"/>
            <a:pathLst>
              <a:path extrusionOk="0" h="5480" w="73917">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35d9eb2828e_0_192"/>
          <p:cNvSpPr/>
          <p:nvPr/>
        </p:nvSpPr>
        <p:spPr>
          <a:xfrm>
            <a:off x="1222300" y="2702959"/>
            <a:ext cx="960665" cy="1027533"/>
          </a:xfrm>
          <a:custGeom>
            <a:rect b="b" l="l" r="r" t="t"/>
            <a:pathLst>
              <a:path extrusionOk="0" h="31978" w="29897">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g35d9eb2828e_0_192"/>
          <p:cNvSpPr/>
          <p:nvPr/>
        </p:nvSpPr>
        <p:spPr>
          <a:xfrm>
            <a:off x="1224324" y="2684483"/>
            <a:ext cx="899614" cy="820632"/>
          </a:xfrm>
          <a:custGeom>
            <a:rect b="b" l="l" r="r" t="t"/>
            <a:pathLst>
              <a:path extrusionOk="0" h="25539" w="27997">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g35d9eb2828e_0_192"/>
          <p:cNvSpPr/>
          <p:nvPr/>
        </p:nvSpPr>
        <p:spPr>
          <a:xfrm>
            <a:off x="710461" y="4248115"/>
            <a:ext cx="1824580" cy="505862"/>
          </a:xfrm>
          <a:custGeom>
            <a:rect b="b" l="l" r="r" t="t"/>
            <a:pathLst>
              <a:path extrusionOk="0" h="15743" w="56783">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g35d9eb2828e_0_192"/>
          <p:cNvSpPr/>
          <p:nvPr/>
        </p:nvSpPr>
        <p:spPr>
          <a:xfrm>
            <a:off x="1002513" y="3918532"/>
            <a:ext cx="377557" cy="568392"/>
          </a:xfrm>
          <a:custGeom>
            <a:rect b="b" l="l" r="r" t="t"/>
            <a:pathLst>
              <a:path extrusionOk="0" h="17689" w="1175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g35d9eb2828e_0_192"/>
          <p:cNvSpPr/>
          <p:nvPr/>
        </p:nvSpPr>
        <p:spPr>
          <a:xfrm>
            <a:off x="1367828" y="3088517"/>
            <a:ext cx="520032" cy="459720"/>
          </a:xfrm>
          <a:custGeom>
            <a:rect b="b" l="l" r="r" t="t"/>
            <a:pathLst>
              <a:path extrusionOk="0" h="14307" w="16184">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g35d9eb2828e_0_192"/>
          <p:cNvSpPr/>
          <p:nvPr/>
        </p:nvSpPr>
        <p:spPr>
          <a:xfrm>
            <a:off x="993356" y="3424141"/>
            <a:ext cx="468106" cy="624367"/>
          </a:xfrm>
          <a:custGeom>
            <a:rect b="b" l="l" r="r" t="t"/>
            <a:pathLst>
              <a:path extrusionOk="0" h="19431" w="14568">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g35d9eb2828e_0_192"/>
          <p:cNvSpPr/>
          <p:nvPr/>
        </p:nvSpPr>
        <p:spPr>
          <a:xfrm>
            <a:off x="1805376" y="3918532"/>
            <a:ext cx="376561" cy="568392"/>
          </a:xfrm>
          <a:custGeom>
            <a:rect b="b" l="l" r="r" t="t"/>
            <a:pathLst>
              <a:path extrusionOk="0" h="17689" w="11719">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g35d9eb2828e_0_192"/>
          <p:cNvSpPr/>
          <p:nvPr/>
        </p:nvSpPr>
        <p:spPr>
          <a:xfrm>
            <a:off x="1723984" y="3424141"/>
            <a:ext cx="468138" cy="624367"/>
          </a:xfrm>
          <a:custGeom>
            <a:rect b="b" l="l" r="r" t="t"/>
            <a:pathLst>
              <a:path extrusionOk="0" h="19431" w="14569">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g35d9eb2828e_0_192"/>
          <p:cNvSpPr/>
          <p:nvPr/>
        </p:nvSpPr>
        <p:spPr>
          <a:xfrm>
            <a:off x="1268089" y="3384007"/>
            <a:ext cx="657399" cy="1024738"/>
          </a:xfrm>
          <a:custGeom>
            <a:rect b="b" l="l" r="r" t="t"/>
            <a:pathLst>
              <a:path extrusionOk="0" h="31891" w="20459">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g35d9eb2828e_0_192"/>
          <p:cNvSpPr/>
          <p:nvPr/>
        </p:nvSpPr>
        <p:spPr>
          <a:xfrm>
            <a:off x="1391220" y="3362286"/>
            <a:ext cx="439637" cy="236656"/>
          </a:xfrm>
          <a:custGeom>
            <a:rect b="b" l="l" r="r" t="t"/>
            <a:pathLst>
              <a:path extrusionOk="0" h="7365" w="13682">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35d9eb2828e_0_192"/>
          <p:cNvSpPr/>
          <p:nvPr/>
        </p:nvSpPr>
        <p:spPr>
          <a:xfrm>
            <a:off x="1468563" y="3188899"/>
            <a:ext cx="266635" cy="371227"/>
          </a:xfrm>
          <a:custGeom>
            <a:rect b="b" l="l" r="r" t="t"/>
            <a:pathLst>
              <a:path extrusionOk="0" h="11553" w="8298">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g35d9eb2828e_0_192"/>
          <p:cNvSpPr/>
          <p:nvPr/>
        </p:nvSpPr>
        <p:spPr>
          <a:xfrm>
            <a:off x="1574408" y="2778310"/>
            <a:ext cx="501685" cy="786861"/>
          </a:xfrm>
          <a:custGeom>
            <a:rect b="b" l="l" r="r" t="t"/>
            <a:pathLst>
              <a:path extrusionOk="0" h="24488" w="15613">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35d9eb2828e_0_192"/>
          <p:cNvSpPr/>
          <p:nvPr/>
        </p:nvSpPr>
        <p:spPr>
          <a:xfrm>
            <a:off x="1518433" y="3188899"/>
            <a:ext cx="166896" cy="185437"/>
          </a:xfrm>
          <a:custGeom>
            <a:rect b="b" l="l" r="r" t="t"/>
            <a:pathLst>
              <a:path extrusionOk="0" h="5771" w="5194">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g35d9eb2828e_0_192"/>
          <p:cNvSpPr/>
          <p:nvPr/>
        </p:nvSpPr>
        <p:spPr>
          <a:xfrm>
            <a:off x="1375957" y="2832550"/>
            <a:ext cx="413192" cy="500046"/>
          </a:xfrm>
          <a:custGeom>
            <a:rect b="b" l="l" r="r" t="t"/>
            <a:pathLst>
              <a:path extrusionOk="0" h="15562" w="12859">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g35d9eb2828e_0_192"/>
          <p:cNvSpPr/>
          <p:nvPr/>
        </p:nvSpPr>
        <p:spPr>
          <a:xfrm>
            <a:off x="1413617" y="2813238"/>
            <a:ext cx="383662" cy="341826"/>
          </a:xfrm>
          <a:custGeom>
            <a:rect b="b" l="l" r="r" t="t"/>
            <a:pathLst>
              <a:path extrusionOk="0" h="10638" w="1194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g35d9eb2828e_0_192"/>
          <p:cNvSpPr/>
          <p:nvPr/>
        </p:nvSpPr>
        <p:spPr>
          <a:xfrm>
            <a:off x="1358670" y="2791131"/>
            <a:ext cx="491531" cy="373862"/>
          </a:xfrm>
          <a:custGeom>
            <a:rect b="b" l="l" r="r" t="t"/>
            <a:pathLst>
              <a:path extrusionOk="0" h="11635" w="15297">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g35d9eb2828e_0_192"/>
          <p:cNvSpPr/>
          <p:nvPr/>
        </p:nvSpPr>
        <p:spPr>
          <a:xfrm>
            <a:off x="1134803" y="3896874"/>
            <a:ext cx="924002" cy="20372"/>
          </a:xfrm>
          <a:custGeom>
            <a:rect b="b" l="l" r="r" t="t"/>
            <a:pathLst>
              <a:path extrusionOk="0" h="634" w="28756">
                <a:moveTo>
                  <a:pt x="28471" y="0"/>
                </a:moveTo>
                <a:lnTo>
                  <a:pt x="222" y="64"/>
                </a:lnTo>
                <a:lnTo>
                  <a:pt x="0" y="634"/>
                </a:lnTo>
                <a:lnTo>
                  <a:pt x="28756" y="634"/>
                </a:lnTo>
                <a:lnTo>
                  <a:pt x="28471" y="0"/>
                </a:lnTo>
                <a:close/>
              </a:path>
            </a:pathLst>
          </a:custGeom>
          <a:solidFill>
            <a:srgbClr val="BD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g35d9eb2828e_0_192"/>
          <p:cNvSpPr/>
          <p:nvPr/>
        </p:nvSpPr>
        <p:spPr>
          <a:xfrm>
            <a:off x="1492984" y="4657001"/>
            <a:ext cx="480349" cy="175058"/>
          </a:xfrm>
          <a:custGeom>
            <a:rect b="b" l="l" r="r" t="t"/>
            <a:pathLst>
              <a:path extrusionOk="0" h="5448" w="14949">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g35d9eb2828e_0_192"/>
          <p:cNvSpPr/>
          <p:nvPr/>
        </p:nvSpPr>
        <p:spPr>
          <a:xfrm>
            <a:off x="1504166" y="4657001"/>
            <a:ext cx="469167" cy="160823"/>
          </a:xfrm>
          <a:custGeom>
            <a:rect b="b" l="l" r="r" t="t"/>
            <a:pathLst>
              <a:path extrusionOk="0" h="5005" w="14601">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g35d9eb2828e_0_192"/>
          <p:cNvSpPr/>
          <p:nvPr/>
        </p:nvSpPr>
        <p:spPr>
          <a:xfrm>
            <a:off x="1139880" y="3887717"/>
            <a:ext cx="913848" cy="613634"/>
          </a:xfrm>
          <a:custGeom>
            <a:rect b="b" l="l" r="r" t="t"/>
            <a:pathLst>
              <a:path extrusionOk="0" h="19097" w="2844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g35d9eb2828e_0_192"/>
          <p:cNvSpPr/>
          <p:nvPr/>
        </p:nvSpPr>
        <p:spPr>
          <a:xfrm>
            <a:off x="1712802" y="4658061"/>
            <a:ext cx="305291" cy="190385"/>
          </a:xfrm>
          <a:custGeom>
            <a:rect b="b" l="l" r="r" t="t"/>
            <a:pathLst>
              <a:path extrusionOk="0" h="5925" w="9501">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35d9eb2828e_0_192"/>
          <p:cNvSpPr/>
          <p:nvPr/>
        </p:nvSpPr>
        <p:spPr>
          <a:xfrm>
            <a:off x="1132746" y="3905004"/>
            <a:ext cx="928083" cy="613634"/>
          </a:xfrm>
          <a:custGeom>
            <a:rect b="b" l="l" r="r" t="t"/>
            <a:pathLst>
              <a:path extrusionOk="0" h="19097" w="28883">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g35d9eb2828e_0_192"/>
          <p:cNvSpPr/>
          <p:nvPr/>
        </p:nvSpPr>
        <p:spPr>
          <a:xfrm>
            <a:off x="1191774" y="4517610"/>
            <a:ext cx="809032" cy="36663"/>
          </a:xfrm>
          <a:custGeom>
            <a:rect b="b" l="l" r="r" t="t"/>
            <a:pathLst>
              <a:path extrusionOk="0" h="1141" w="25178">
                <a:moveTo>
                  <a:pt x="0" y="0"/>
                </a:moveTo>
                <a:lnTo>
                  <a:pt x="0" y="1140"/>
                </a:lnTo>
                <a:lnTo>
                  <a:pt x="25177" y="1140"/>
                </a:lnTo>
                <a:lnTo>
                  <a:pt x="25177"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g35d9eb2828e_0_192"/>
          <p:cNvSpPr/>
          <p:nvPr/>
        </p:nvSpPr>
        <p:spPr>
          <a:xfrm>
            <a:off x="1536748" y="4155605"/>
            <a:ext cx="120111" cy="112207"/>
          </a:xfrm>
          <a:custGeom>
            <a:rect b="b" l="l" r="r" t="t"/>
            <a:pathLst>
              <a:path extrusionOk="0" h="3492" w="3738">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g35d9eb2828e_0_192"/>
          <p:cNvSpPr/>
          <p:nvPr/>
        </p:nvSpPr>
        <p:spPr>
          <a:xfrm>
            <a:off x="671645" y="4256790"/>
            <a:ext cx="1012688" cy="548213"/>
          </a:xfrm>
          <a:custGeom>
            <a:rect b="b" l="l" r="r" t="t"/>
            <a:pathLst>
              <a:path extrusionOk="0" h="17061" w="31516">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g35d9eb2828e_0_192"/>
          <p:cNvSpPr/>
          <p:nvPr/>
        </p:nvSpPr>
        <p:spPr>
          <a:xfrm>
            <a:off x="1717879" y="4256855"/>
            <a:ext cx="804116" cy="509075"/>
          </a:xfrm>
          <a:custGeom>
            <a:rect b="b" l="l" r="r" t="t"/>
            <a:pathLst>
              <a:path extrusionOk="0" h="15843" w="25025">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g35d9eb2828e_0_192"/>
          <p:cNvSpPr/>
          <p:nvPr/>
        </p:nvSpPr>
        <p:spPr>
          <a:xfrm>
            <a:off x="1456353" y="4628531"/>
            <a:ext cx="317533" cy="180167"/>
          </a:xfrm>
          <a:custGeom>
            <a:rect b="b" l="l" r="r" t="t"/>
            <a:pathLst>
              <a:path extrusionOk="0" h="5607" w="9882">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g35d9eb2828e_0_192"/>
          <p:cNvSpPr/>
          <p:nvPr/>
        </p:nvSpPr>
        <p:spPr>
          <a:xfrm>
            <a:off x="1187693" y="4647843"/>
            <a:ext cx="451847" cy="136402"/>
          </a:xfrm>
          <a:custGeom>
            <a:rect b="b" l="l" r="r" t="t"/>
            <a:pathLst>
              <a:path extrusionOk="0" h="4245" w="14062">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g35d9eb2828e_0_192"/>
          <p:cNvSpPr/>
          <p:nvPr/>
        </p:nvSpPr>
        <p:spPr>
          <a:xfrm>
            <a:off x="671613" y="4256855"/>
            <a:ext cx="804116" cy="509075"/>
          </a:xfrm>
          <a:custGeom>
            <a:rect b="b" l="l" r="r" t="t"/>
            <a:pathLst>
              <a:path extrusionOk="0" h="15843" w="25025">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g35d9eb2828e_0_192"/>
          <p:cNvSpPr/>
          <p:nvPr/>
        </p:nvSpPr>
        <p:spPr>
          <a:xfrm>
            <a:off x="1234510" y="4663459"/>
            <a:ext cx="463029" cy="168599"/>
          </a:xfrm>
          <a:custGeom>
            <a:rect b="b" l="l" r="r" t="t"/>
            <a:pathLst>
              <a:path extrusionOk="0" h="5247" w="1441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g35d9eb2828e_0_192"/>
          <p:cNvSpPr/>
          <p:nvPr/>
        </p:nvSpPr>
        <p:spPr>
          <a:xfrm>
            <a:off x="1168381" y="4658061"/>
            <a:ext cx="305291" cy="190385"/>
          </a:xfrm>
          <a:custGeom>
            <a:rect b="b" l="l" r="r" t="t"/>
            <a:pathLst>
              <a:path extrusionOk="0" h="5925" w="9501">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g35d9eb2828e_0_192"/>
          <p:cNvSpPr/>
          <p:nvPr/>
        </p:nvSpPr>
        <p:spPr>
          <a:xfrm>
            <a:off x="2557405" y="4413790"/>
            <a:ext cx="201503" cy="289032"/>
          </a:xfrm>
          <a:custGeom>
            <a:rect b="b" l="l" r="r" t="t"/>
            <a:pathLst>
              <a:path extrusionOk="0" h="8995" w="6271">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g35d9eb2828e_0_192"/>
          <p:cNvSpPr/>
          <p:nvPr/>
        </p:nvSpPr>
        <p:spPr>
          <a:xfrm>
            <a:off x="2684618" y="4478922"/>
            <a:ext cx="175058" cy="178110"/>
          </a:xfrm>
          <a:custGeom>
            <a:rect b="b" l="l" r="r" t="t"/>
            <a:pathLst>
              <a:path extrusionOk="0" h="5543" w="5448">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g35d9eb2828e_0_192"/>
          <p:cNvSpPr/>
          <p:nvPr/>
        </p:nvSpPr>
        <p:spPr>
          <a:xfrm>
            <a:off x="2576749" y="4431109"/>
            <a:ext cx="21400" cy="161819"/>
          </a:xfrm>
          <a:custGeom>
            <a:rect b="b" l="l" r="r" t="t"/>
            <a:pathLst>
              <a:path extrusionOk="0" h="5036" w="666">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g35d9eb2828e_0_192"/>
          <p:cNvSpPr/>
          <p:nvPr/>
        </p:nvSpPr>
        <p:spPr>
          <a:xfrm>
            <a:off x="2661193" y="4413790"/>
            <a:ext cx="97715" cy="289032"/>
          </a:xfrm>
          <a:custGeom>
            <a:rect b="b" l="l" r="r" t="t"/>
            <a:pathLst>
              <a:path extrusionOk="0" h="8995" w="3041">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g35d9eb2828e_0_192"/>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u="sng">
                <a:solidFill>
                  <a:schemeClr val="hlink"/>
                </a:solidFill>
                <a:latin typeface="Fira Sans Medium"/>
                <a:ea typeface="Fira Sans Medium"/>
                <a:cs typeface="Fira Sans Medium"/>
                <a:sym typeface="Fira Sans Medium"/>
                <a:hlinkClick r:id="rId3"/>
              </a:rPr>
              <a:t>Strimlit Model</a:t>
            </a:r>
            <a:endParaRPr b="0" i="0" sz="2500" u="none" cap="none" strike="noStrike">
              <a:solidFill>
                <a:srgbClr val="000000"/>
              </a:solidFill>
              <a:latin typeface="Fira Sans Medium"/>
              <a:ea typeface="Fira Sans Medium"/>
              <a:cs typeface="Fira Sans Medium"/>
              <a:sym typeface="Fira Sans Medium"/>
            </a:endParaRPr>
          </a:p>
        </p:txBody>
      </p:sp>
      <p:sp>
        <p:nvSpPr>
          <p:cNvPr id="2559" name="Google Shape;2559;g35d9eb2828e_0_192"/>
          <p:cNvSpPr/>
          <p:nvPr/>
        </p:nvSpPr>
        <p:spPr>
          <a:xfrm>
            <a:off x="3483475" y="1110850"/>
            <a:ext cx="5294700" cy="359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0" name="Google Shape;2560;g35d9eb2828e_0_192"/>
          <p:cNvPicPr preferRelativeResize="0"/>
          <p:nvPr/>
        </p:nvPicPr>
        <p:blipFill>
          <a:blip r:embed="rId4">
            <a:alphaModFix/>
          </a:blip>
          <a:stretch>
            <a:fillRect/>
          </a:stretch>
        </p:blipFill>
        <p:spPr>
          <a:xfrm>
            <a:off x="3483475" y="1110850"/>
            <a:ext cx="5294700" cy="1476375"/>
          </a:xfrm>
          <a:prstGeom prst="rect">
            <a:avLst/>
          </a:prstGeom>
          <a:noFill/>
          <a:ln>
            <a:noFill/>
          </a:ln>
        </p:spPr>
      </p:pic>
      <p:pic>
        <p:nvPicPr>
          <p:cNvPr id="2561" name="Google Shape;2561;g35d9eb2828e_0_192"/>
          <p:cNvPicPr preferRelativeResize="0"/>
          <p:nvPr/>
        </p:nvPicPr>
        <p:blipFill>
          <a:blip r:embed="rId5">
            <a:alphaModFix/>
          </a:blip>
          <a:stretch>
            <a:fillRect/>
          </a:stretch>
        </p:blipFill>
        <p:spPr>
          <a:xfrm>
            <a:off x="3483475" y="2587225"/>
            <a:ext cx="5294700" cy="21338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g35d9eb2828e_0_3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Fira Sans"/>
                <a:ea typeface="Fira Sans"/>
                <a:cs typeface="Fira Sans"/>
                <a:sym typeface="Fira Sans"/>
              </a:rPr>
              <a:t>Thank you</a:t>
            </a:r>
            <a:endParaRPr b="1" sz="3000">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g35ba99c1ba6_1_114"/>
          <p:cNvGrpSpPr/>
          <p:nvPr/>
        </p:nvGrpSpPr>
        <p:grpSpPr>
          <a:xfrm>
            <a:off x="2411670" y="1117872"/>
            <a:ext cx="4300222" cy="3519733"/>
            <a:chOff x="2239600" y="1703550"/>
            <a:chExt cx="3097250" cy="2535100"/>
          </a:xfrm>
        </p:grpSpPr>
        <p:sp>
          <p:nvSpPr>
            <p:cNvPr id="429" name="Google Shape;429;g35ba99c1ba6_1_114"/>
            <p:cNvSpPr/>
            <p:nvPr/>
          </p:nvSpPr>
          <p:spPr>
            <a:xfrm>
              <a:off x="4978975" y="2925950"/>
              <a:ext cx="357875" cy="59425"/>
            </a:xfrm>
            <a:custGeom>
              <a:rect b="b" l="l" r="r" t="t"/>
              <a:pathLst>
                <a:path extrusionOk="0" h="2377" w="14315">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35ba99c1ba6_1_114"/>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35ba99c1ba6_1_114"/>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35ba99c1ba6_1_114"/>
            <p:cNvSpPr/>
            <p:nvPr/>
          </p:nvSpPr>
          <p:spPr>
            <a:xfrm>
              <a:off x="4548275"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35ba99c1ba6_1_114"/>
            <p:cNvSpPr/>
            <p:nvPr/>
          </p:nvSpPr>
          <p:spPr>
            <a:xfrm>
              <a:off x="4548275"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35ba99c1ba6_1_114"/>
            <p:cNvSpPr/>
            <p:nvPr/>
          </p:nvSpPr>
          <p:spPr>
            <a:xfrm>
              <a:off x="4548275"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35ba99c1ba6_1_114"/>
            <p:cNvSpPr/>
            <p:nvPr/>
          </p:nvSpPr>
          <p:spPr>
            <a:xfrm>
              <a:off x="2239600" y="2925950"/>
              <a:ext cx="358675" cy="59425"/>
            </a:xfrm>
            <a:custGeom>
              <a:rect b="b" l="l" r="r" t="t"/>
              <a:pathLst>
                <a:path extrusionOk="0" h="2377" w="14347">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6" y="1838"/>
                    <a:pt x="14346" y="1173"/>
                  </a:cubicBezTo>
                  <a:cubicBezTo>
                    <a:pt x="14346" y="539"/>
                    <a:pt x="13808" y="1"/>
                    <a:pt x="13143" y="1"/>
                  </a:cubicBezTo>
                  <a:cubicBezTo>
                    <a:pt x="12541" y="1"/>
                    <a:pt x="12035" y="444"/>
                    <a:pt x="11971" y="1046"/>
                  </a:cubicBezTo>
                  <a:lnTo>
                    <a:pt x="5828"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35ba99c1ba6_1_114"/>
            <p:cNvSpPr/>
            <p:nvPr/>
          </p:nvSpPr>
          <p:spPr>
            <a:xfrm>
              <a:off x="2239600" y="3676500"/>
              <a:ext cx="788575" cy="59425"/>
            </a:xfrm>
            <a:custGeom>
              <a:rect b="b" l="l" r="r" t="t"/>
              <a:pathLst>
                <a:path extrusionOk="0" h="2377" w="31543">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36"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35ba99c1ba6_1_114"/>
            <p:cNvSpPr/>
            <p:nvPr/>
          </p:nvSpPr>
          <p:spPr>
            <a:xfrm>
              <a:off x="2239600" y="2203125"/>
              <a:ext cx="788575" cy="58600"/>
            </a:xfrm>
            <a:custGeom>
              <a:rect b="b" l="l" r="r" t="t"/>
              <a:pathLst>
                <a:path extrusionOk="0" h="2344" w="31543">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35ba99c1ba6_1_114"/>
            <p:cNvSpPr/>
            <p:nvPr/>
          </p:nvSpPr>
          <p:spPr>
            <a:xfrm>
              <a:off x="3771600" y="1703550"/>
              <a:ext cx="931875" cy="1075975"/>
            </a:xfrm>
            <a:custGeom>
              <a:rect b="b" l="l" r="r" t="t"/>
              <a:pathLst>
                <a:path extrusionOk="0" h="43039" w="37275">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35ba99c1ba6_1_114"/>
            <p:cNvSpPr/>
            <p:nvPr/>
          </p:nvSpPr>
          <p:spPr>
            <a:xfrm>
              <a:off x="4192000" y="2434300"/>
              <a:ext cx="931875" cy="1075975"/>
            </a:xfrm>
            <a:custGeom>
              <a:rect b="b" l="l" r="r" t="t"/>
              <a:pathLst>
                <a:path extrusionOk="0" h="43039" w="37275">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35ba99c1ba6_1_114"/>
            <p:cNvSpPr/>
            <p:nvPr/>
          </p:nvSpPr>
          <p:spPr>
            <a:xfrm>
              <a:off x="3771600" y="3162675"/>
              <a:ext cx="931875" cy="1075975"/>
            </a:xfrm>
            <a:custGeom>
              <a:rect b="b" l="l" r="r" t="t"/>
              <a:pathLst>
                <a:path extrusionOk="0" h="43039" w="37275">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35ba99c1ba6_1_114"/>
            <p:cNvSpPr/>
            <p:nvPr/>
          </p:nvSpPr>
          <p:spPr>
            <a:xfrm>
              <a:off x="3829375" y="1770825"/>
              <a:ext cx="815525" cy="941400"/>
            </a:xfrm>
            <a:custGeom>
              <a:rect b="b" l="l" r="r" t="t"/>
              <a:pathLst>
                <a:path extrusionOk="0" h="37656" w="32621">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35ba99c1ba6_1_114"/>
            <p:cNvSpPr/>
            <p:nvPr/>
          </p:nvSpPr>
          <p:spPr>
            <a:xfrm>
              <a:off x="38547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35ba99c1ba6_1_114"/>
            <p:cNvSpPr/>
            <p:nvPr/>
          </p:nvSpPr>
          <p:spPr>
            <a:xfrm>
              <a:off x="4241875" y="2054275"/>
              <a:ext cx="182925" cy="182900"/>
            </a:xfrm>
            <a:custGeom>
              <a:rect b="b" l="l" r="r" t="t"/>
              <a:pathLst>
                <a:path extrusionOk="0" h="7316" w="7317">
                  <a:moveTo>
                    <a:pt x="0" y="0"/>
                  </a:moveTo>
                  <a:lnTo>
                    <a:pt x="0" y="7316"/>
                  </a:lnTo>
                  <a:lnTo>
                    <a:pt x="7316" y="7316"/>
                  </a:lnTo>
                  <a:lnTo>
                    <a:pt x="7316" y="6588"/>
                  </a:lnTo>
                  <a:cubicBezTo>
                    <a:pt x="7316" y="2946"/>
                    <a:pt x="4371" y="0"/>
                    <a:pt x="7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35ba99c1ba6_1_114"/>
            <p:cNvSpPr/>
            <p:nvPr/>
          </p:nvSpPr>
          <p:spPr>
            <a:xfrm>
              <a:off x="4260075" y="2071700"/>
              <a:ext cx="146500" cy="147275"/>
            </a:xfrm>
            <a:custGeom>
              <a:rect b="b" l="l" r="r" t="t"/>
              <a:pathLst>
                <a:path extrusionOk="0" h="5891" w="5860">
                  <a:moveTo>
                    <a:pt x="1" y="0"/>
                  </a:moveTo>
                  <a:lnTo>
                    <a:pt x="1" y="5891"/>
                  </a:lnTo>
                  <a:lnTo>
                    <a:pt x="5860" y="5891"/>
                  </a:lnTo>
                  <a:cubicBezTo>
                    <a:pt x="5860" y="2629"/>
                    <a:pt x="3231" y="0"/>
                    <a:pt x="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35ba99c1ba6_1_114"/>
            <p:cNvSpPr/>
            <p:nvPr/>
          </p:nvSpPr>
          <p:spPr>
            <a:xfrm>
              <a:off x="4049475" y="2053475"/>
              <a:ext cx="375325" cy="376100"/>
            </a:xfrm>
            <a:custGeom>
              <a:rect b="b" l="l" r="r" t="t"/>
              <a:pathLst>
                <a:path extrusionOk="0" h="15044" w="15013">
                  <a:moveTo>
                    <a:pt x="7506" y="1"/>
                  </a:moveTo>
                  <a:cubicBezTo>
                    <a:pt x="3358" y="1"/>
                    <a:pt x="1" y="3389"/>
                    <a:pt x="1" y="7506"/>
                  </a:cubicBezTo>
                  <a:cubicBezTo>
                    <a:pt x="1" y="11655"/>
                    <a:pt x="3358" y="15043"/>
                    <a:pt x="7506" y="15043"/>
                  </a:cubicBezTo>
                  <a:cubicBezTo>
                    <a:pt x="11655" y="15043"/>
                    <a:pt x="15012" y="11655"/>
                    <a:pt x="15012" y="7506"/>
                  </a:cubicBezTo>
                  <a:lnTo>
                    <a:pt x="15012" y="6810"/>
                  </a:lnTo>
                  <a:lnTo>
                    <a:pt x="8235" y="6810"/>
                  </a:lnTo>
                  <a:lnTo>
                    <a:pt x="8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35ba99c1ba6_1_114"/>
            <p:cNvSpPr/>
            <p:nvPr/>
          </p:nvSpPr>
          <p:spPr>
            <a:xfrm>
              <a:off x="4067700" y="2071700"/>
              <a:ext cx="338875" cy="339675"/>
            </a:xfrm>
            <a:custGeom>
              <a:rect b="b" l="l" r="r" t="t"/>
              <a:pathLst>
                <a:path extrusionOk="0" h="13587" w="13555">
                  <a:moveTo>
                    <a:pt x="6777" y="0"/>
                  </a:moveTo>
                  <a:cubicBezTo>
                    <a:pt x="3041" y="0"/>
                    <a:pt x="0" y="3040"/>
                    <a:pt x="0" y="6809"/>
                  </a:cubicBezTo>
                  <a:cubicBezTo>
                    <a:pt x="0" y="10546"/>
                    <a:pt x="3041" y="13586"/>
                    <a:pt x="6777" y="13586"/>
                  </a:cubicBezTo>
                  <a:cubicBezTo>
                    <a:pt x="10514" y="13586"/>
                    <a:pt x="13555" y="10546"/>
                    <a:pt x="13555" y="6809"/>
                  </a:cubicBezTo>
                  <a:lnTo>
                    <a:pt x="6777" y="6809"/>
                  </a:lnTo>
                  <a:lnTo>
                    <a:pt x="6777"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35ba99c1ba6_1_114"/>
            <p:cNvSpPr/>
            <p:nvPr/>
          </p:nvSpPr>
          <p:spPr>
            <a:xfrm>
              <a:off x="4249800" y="2500800"/>
              <a:ext cx="816275" cy="942175"/>
            </a:xfrm>
            <a:custGeom>
              <a:rect b="b" l="l" r="r" t="t"/>
              <a:pathLst>
                <a:path extrusionOk="0" h="37687" w="32651">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35ba99c1ba6_1_114"/>
            <p:cNvSpPr/>
            <p:nvPr/>
          </p:nvSpPr>
          <p:spPr>
            <a:xfrm>
              <a:off x="4275125" y="2530100"/>
              <a:ext cx="765625" cy="883575"/>
            </a:xfrm>
            <a:custGeom>
              <a:rect b="b" l="l" r="r" t="t"/>
              <a:pathLst>
                <a:path extrusionOk="0" h="35343" w="30625">
                  <a:moveTo>
                    <a:pt x="15297" y="0"/>
                  </a:moveTo>
                  <a:lnTo>
                    <a:pt x="1" y="8836"/>
                  </a:lnTo>
                  <a:lnTo>
                    <a:pt x="1" y="26507"/>
                  </a:lnTo>
                  <a:lnTo>
                    <a:pt x="15297" y="35343"/>
                  </a:lnTo>
                  <a:lnTo>
                    <a:pt x="30625" y="26507"/>
                  </a:lnTo>
                  <a:lnTo>
                    <a:pt x="30625" y="8836"/>
                  </a:lnTo>
                  <a:lnTo>
                    <a:pt x="15297" y="0"/>
                  </a:ln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35ba99c1ba6_1_114"/>
            <p:cNvSpPr/>
            <p:nvPr/>
          </p:nvSpPr>
          <p:spPr>
            <a:xfrm>
              <a:off x="4632200" y="2746250"/>
              <a:ext cx="45950" cy="83150"/>
            </a:xfrm>
            <a:custGeom>
              <a:rect b="b" l="l" r="r" t="t"/>
              <a:pathLst>
                <a:path extrusionOk="0" h="3326" w="1838">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35ba99c1ba6_1_114"/>
            <p:cNvSpPr/>
            <p:nvPr/>
          </p:nvSpPr>
          <p:spPr>
            <a:xfrm>
              <a:off x="4482550" y="2809575"/>
              <a:ext cx="76825" cy="76025"/>
            </a:xfrm>
            <a:custGeom>
              <a:rect b="b" l="l" r="r" t="t"/>
              <a:pathLst>
                <a:path extrusionOk="0" h="3041" w="3073">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35ba99c1ba6_1_114"/>
            <p:cNvSpPr/>
            <p:nvPr/>
          </p:nvSpPr>
          <p:spPr>
            <a:xfrm>
              <a:off x="4423175" y="2960800"/>
              <a:ext cx="83150" cy="44350"/>
            </a:xfrm>
            <a:custGeom>
              <a:rect b="b" l="l" r="r" t="t"/>
              <a:pathLst>
                <a:path extrusionOk="0" h="1774" w="3326">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35ba99c1ba6_1_114"/>
            <p:cNvSpPr/>
            <p:nvPr/>
          </p:nvSpPr>
          <p:spPr>
            <a:xfrm>
              <a:off x="4808750" y="2956050"/>
              <a:ext cx="83950" cy="44350"/>
            </a:xfrm>
            <a:custGeom>
              <a:rect b="b" l="l" r="r" t="t"/>
              <a:pathLst>
                <a:path extrusionOk="0" h="1774" w="3358">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35ba99c1ba6_1_114"/>
            <p:cNvSpPr/>
            <p:nvPr/>
          </p:nvSpPr>
          <p:spPr>
            <a:xfrm>
              <a:off x="4752550" y="2805625"/>
              <a:ext cx="76800" cy="76825"/>
            </a:xfrm>
            <a:custGeom>
              <a:rect b="b" l="l" r="r" t="t"/>
              <a:pathLst>
                <a:path extrusionOk="0" h="3073" w="3072">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35ba99c1ba6_1_114"/>
            <p:cNvSpPr/>
            <p:nvPr/>
          </p:nvSpPr>
          <p:spPr>
            <a:xfrm>
              <a:off x="4535600" y="2849150"/>
              <a:ext cx="238350" cy="349175"/>
            </a:xfrm>
            <a:custGeom>
              <a:rect b="b" l="l" r="r" t="t"/>
              <a:pathLst>
                <a:path extrusionOk="0" h="13967" w="9534">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35ba99c1ba6_1_114"/>
            <p:cNvSpPr/>
            <p:nvPr/>
          </p:nvSpPr>
          <p:spPr>
            <a:xfrm>
              <a:off x="4568075" y="2878450"/>
              <a:ext cx="178950" cy="208250"/>
            </a:xfrm>
            <a:custGeom>
              <a:rect b="b" l="l" r="r" t="t"/>
              <a:pathLst>
                <a:path extrusionOk="0" h="8330" w="7158">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35ba99c1ba6_1_114"/>
            <p:cNvSpPr/>
            <p:nvPr/>
          </p:nvSpPr>
          <p:spPr>
            <a:xfrm>
              <a:off x="4551450" y="2863425"/>
              <a:ext cx="209025" cy="238325"/>
            </a:xfrm>
            <a:custGeom>
              <a:rect b="b" l="l" r="r" t="t"/>
              <a:pathLst>
                <a:path extrusionOk="0" h="9533" w="8361">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35ba99c1ba6_1_114"/>
            <p:cNvSpPr/>
            <p:nvPr/>
          </p:nvSpPr>
          <p:spPr>
            <a:xfrm>
              <a:off x="4604475" y="3111225"/>
              <a:ext cx="106925" cy="16650"/>
            </a:xfrm>
            <a:custGeom>
              <a:rect b="b" l="l" r="r" t="t"/>
              <a:pathLst>
                <a:path extrusionOk="0" h="666" w="4277">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35ba99c1ba6_1_114"/>
            <p:cNvSpPr/>
            <p:nvPr/>
          </p:nvSpPr>
          <p:spPr>
            <a:xfrm>
              <a:off x="4609225" y="3136550"/>
              <a:ext cx="94250" cy="16650"/>
            </a:xfrm>
            <a:custGeom>
              <a:rect b="b" l="l" r="r" t="t"/>
              <a:pathLst>
                <a:path extrusionOk="0" h="666" w="377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35ba99c1ba6_1_114"/>
            <p:cNvSpPr/>
            <p:nvPr/>
          </p:nvSpPr>
          <p:spPr>
            <a:xfrm>
              <a:off x="4613975" y="3163475"/>
              <a:ext cx="84750" cy="19825"/>
            </a:xfrm>
            <a:custGeom>
              <a:rect b="b" l="l" r="r" t="t"/>
              <a:pathLst>
                <a:path extrusionOk="0" h="793" w="339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35ba99c1ba6_1_114"/>
            <p:cNvSpPr/>
            <p:nvPr/>
          </p:nvSpPr>
          <p:spPr>
            <a:xfrm>
              <a:off x="4648025" y="2760500"/>
              <a:ext cx="16650" cy="67300"/>
            </a:xfrm>
            <a:custGeom>
              <a:rect b="b" l="l" r="r" t="t"/>
              <a:pathLst>
                <a:path extrusionOk="0" h="2692" w="666">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35ba99c1ba6_1_114"/>
            <p:cNvSpPr/>
            <p:nvPr/>
          </p:nvSpPr>
          <p:spPr>
            <a:xfrm>
              <a:off x="4497600" y="2823975"/>
              <a:ext cx="51500" cy="50550"/>
            </a:xfrm>
            <a:custGeom>
              <a:rect b="b" l="l" r="r" t="t"/>
              <a:pathLst>
                <a:path extrusionOk="0" h="2022" w="206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35ba99c1ba6_1_114"/>
            <p:cNvSpPr/>
            <p:nvPr/>
          </p:nvSpPr>
          <p:spPr>
            <a:xfrm>
              <a:off x="4439025" y="2975725"/>
              <a:ext cx="67300" cy="15300"/>
            </a:xfrm>
            <a:custGeom>
              <a:rect b="b" l="l" r="r" t="t"/>
              <a:pathLst>
                <a:path extrusionOk="0" h="612" w="2692">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35ba99c1ba6_1_114"/>
            <p:cNvSpPr/>
            <p:nvPr/>
          </p:nvSpPr>
          <p:spPr>
            <a:xfrm>
              <a:off x="4811925" y="2970300"/>
              <a:ext cx="67325" cy="15225"/>
            </a:xfrm>
            <a:custGeom>
              <a:rect b="b" l="l" r="r" t="t"/>
              <a:pathLst>
                <a:path extrusionOk="0" h="609" w="2693">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35ba99c1ba6_1_114"/>
            <p:cNvSpPr/>
            <p:nvPr/>
          </p:nvSpPr>
          <p:spPr>
            <a:xfrm>
              <a:off x="4765200" y="2820550"/>
              <a:ext cx="51500" cy="50025"/>
            </a:xfrm>
            <a:custGeom>
              <a:rect b="b" l="l" r="r" t="t"/>
              <a:pathLst>
                <a:path extrusionOk="0" h="2001" w="206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35ba99c1ba6_1_114"/>
            <p:cNvSpPr/>
            <p:nvPr/>
          </p:nvSpPr>
          <p:spPr>
            <a:xfrm>
              <a:off x="4616350" y="2914075"/>
              <a:ext cx="80800" cy="143325"/>
            </a:xfrm>
            <a:custGeom>
              <a:rect b="b" l="l" r="r" t="t"/>
              <a:pathLst>
                <a:path extrusionOk="0" h="5733" w="3232">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35ba99c1ba6_1_114"/>
            <p:cNvSpPr/>
            <p:nvPr/>
          </p:nvSpPr>
          <p:spPr>
            <a:xfrm>
              <a:off x="3829375" y="3229200"/>
              <a:ext cx="815525" cy="942175"/>
            </a:xfrm>
            <a:custGeom>
              <a:rect b="b" l="l" r="r" t="t"/>
              <a:pathLst>
                <a:path extrusionOk="0" h="37687" w="32621">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35ba99c1ba6_1_114"/>
            <p:cNvSpPr/>
            <p:nvPr/>
          </p:nvSpPr>
          <p:spPr>
            <a:xfrm>
              <a:off x="38547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35ba99c1ba6_1_114"/>
            <p:cNvSpPr/>
            <p:nvPr/>
          </p:nvSpPr>
          <p:spPr>
            <a:xfrm>
              <a:off x="4007525" y="3548250"/>
              <a:ext cx="307225" cy="269225"/>
            </a:xfrm>
            <a:custGeom>
              <a:rect b="b" l="l" r="r" t="t"/>
              <a:pathLst>
                <a:path extrusionOk="0" h="10769" w="12289">
                  <a:moveTo>
                    <a:pt x="4212" y="1"/>
                  </a:moveTo>
                  <a:cubicBezTo>
                    <a:pt x="2312" y="1"/>
                    <a:pt x="760" y="1552"/>
                    <a:pt x="760" y="3484"/>
                  </a:cubicBezTo>
                  <a:lnTo>
                    <a:pt x="760" y="5448"/>
                  </a:lnTo>
                  <a:cubicBezTo>
                    <a:pt x="760" y="6018"/>
                    <a:pt x="887" y="6588"/>
                    <a:pt x="1172" y="7126"/>
                  </a:cubicBezTo>
                  <a:lnTo>
                    <a:pt x="0" y="10768"/>
                  </a:lnTo>
                  <a:lnTo>
                    <a:pt x="3674" y="8868"/>
                  </a:lnTo>
                  <a:cubicBezTo>
                    <a:pt x="3864" y="8900"/>
                    <a:pt x="4054" y="8931"/>
                    <a:pt x="4212" y="8931"/>
                  </a:cubicBezTo>
                  <a:lnTo>
                    <a:pt x="6556" y="8931"/>
                  </a:lnTo>
                  <a:lnTo>
                    <a:pt x="6176" y="7950"/>
                  </a:lnTo>
                  <a:cubicBezTo>
                    <a:pt x="6081" y="7728"/>
                    <a:pt x="6018" y="7443"/>
                    <a:pt x="6018" y="7189"/>
                  </a:cubicBezTo>
                  <a:lnTo>
                    <a:pt x="6018" y="5226"/>
                  </a:lnTo>
                  <a:cubicBezTo>
                    <a:pt x="6018" y="4054"/>
                    <a:pt x="6936" y="3136"/>
                    <a:pt x="8108" y="3136"/>
                  </a:cubicBezTo>
                  <a:lnTo>
                    <a:pt x="12288" y="3136"/>
                  </a:lnTo>
                  <a:lnTo>
                    <a:pt x="11908" y="2186"/>
                  </a:lnTo>
                  <a:cubicBezTo>
                    <a:pt x="11370" y="856"/>
                    <a:pt x="10103" y="1"/>
                    <a:pt x="86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35ba99c1ba6_1_114"/>
            <p:cNvSpPr/>
            <p:nvPr/>
          </p:nvSpPr>
          <p:spPr>
            <a:xfrm>
              <a:off x="4036825" y="3565675"/>
              <a:ext cx="251775" cy="217750"/>
            </a:xfrm>
            <a:custGeom>
              <a:rect b="b" l="l" r="r" t="t"/>
              <a:pathLst>
                <a:path extrusionOk="0" h="8710" w="10071">
                  <a:moveTo>
                    <a:pt x="3072" y="0"/>
                  </a:moveTo>
                  <a:cubicBezTo>
                    <a:pt x="1520" y="0"/>
                    <a:pt x="285" y="1235"/>
                    <a:pt x="285" y="2787"/>
                  </a:cubicBezTo>
                  <a:lnTo>
                    <a:pt x="285" y="4751"/>
                  </a:lnTo>
                  <a:cubicBezTo>
                    <a:pt x="285" y="5321"/>
                    <a:pt x="444" y="5859"/>
                    <a:pt x="760" y="6334"/>
                  </a:cubicBezTo>
                  <a:lnTo>
                    <a:pt x="0" y="8709"/>
                  </a:lnTo>
                  <a:lnTo>
                    <a:pt x="2407" y="7443"/>
                  </a:lnTo>
                  <a:cubicBezTo>
                    <a:pt x="2629" y="7506"/>
                    <a:pt x="2850" y="7538"/>
                    <a:pt x="3072" y="7538"/>
                  </a:cubicBezTo>
                  <a:lnTo>
                    <a:pt x="4339" y="7538"/>
                  </a:lnTo>
                  <a:cubicBezTo>
                    <a:pt x="4212" y="7221"/>
                    <a:pt x="4149" y="6841"/>
                    <a:pt x="4149" y="6492"/>
                  </a:cubicBezTo>
                  <a:lnTo>
                    <a:pt x="4149" y="4529"/>
                  </a:lnTo>
                  <a:cubicBezTo>
                    <a:pt x="4149" y="2977"/>
                    <a:pt x="5384" y="1742"/>
                    <a:pt x="6936" y="1742"/>
                  </a:cubicBezTo>
                  <a:lnTo>
                    <a:pt x="10071" y="1742"/>
                  </a:lnTo>
                  <a:cubicBezTo>
                    <a:pt x="9659" y="697"/>
                    <a:pt x="8678" y="0"/>
                    <a:pt x="7506"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35ba99c1ba6_1_114"/>
            <p:cNvSpPr/>
            <p:nvPr/>
          </p:nvSpPr>
          <p:spPr>
            <a:xfrm>
              <a:off x="4143700" y="3603675"/>
              <a:ext cx="323050" cy="249425"/>
            </a:xfrm>
            <a:custGeom>
              <a:rect b="b" l="l" r="r" t="t"/>
              <a:pathLst>
                <a:path extrusionOk="0" h="9977" w="12922">
                  <a:moveTo>
                    <a:pt x="3484" y="0"/>
                  </a:moveTo>
                  <a:cubicBezTo>
                    <a:pt x="1552" y="0"/>
                    <a:pt x="1" y="1552"/>
                    <a:pt x="1" y="3484"/>
                  </a:cubicBezTo>
                  <a:lnTo>
                    <a:pt x="1" y="5447"/>
                  </a:lnTo>
                  <a:cubicBezTo>
                    <a:pt x="1" y="7348"/>
                    <a:pt x="1552" y="8931"/>
                    <a:pt x="3484" y="8931"/>
                  </a:cubicBezTo>
                  <a:lnTo>
                    <a:pt x="7918" y="8931"/>
                  </a:lnTo>
                  <a:cubicBezTo>
                    <a:pt x="8139" y="8931"/>
                    <a:pt x="8329" y="8899"/>
                    <a:pt x="8551" y="8868"/>
                  </a:cubicBezTo>
                  <a:lnTo>
                    <a:pt x="12921" y="9976"/>
                  </a:lnTo>
                  <a:lnTo>
                    <a:pt x="11021" y="6999"/>
                  </a:lnTo>
                  <a:cubicBezTo>
                    <a:pt x="11275" y="6524"/>
                    <a:pt x="11401" y="5986"/>
                    <a:pt x="11401" y="5447"/>
                  </a:cubicBezTo>
                  <a:lnTo>
                    <a:pt x="11401" y="3484"/>
                  </a:lnTo>
                  <a:cubicBezTo>
                    <a:pt x="11401" y="1552"/>
                    <a:pt x="9850" y="0"/>
                    <a:pt x="79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35ba99c1ba6_1_114"/>
            <p:cNvSpPr/>
            <p:nvPr/>
          </p:nvSpPr>
          <p:spPr>
            <a:xfrm>
              <a:off x="4161125" y="3621100"/>
              <a:ext cx="266825" cy="204275"/>
            </a:xfrm>
            <a:custGeom>
              <a:rect b="b" l="l" r="r" t="t"/>
              <a:pathLst>
                <a:path extrusionOk="0" h="8171" w="10673">
                  <a:moveTo>
                    <a:pt x="2787" y="0"/>
                  </a:moveTo>
                  <a:cubicBezTo>
                    <a:pt x="1235" y="0"/>
                    <a:pt x="0" y="1235"/>
                    <a:pt x="0" y="2787"/>
                  </a:cubicBezTo>
                  <a:lnTo>
                    <a:pt x="0" y="4750"/>
                  </a:lnTo>
                  <a:cubicBezTo>
                    <a:pt x="0" y="6271"/>
                    <a:pt x="1235" y="7537"/>
                    <a:pt x="2787" y="7537"/>
                  </a:cubicBezTo>
                  <a:lnTo>
                    <a:pt x="7221" y="7537"/>
                  </a:lnTo>
                  <a:cubicBezTo>
                    <a:pt x="7442" y="7537"/>
                    <a:pt x="7664" y="7506"/>
                    <a:pt x="7854" y="7442"/>
                  </a:cubicBezTo>
                  <a:lnTo>
                    <a:pt x="10673" y="8171"/>
                  </a:lnTo>
                  <a:lnTo>
                    <a:pt x="9501" y="6334"/>
                  </a:lnTo>
                  <a:cubicBezTo>
                    <a:pt x="9818" y="5859"/>
                    <a:pt x="10008" y="5321"/>
                    <a:pt x="10008" y="4750"/>
                  </a:cubicBezTo>
                  <a:lnTo>
                    <a:pt x="10008" y="2787"/>
                  </a:lnTo>
                  <a:cubicBezTo>
                    <a:pt x="10008" y="1235"/>
                    <a:pt x="8773" y="0"/>
                    <a:pt x="7221" y="0"/>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35ba99c1ba6_1_114"/>
            <p:cNvSpPr/>
            <p:nvPr/>
          </p:nvSpPr>
          <p:spPr>
            <a:xfrm>
              <a:off x="2871400" y="1703550"/>
              <a:ext cx="931875" cy="1075975"/>
            </a:xfrm>
            <a:custGeom>
              <a:rect b="b" l="l" r="r" t="t"/>
              <a:pathLst>
                <a:path extrusionOk="0" h="43039" w="37275">
                  <a:moveTo>
                    <a:pt x="18653" y="507"/>
                  </a:moveTo>
                  <a:lnTo>
                    <a:pt x="36863" y="11021"/>
                  </a:lnTo>
                  <a:lnTo>
                    <a:pt x="36863" y="32017"/>
                  </a:lnTo>
                  <a:lnTo>
                    <a:pt x="18653" y="42531"/>
                  </a:lnTo>
                  <a:lnTo>
                    <a:pt x="444" y="32017"/>
                  </a:lnTo>
                  <a:lnTo>
                    <a:pt x="444" y="11021"/>
                  </a:lnTo>
                  <a:lnTo>
                    <a:pt x="18653" y="507"/>
                  </a:lnTo>
                  <a:close/>
                  <a:moveTo>
                    <a:pt x="18653" y="0"/>
                  </a:moveTo>
                  <a:lnTo>
                    <a:pt x="0" y="10768"/>
                  </a:lnTo>
                  <a:lnTo>
                    <a:pt x="0" y="32271"/>
                  </a:lnTo>
                  <a:lnTo>
                    <a:pt x="18653" y="43038"/>
                  </a:lnTo>
                  <a:lnTo>
                    <a:pt x="37275" y="32271"/>
                  </a:lnTo>
                  <a:lnTo>
                    <a:pt x="37275" y="10768"/>
                  </a:lnTo>
                  <a:lnTo>
                    <a:pt x="18653"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35ba99c1ba6_1_114"/>
            <p:cNvSpPr/>
            <p:nvPr/>
          </p:nvSpPr>
          <p:spPr>
            <a:xfrm>
              <a:off x="2451000" y="2434300"/>
              <a:ext cx="931875" cy="1075975"/>
            </a:xfrm>
            <a:custGeom>
              <a:rect b="b" l="l" r="r" t="t"/>
              <a:pathLst>
                <a:path extrusionOk="0" h="43039" w="37275">
                  <a:moveTo>
                    <a:pt x="18653" y="476"/>
                  </a:moveTo>
                  <a:lnTo>
                    <a:pt x="36831" y="10990"/>
                  </a:lnTo>
                  <a:lnTo>
                    <a:pt x="36831" y="32018"/>
                  </a:lnTo>
                  <a:lnTo>
                    <a:pt x="18653" y="42532"/>
                  </a:lnTo>
                  <a:lnTo>
                    <a:pt x="443" y="32018"/>
                  </a:lnTo>
                  <a:lnTo>
                    <a:pt x="443" y="10990"/>
                  </a:lnTo>
                  <a:lnTo>
                    <a:pt x="18653" y="476"/>
                  </a:lnTo>
                  <a:close/>
                  <a:moveTo>
                    <a:pt x="18653" y="0"/>
                  </a:moveTo>
                  <a:lnTo>
                    <a:pt x="0" y="10736"/>
                  </a:lnTo>
                  <a:lnTo>
                    <a:pt x="0" y="32271"/>
                  </a:lnTo>
                  <a:lnTo>
                    <a:pt x="18653" y="43039"/>
                  </a:lnTo>
                  <a:lnTo>
                    <a:pt x="37180" y="32334"/>
                  </a:lnTo>
                  <a:lnTo>
                    <a:pt x="37275" y="32271"/>
                  </a:lnTo>
                  <a:lnTo>
                    <a:pt x="37275" y="10736"/>
                  </a:lnTo>
                  <a:lnTo>
                    <a:pt x="1865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35ba99c1ba6_1_114"/>
            <p:cNvSpPr/>
            <p:nvPr/>
          </p:nvSpPr>
          <p:spPr>
            <a:xfrm>
              <a:off x="2871400" y="3162675"/>
              <a:ext cx="931875" cy="1075975"/>
            </a:xfrm>
            <a:custGeom>
              <a:rect b="b" l="l" r="r" t="t"/>
              <a:pathLst>
                <a:path extrusionOk="0" h="43039" w="37275">
                  <a:moveTo>
                    <a:pt x="18653" y="476"/>
                  </a:moveTo>
                  <a:lnTo>
                    <a:pt x="36863" y="10990"/>
                  </a:lnTo>
                  <a:lnTo>
                    <a:pt x="36863" y="32018"/>
                  </a:lnTo>
                  <a:lnTo>
                    <a:pt x="18653" y="42532"/>
                  </a:lnTo>
                  <a:lnTo>
                    <a:pt x="444" y="32018"/>
                  </a:lnTo>
                  <a:lnTo>
                    <a:pt x="444" y="10990"/>
                  </a:lnTo>
                  <a:lnTo>
                    <a:pt x="18653" y="476"/>
                  </a:lnTo>
                  <a:close/>
                  <a:moveTo>
                    <a:pt x="18653" y="1"/>
                  </a:moveTo>
                  <a:lnTo>
                    <a:pt x="127" y="10673"/>
                  </a:lnTo>
                  <a:lnTo>
                    <a:pt x="0" y="10737"/>
                  </a:lnTo>
                  <a:lnTo>
                    <a:pt x="0" y="32271"/>
                  </a:lnTo>
                  <a:lnTo>
                    <a:pt x="18653" y="43039"/>
                  </a:lnTo>
                  <a:lnTo>
                    <a:pt x="37180" y="32335"/>
                  </a:lnTo>
                  <a:lnTo>
                    <a:pt x="37275" y="32271"/>
                  </a:lnTo>
                  <a:lnTo>
                    <a:pt x="37275" y="10737"/>
                  </a:lnTo>
                  <a:lnTo>
                    <a:pt x="18653"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35ba99c1ba6_1_114"/>
            <p:cNvSpPr/>
            <p:nvPr/>
          </p:nvSpPr>
          <p:spPr>
            <a:xfrm>
              <a:off x="2508775" y="2500800"/>
              <a:ext cx="816300" cy="942175"/>
            </a:xfrm>
            <a:custGeom>
              <a:rect b="b" l="l" r="r" t="t"/>
              <a:pathLst>
                <a:path extrusionOk="0" h="37687" w="32652">
                  <a:moveTo>
                    <a:pt x="1" y="9438"/>
                  </a:moveTo>
                  <a:lnTo>
                    <a:pt x="1" y="28281"/>
                  </a:lnTo>
                  <a:lnTo>
                    <a:pt x="16342" y="37687"/>
                  </a:lnTo>
                  <a:lnTo>
                    <a:pt x="32652" y="28281"/>
                  </a:lnTo>
                  <a:lnTo>
                    <a:pt x="32652" y="9438"/>
                  </a:lnTo>
                  <a:lnTo>
                    <a:pt x="1634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35ba99c1ba6_1_114"/>
            <p:cNvSpPr/>
            <p:nvPr/>
          </p:nvSpPr>
          <p:spPr>
            <a:xfrm>
              <a:off x="2534125" y="2530100"/>
              <a:ext cx="765625" cy="883575"/>
            </a:xfrm>
            <a:custGeom>
              <a:rect b="b" l="l" r="r" t="t"/>
              <a:pathLst>
                <a:path extrusionOk="0" h="35343" w="30625">
                  <a:moveTo>
                    <a:pt x="15328" y="0"/>
                  </a:moveTo>
                  <a:lnTo>
                    <a:pt x="0" y="8836"/>
                  </a:lnTo>
                  <a:lnTo>
                    <a:pt x="0" y="26507"/>
                  </a:lnTo>
                  <a:lnTo>
                    <a:pt x="15328" y="35343"/>
                  </a:lnTo>
                  <a:lnTo>
                    <a:pt x="30624" y="26507"/>
                  </a:lnTo>
                  <a:lnTo>
                    <a:pt x="30624" y="8836"/>
                  </a:lnTo>
                  <a:lnTo>
                    <a:pt x="15328" y="0"/>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35ba99c1ba6_1_114"/>
            <p:cNvSpPr/>
            <p:nvPr/>
          </p:nvSpPr>
          <p:spPr>
            <a:xfrm>
              <a:off x="2722550" y="2777125"/>
              <a:ext cx="388775" cy="389550"/>
            </a:xfrm>
            <a:custGeom>
              <a:rect b="b" l="l" r="r" t="t"/>
              <a:pathLst>
                <a:path extrusionOk="0" h="15582" w="15551">
                  <a:moveTo>
                    <a:pt x="6556" y="0"/>
                  </a:moveTo>
                  <a:cubicBezTo>
                    <a:pt x="5954" y="0"/>
                    <a:pt x="5479" y="507"/>
                    <a:pt x="5479" y="1077"/>
                  </a:cubicBezTo>
                  <a:lnTo>
                    <a:pt x="5479" y="2249"/>
                  </a:lnTo>
                  <a:lnTo>
                    <a:pt x="4656" y="1425"/>
                  </a:lnTo>
                  <a:cubicBezTo>
                    <a:pt x="4434" y="1204"/>
                    <a:pt x="4181" y="1109"/>
                    <a:pt x="3896" y="1109"/>
                  </a:cubicBezTo>
                  <a:cubicBezTo>
                    <a:pt x="3611" y="1109"/>
                    <a:pt x="3326" y="1204"/>
                    <a:pt x="3136" y="1425"/>
                  </a:cubicBezTo>
                  <a:lnTo>
                    <a:pt x="1394" y="3167"/>
                  </a:lnTo>
                  <a:cubicBezTo>
                    <a:pt x="982" y="3579"/>
                    <a:pt x="982" y="4244"/>
                    <a:pt x="1394" y="4655"/>
                  </a:cubicBezTo>
                  <a:lnTo>
                    <a:pt x="2217" y="5479"/>
                  </a:lnTo>
                  <a:lnTo>
                    <a:pt x="1046" y="5479"/>
                  </a:lnTo>
                  <a:cubicBezTo>
                    <a:pt x="476" y="5479"/>
                    <a:pt x="1" y="5986"/>
                    <a:pt x="1" y="6556"/>
                  </a:cubicBezTo>
                  <a:lnTo>
                    <a:pt x="1" y="9026"/>
                  </a:lnTo>
                  <a:cubicBezTo>
                    <a:pt x="1" y="9596"/>
                    <a:pt x="476" y="10071"/>
                    <a:pt x="1046" y="10071"/>
                  </a:cubicBezTo>
                  <a:lnTo>
                    <a:pt x="2217" y="10071"/>
                  </a:lnTo>
                  <a:lnTo>
                    <a:pt x="1394" y="10926"/>
                  </a:lnTo>
                  <a:cubicBezTo>
                    <a:pt x="982" y="11338"/>
                    <a:pt x="982" y="12003"/>
                    <a:pt x="1394" y="12414"/>
                  </a:cubicBezTo>
                  <a:lnTo>
                    <a:pt x="3136" y="14156"/>
                  </a:lnTo>
                  <a:cubicBezTo>
                    <a:pt x="3326" y="14378"/>
                    <a:pt x="3611" y="14473"/>
                    <a:pt x="3896" y="14473"/>
                  </a:cubicBezTo>
                  <a:cubicBezTo>
                    <a:pt x="4181" y="14473"/>
                    <a:pt x="4434" y="14378"/>
                    <a:pt x="4656" y="14156"/>
                  </a:cubicBezTo>
                  <a:lnTo>
                    <a:pt x="5479" y="13333"/>
                  </a:lnTo>
                  <a:lnTo>
                    <a:pt x="5479" y="14504"/>
                  </a:lnTo>
                  <a:cubicBezTo>
                    <a:pt x="5479" y="15075"/>
                    <a:pt x="5954" y="15581"/>
                    <a:pt x="6556" y="15581"/>
                  </a:cubicBezTo>
                  <a:lnTo>
                    <a:pt x="8995" y="15581"/>
                  </a:lnTo>
                  <a:cubicBezTo>
                    <a:pt x="9596" y="15581"/>
                    <a:pt x="10071" y="15075"/>
                    <a:pt x="10071" y="14504"/>
                  </a:cubicBezTo>
                  <a:lnTo>
                    <a:pt x="10071" y="13333"/>
                  </a:lnTo>
                  <a:lnTo>
                    <a:pt x="10895" y="14156"/>
                  </a:lnTo>
                  <a:cubicBezTo>
                    <a:pt x="11116" y="14378"/>
                    <a:pt x="11370" y="14473"/>
                    <a:pt x="11655" y="14473"/>
                  </a:cubicBezTo>
                  <a:cubicBezTo>
                    <a:pt x="11940" y="14473"/>
                    <a:pt x="12225" y="14378"/>
                    <a:pt x="12415" y="14156"/>
                  </a:cubicBezTo>
                  <a:lnTo>
                    <a:pt x="14157" y="12414"/>
                  </a:lnTo>
                  <a:cubicBezTo>
                    <a:pt x="14568" y="12003"/>
                    <a:pt x="14568" y="11338"/>
                    <a:pt x="14157" y="10926"/>
                  </a:cubicBezTo>
                  <a:lnTo>
                    <a:pt x="13333" y="10102"/>
                  </a:lnTo>
                  <a:lnTo>
                    <a:pt x="14505" y="10102"/>
                  </a:lnTo>
                  <a:cubicBezTo>
                    <a:pt x="15075" y="10102"/>
                    <a:pt x="15550" y="9596"/>
                    <a:pt x="15550" y="9026"/>
                  </a:cubicBezTo>
                  <a:lnTo>
                    <a:pt x="15550" y="6556"/>
                  </a:lnTo>
                  <a:cubicBezTo>
                    <a:pt x="15550" y="5986"/>
                    <a:pt x="15075" y="5510"/>
                    <a:pt x="14505" y="5510"/>
                  </a:cubicBezTo>
                  <a:lnTo>
                    <a:pt x="13333" y="5510"/>
                  </a:lnTo>
                  <a:lnTo>
                    <a:pt x="14157" y="4655"/>
                  </a:lnTo>
                  <a:cubicBezTo>
                    <a:pt x="14568" y="4275"/>
                    <a:pt x="14568" y="3579"/>
                    <a:pt x="14157" y="3167"/>
                  </a:cubicBezTo>
                  <a:lnTo>
                    <a:pt x="12415" y="1425"/>
                  </a:lnTo>
                  <a:cubicBezTo>
                    <a:pt x="12225" y="1235"/>
                    <a:pt x="11940" y="1109"/>
                    <a:pt x="11655" y="1109"/>
                  </a:cubicBezTo>
                  <a:cubicBezTo>
                    <a:pt x="11370" y="1109"/>
                    <a:pt x="11116" y="1235"/>
                    <a:pt x="10895" y="1425"/>
                  </a:cubicBezTo>
                  <a:lnTo>
                    <a:pt x="10071" y="2249"/>
                  </a:lnTo>
                  <a:lnTo>
                    <a:pt x="10071" y="1077"/>
                  </a:lnTo>
                  <a:cubicBezTo>
                    <a:pt x="10071" y="507"/>
                    <a:pt x="9596" y="0"/>
                    <a:pt x="89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35ba99c1ba6_1_114"/>
            <p:cNvSpPr/>
            <p:nvPr/>
          </p:nvSpPr>
          <p:spPr>
            <a:xfrm>
              <a:off x="2740750" y="2795325"/>
              <a:ext cx="352350" cy="353125"/>
            </a:xfrm>
            <a:custGeom>
              <a:rect b="b" l="l" r="r" t="t"/>
              <a:pathLst>
                <a:path extrusionOk="0" h="14125" w="14094">
                  <a:moveTo>
                    <a:pt x="7982" y="634"/>
                  </a:moveTo>
                  <a:lnTo>
                    <a:pt x="7982" y="1774"/>
                  </a:lnTo>
                  <a:cubicBezTo>
                    <a:pt x="7982" y="2186"/>
                    <a:pt x="8235" y="2566"/>
                    <a:pt x="8647" y="2692"/>
                  </a:cubicBezTo>
                  <a:cubicBezTo>
                    <a:pt x="8773" y="2724"/>
                    <a:pt x="8900" y="2787"/>
                    <a:pt x="9027" y="2851"/>
                  </a:cubicBezTo>
                  <a:cubicBezTo>
                    <a:pt x="9153" y="2914"/>
                    <a:pt x="9280" y="2946"/>
                    <a:pt x="9438" y="2946"/>
                  </a:cubicBezTo>
                  <a:cubicBezTo>
                    <a:pt x="9692" y="2946"/>
                    <a:pt x="9945" y="2851"/>
                    <a:pt x="10103" y="2661"/>
                  </a:cubicBezTo>
                  <a:lnTo>
                    <a:pt x="10927" y="1837"/>
                  </a:lnTo>
                  <a:lnTo>
                    <a:pt x="12257" y="3199"/>
                  </a:lnTo>
                  <a:lnTo>
                    <a:pt x="11433" y="3991"/>
                  </a:lnTo>
                  <a:cubicBezTo>
                    <a:pt x="11148" y="4276"/>
                    <a:pt x="11085" y="4719"/>
                    <a:pt x="11275" y="5099"/>
                  </a:cubicBezTo>
                  <a:cubicBezTo>
                    <a:pt x="11307" y="5226"/>
                    <a:pt x="11370" y="5353"/>
                    <a:pt x="11433" y="5479"/>
                  </a:cubicBezTo>
                  <a:cubicBezTo>
                    <a:pt x="11560" y="5859"/>
                    <a:pt x="11940" y="6113"/>
                    <a:pt x="12320" y="6113"/>
                  </a:cubicBezTo>
                  <a:lnTo>
                    <a:pt x="13492" y="6113"/>
                  </a:lnTo>
                  <a:lnTo>
                    <a:pt x="13460" y="8013"/>
                  </a:lnTo>
                  <a:lnTo>
                    <a:pt x="12320" y="8013"/>
                  </a:lnTo>
                  <a:cubicBezTo>
                    <a:pt x="11940" y="8013"/>
                    <a:pt x="11560" y="8266"/>
                    <a:pt x="11433" y="8646"/>
                  </a:cubicBezTo>
                  <a:cubicBezTo>
                    <a:pt x="11370" y="8773"/>
                    <a:pt x="11307" y="8931"/>
                    <a:pt x="11275" y="9026"/>
                  </a:cubicBezTo>
                  <a:cubicBezTo>
                    <a:pt x="11085" y="9406"/>
                    <a:pt x="11148" y="9850"/>
                    <a:pt x="11433" y="10135"/>
                  </a:cubicBezTo>
                  <a:lnTo>
                    <a:pt x="12257" y="10958"/>
                  </a:lnTo>
                  <a:lnTo>
                    <a:pt x="10927" y="12288"/>
                  </a:lnTo>
                  <a:lnTo>
                    <a:pt x="10103" y="11465"/>
                  </a:lnTo>
                  <a:cubicBezTo>
                    <a:pt x="9945" y="11275"/>
                    <a:pt x="9692" y="11180"/>
                    <a:pt x="9438" y="11180"/>
                  </a:cubicBezTo>
                  <a:cubicBezTo>
                    <a:pt x="9280" y="11180"/>
                    <a:pt x="9153" y="11211"/>
                    <a:pt x="9027" y="11275"/>
                  </a:cubicBezTo>
                  <a:cubicBezTo>
                    <a:pt x="8900" y="11338"/>
                    <a:pt x="8773" y="11401"/>
                    <a:pt x="8647" y="11433"/>
                  </a:cubicBezTo>
                  <a:cubicBezTo>
                    <a:pt x="8235" y="11591"/>
                    <a:pt x="7982" y="11940"/>
                    <a:pt x="7982" y="12351"/>
                  </a:cubicBezTo>
                  <a:lnTo>
                    <a:pt x="7982" y="13491"/>
                  </a:lnTo>
                  <a:lnTo>
                    <a:pt x="6113" y="13491"/>
                  </a:lnTo>
                  <a:lnTo>
                    <a:pt x="6113" y="12351"/>
                  </a:lnTo>
                  <a:cubicBezTo>
                    <a:pt x="6113" y="11940"/>
                    <a:pt x="5860" y="11591"/>
                    <a:pt x="5480" y="11433"/>
                  </a:cubicBezTo>
                  <a:cubicBezTo>
                    <a:pt x="5321" y="11401"/>
                    <a:pt x="5195" y="11338"/>
                    <a:pt x="5068" y="11275"/>
                  </a:cubicBezTo>
                  <a:cubicBezTo>
                    <a:pt x="4941" y="11211"/>
                    <a:pt x="4815" y="11180"/>
                    <a:pt x="4656" y="11180"/>
                  </a:cubicBezTo>
                  <a:cubicBezTo>
                    <a:pt x="4403" y="11180"/>
                    <a:pt x="4181" y="11275"/>
                    <a:pt x="3991" y="11465"/>
                  </a:cubicBezTo>
                  <a:lnTo>
                    <a:pt x="3168" y="12288"/>
                  </a:lnTo>
                  <a:lnTo>
                    <a:pt x="1838" y="10958"/>
                  </a:lnTo>
                  <a:lnTo>
                    <a:pt x="2661" y="10135"/>
                  </a:lnTo>
                  <a:cubicBezTo>
                    <a:pt x="2946" y="9850"/>
                    <a:pt x="3009" y="9406"/>
                    <a:pt x="2851" y="9026"/>
                  </a:cubicBezTo>
                  <a:cubicBezTo>
                    <a:pt x="2788" y="8899"/>
                    <a:pt x="2724" y="8773"/>
                    <a:pt x="2693" y="8646"/>
                  </a:cubicBezTo>
                  <a:cubicBezTo>
                    <a:pt x="2534" y="8266"/>
                    <a:pt x="2186" y="8013"/>
                    <a:pt x="1774" y="8013"/>
                  </a:cubicBezTo>
                  <a:lnTo>
                    <a:pt x="634" y="8013"/>
                  </a:lnTo>
                  <a:lnTo>
                    <a:pt x="634" y="6113"/>
                  </a:lnTo>
                  <a:lnTo>
                    <a:pt x="1774" y="6113"/>
                  </a:lnTo>
                  <a:cubicBezTo>
                    <a:pt x="2186" y="6113"/>
                    <a:pt x="2534" y="5859"/>
                    <a:pt x="2693" y="5479"/>
                  </a:cubicBezTo>
                  <a:cubicBezTo>
                    <a:pt x="2724" y="5353"/>
                    <a:pt x="2788" y="5226"/>
                    <a:pt x="2851" y="5099"/>
                  </a:cubicBezTo>
                  <a:cubicBezTo>
                    <a:pt x="3009" y="4719"/>
                    <a:pt x="2946" y="4276"/>
                    <a:pt x="2661" y="3991"/>
                  </a:cubicBezTo>
                  <a:lnTo>
                    <a:pt x="1838" y="3199"/>
                  </a:lnTo>
                  <a:lnTo>
                    <a:pt x="3168" y="1837"/>
                  </a:lnTo>
                  <a:lnTo>
                    <a:pt x="3991" y="2661"/>
                  </a:lnTo>
                  <a:cubicBezTo>
                    <a:pt x="4181" y="2851"/>
                    <a:pt x="4403" y="2946"/>
                    <a:pt x="4656" y="2946"/>
                  </a:cubicBezTo>
                  <a:cubicBezTo>
                    <a:pt x="4815" y="2946"/>
                    <a:pt x="4941" y="2914"/>
                    <a:pt x="5068" y="2851"/>
                  </a:cubicBezTo>
                  <a:cubicBezTo>
                    <a:pt x="5195" y="2787"/>
                    <a:pt x="5321" y="2724"/>
                    <a:pt x="5480" y="2692"/>
                  </a:cubicBezTo>
                  <a:cubicBezTo>
                    <a:pt x="5860" y="2566"/>
                    <a:pt x="6113" y="2186"/>
                    <a:pt x="6113" y="1774"/>
                  </a:cubicBezTo>
                  <a:lnTo>
                    <a:pt x="6113" y="634"/>
                  </a:lnTo>
                  <a:close/>
                  <a:moveTo>
                    <a:pt x="5828" y="0"/>
                  </a:moveTo>
                  <a:cubicBezTo>
                    <a:pt x="5638" y="0"/>
                    <a:pt x="5480" y="159"/>
                    <a:pt x="5480" y="349"/>
                  </a:cubicBezTo>
                  <a:lnTo>
                    <a:pt x="5480" y="1774"/>
                  </a:lnTo>
                  <a:cubicBezTo>
                    <a:pt x="5480" y="1932"/>
                    <a:pt x="5385" y="2059"/>
                    <a:pt x="5258" y="2091"/>
                  </a:cubicBezTo>
                  <a:cubicBezTo>
                    <a:pt x="5100" y="2154"/>
                    <a:pt x="4941" y="2217"/>
                    <a:pt x="4815" y="2281"/>
                  </a:cubicBezTo>
                  <a:cubicBezTo>
                    <a:pt x="4770" y="2303"/>
                    <a:pt x="4721" y="2314"/>
                    <a:pt x="4672" y="2314"/>
                  </a:cubicBezTo>
                  <a:cubicBezTo>
                    <a:pt x="4584" y="2314"/>
                    <a:pt x="4496" y="2279"/>
                    <a:pt x="4435" y="2217"/>
                  </a:cubicBezTo>
                  <a:lnTo>
                    <a:pt x="3390" y="1204"/>
                  </a:lnTo>
                  <a:cubicBezTo>
                    <a:pt x="3326" y="1141"/>
                    <a:pt x="3247" y="1109"/>
                    <a:pt x="3164" y="1109"/>
                  </a:cubicBezTo>
                  <a:cubicBezTo>
                    <a:pt x="3081" y="1109"/>
                    <a:pt x="2994" y="1141"/>
                    <a:pt x="2914" y="1204"/>
                  </a:cubicBezTo>
                  <a:lnTo>
                    <a:pt x="1173" y="2946"/>
                  </a:lnTo>
                  <a:cubicBezTo>
                    <a:pt x="1046" y="3072"/>
                    <a:pt x="1046" y="3294"/>
                    <a:pt x="1173" y="3421"/>
                  </a:cubicBezTo>
                  <a:lnTo>
                    <a:pt x="2218" y="4434"/>
                  </a:lnTo>
                  <a:cubicBezTo>
                    <a:pt x="2313" y="4529"/>
                    <a:pt x="2344" y="4687"/>
                    <a:pt x="2281" y="4814"/>
                  </a:cubicBezTo>
                  <a:cubicBezTo>
                    <a:pt x="2186" y="4973"/>
                    <a:pt x="2154" y="5131"/>
                    <a:pt x="2091" y="5258"/>
                  </a:cubicBezTo>
                  <a:cubicBezTo>
                    <a:pt x="2028" y="5416"/>
                    <a:pt x="1901" y="5511"/>
                    <a:pt x="1774" y="5511"/>
                  </a:cubicBezTo>
                  <a:lnTo>
                    <a:pt x="318" y="5511"/>
                  </a:lnTo>
                  <a:cubicBezTo>
                    <a:pt x="159" y="5511"/>
                    <a:pt x="1" y="5638"/>
                    <a:pt x="1" y="5828"/>
                  </a:cubicBezTo>
                  <a:lnTo>
                    <a:pt x="1" y="8298"/>
                  </a:lnTo>
                  <a:cubicBezTo>
                    <a:pt x="1" y="8488"/>
                    <a:pt x="128" y="8646"/>
                    <a:pt x="318" y="8646"/>
                  </a:cubicBezTo>
                  <a:lnTo>
                    <a:pt x="1774" y="8646"/>
                  </a:lnTo>
                  <a:cubicBezTo>
                    <a:pt x="1901" y="8646"/>
                    <a:pt x="2028" y="8709"/>
                    <a:pt x="2091" y="8868"/>
                  </a:cubicBezTo>
                  <a:cubicBezTo>
                    <a:pt x="2123" y="9026"/>
                    <a:pt x="2186" y="9153"/>
                    <a:pt x="2281" y="9311"/>
                  </a:cubicBezTo>
                  <a:cubicBezTo>
                    <a:pt x="2344" y="9438"/>
                    <a:pt x="2313" y="9596"/>
                    <a:pt x="2218" y="9691"/>
                  </a:cubicBezTo>
                  <a:lnTo>
                    <a:pt x="1173" y="10705"/>
                  </a:lnTo>
                  <a:cubicBezTo>
                    <a:pt x="1046" y="10831"/>
                    <a:pt x="1046" y="11053"/>
                    <a:pt x="1173" y="11180"/>
                  </a:cubicBezTo>
                  <a:lnTo>
                    <a:pt x="2914" y="12921"/>
                  </a:lnTo>
                  <a:cubicBezTo>
                    <a:pt x="2994" y="12985"/>
                    <a:pt x="3081" y="13016"/>
                    <a:pt x="3164" y="13016"/>
                  </a:cubicBezTo>
                  <a:cubicBezTo>
                    <a:pt x="3247" y="13016"/>
                    <a:pt x="3326" y="12985"/>
                    <a:pt x="3390" y="12921"/>
                  </a:cubicBezTo>
                  <a:lnTo>
                    <a:pt x="4435" y="11908"/>
                  </a:lnTo>
                  <a:cubicBezTo>
                    <a:pt x="4496" y="11847"/>
                    <a:pt x="4584" y="11812"/>
                    <a:pt x="4672" y="11812"/>
                  </a:cubicBezTo>
                  <a:cubicBezTo>
                    <a:pt x="4721" y="11812"/>
                    <a:pt x="4770" y="11822"/>
                    <a:pt x="4815" y="11845"/>
                  </a:cubicBezTo>
                  <a:cubicBezTo>
                    <a:pt x="4941" y="11908"/>
                    <a:pt x="5100" y="11971"/>
                    <a:pt x="5258" y="12035"/>
                  </a:cubicBezTo>
                  <a:cubicBezTo>
                    <a:pt x="5385" y="12066"/>
                    <a:pt x="5480" y="12193"/>
                    <a:pt x="5480" y="12351"/>
                  </a:cubicBezTo>
                  <a:lnTo>
                    <a:pt x="5480" y="13776"/>
                  </a:lnTo>
                  <a:cubicBezTo>
                    <a:pt x="5480" y="13966"/>
                    <a:pt x="5638" y="14125"/>
                    <a:pt x="5828" y="14125"/>
                  </a:cubicBezTo>
                  <a:lnTo>
                    <a:pt x="8267" y="14125"/>
                  </a:lnTo>
                  <a:cubicBezTo>
                    <a:pt x="8457" y="14125"/>
                    <a:pt x="8615" y="13966"/>
                    <a:pt x="8615" y="13776"/>
                  </a:cubicBezTo>
                  <a:lnTo>
                    <a:pt x="8615" y="12351"/>
                  </a:lnTo>
                  <a:cubicBezTo>
                    <a:pt x="8615" y="12193"/>
                    <a:pt x="8710" y="12066"/>
                    <a:pt x="8837" y="12035"/>
                  </a:cubicBezTo>
                  <a:cubicBezTo>
                    <a:pt x="8995" y="11971"/>
                    <a:pt x="9153" y="11908"/>
                    <a:pt x="9280" y="11845"/>
                  </a:cubicBezTo>
                  <a:cubicBezTo>
                    <a:pt x="9325" y="11822"/>
                    <a:pt x="9374" y="11812"/>
                    <a:pt x="9422" y="11812"/>
                  </a:cubicBezTo>
                  <a:cubicBezTo>
                    <a:pt x="9511" y="11812"/>
                    <a:pt x="9599" y="11847"/>
                    <a:pt x="9660" y="11908"/>
                  </a:cubicBezTo>
                  <a:lnTo>
                    <a:pt x="10705" y="12921"/>
                  </a:lnTo>
                  <a:cubicBezTo>
                    <a:pt x="10768" y="12985"/>
                    <a:pt x="10848" y="13016"/>
                    <a:pt x="10931" y="13016"/>
                  </a:cubicBezTo>
                  <a:cubicBezTo>
                    <a:pt x="11014" y="13016"/>
                    <a:pt x="11101" y="12985"/>
                    <a:pt x="11180" y="12921"/>
                  </a:cubicBezTo>
                  <a:lnTo>
                    <a:pt x="12890" y="11180"/>
                  </a:lnTo>
                  <a:cubicBezTo>
                    <a:pt x="13017" y="11053"/>
                    <a:pt x="13017" y="10831"/>
                    <a:pt x="12890" y="10705"/>
                  </a:cubicBezTo>
                  <a:lnTo>
                    <a:pt x="11877" y="9691"/>
                  </a:lnTo>
                  <a:cubicBezTo>
                    <a:pt x="11782" y="9596"/>
                    <a:pt x="11750" y="9438"/>
                    <a:pt x="11813" y="9311"/>
                  </a:cubicBezTo>
                  <a:cubicBezTo>
                    <a:pt x="11877" y="9153"/>
                    <a:pt x="11940" y="9026"/>
                    <a:pt x="12004" y="8868"/>
                  </a:cubicBezTo>
                  <a:cubicBezTo>
                    <a:pt x="12067" y="8741"/>
                    <a:pt x="12194" y="8646"/>
                    <a:pt x="12320" y="8646"/>
                  </a:cubicBezTo>
                  <a:lnTo>
                    <a:pt x="13777" y="8646"/>
                  </a:lnTo>
                  <a:cubicBezTo>
                    <a:pt x="13935" y="8646"/>
                    <a:pt x="14094" y="8488"/>
                    <a:pt x="14094" y="8298"/>
                  </a:cubicBezTo>
                  <a:lnTo>
                    <a:pt x="14094" y="5828"/>
                  </a:lnTo>
                  <a:cubicBezTo>
                    <a:pt x="14094" y="5638"/>
                    <a:pt x="13967" y="5511"/>
                    <a:pt x="13777" y="5511"/>
                  </a:cubicBezTo>
                  <a:lnTo>
                    <a:pt x="12320" y="5511"/>
                  </a:lnTo>
                  <a:cubicBezTo>
                    <a:pt x="12194" y="5511"/>
                    <a:pt x="12067" y="5416"/>
                    <a:pt x="12004" y="5258"/>
                  </a:cubicBezTo>
                  <a:cubicBezTo>
                    <a:pt x="11972" y="5131"/>
                    <a:pt x="11908" y="4973"/>
                    <a:pt x="11813" y="4814"/>
                  </a:cubicBezTo>
                  <a:cubicBezTo>
                    <a:pt x="11750" y="4687"/>
                    <a:pt x="11782" y="4529"/>
                    <a:pt x="11877" y="4434"/>
                  </a:cubicBezTo>
                  <a:lnTo>
                    <a:pt x="12890" y="3421"/>
                  </a:lnTo>
                  <a:cubicBezTo>
                    <a:pt x="13017" y="3294"/>
                    <a:pt x="13017" y="3072"/>
                    <a:pt x="12890" y="2946"/>
                  </a:cubicBezTo>
                  <a:lnTo>
                    <a:pt x="11180" y="1204"/>
                  </a:lnTo>
                  <a:cubicBezTo>
                    <a:pt x="11101" y="1141"/>
                    <a:pt x="11014" y="1109"/>
                    <a:pt x="10931" y="1109"/>
                  </a:cubicBezTo>
                  <a:cubicBezTo>
                    <a:pt x="10848" y="1109"/>
                    <a:pt x="10768" y="1141"/>
                    <a:pt x="10705" y="1204"/>
                  </a:cubicBezTo>
                  <a:lnTo>
                    <a:pt x="9660" y="2217"/>
                  </a:lnTo>
                  <a:cubicBezTo>
                    <a:pt x="9599" y="2279"/>
                    <a:pt x="9511" y="2314"/>
                    <a:pt x="9422" y="2314"/>
                  </a:cubicBezTo>
                  <a:cubicBezTo>
                    <a:pt x="9374" y="2314"/>
                    <a:pt x="9325" y="2303"/>
                    <a:pt x="9280" y="2281"/>
                  </a:cubicBezTo>
                  <a:cubicBezTo>
                    <a:pt x="9153" y="2217"/>
                    <a:pt x="8995" y="2154"/>
                    <a:pt x="8837" y="2091"/>
                  </a:cubicBezTo>
                  <a:cubicBezTo>
                    <a:pt x="8710" y="2059"/>
                    <a:pt x="8615" y="1932"/>
                    <a:pt x="8615" y="1774"/>
                  </a:cubicBezTo>
                  <a:lnTo>
                    <a:pt x="8615" y="349"/>
                  </a:lnTo>
                  <a:cubicBezTo>
                    <a:pt x="8615" y="159"/>
                    <a:pt x="8457" y="0"/>
                    <a:pt x="8267" y="0"/>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35ba99c1ba6_1_114"/>
            <p:cNvSpPr/>
            <p:nvPr/>
          </p:nvSpPr>
          <p:spPr>
            <a:xfrm>
              <a:off x="2861900" y="2917250"/>
              <a:ext cx="110075" cy="109275"/>
            </a:xfrm>
            <a:custGeom>
              <a:rect b="b" l="l" r="r" t="t"/>
              <a:pathLst>
                <a:path extrusionOk="0" h="4371" w="4403">
                  <a:moveTo>
                    <a:pt x="2217" y="634"/>
                  </a:moveTo>
                  <a:cubicBezTo>
                    <a:pt x="3072" y="634"/>
                    <a:pt x="3769" y="1331"/>
                    <a:pt x="3769" y="2186"/>
                  </a:cubicBezTo>
                  <a:cubicBezTo>
                    <a:pt x="3769" y="3041"/>
                    <a:pt x="3072" y="3769"/>
                    <a:pt x="2217" y="3769"/>
                  </a:cubicBezTo>
                  <a:cubicBezTo>
                    <a:pt x="1330" y="3769"/>
                    <a:pt x="634" y="3041"/>
                    <a:pt x="634" y="2186"/>
                  </a:cubicBezTo>
                  <a:cubicBezTo>
                    <a:pt x="634" y="1331"/>
                    <a:pt x="1330" y="634"/>
                    <a:pt x="2217" y="634"/>
                  </a:cubicBezTo>
                  <a:close/>
                  <a:moveTo>
                    <a:pt x="2217" y="1"/>
                  </a:moveTo>
                  <a:cubicBezTo>
                    <a:pt x="982" y="1"/>
                    <a:pt x="0" y="982"/>
                    <a:pt x="0" y="2186"/>
                  </a:cubicBezTo>
                  <a:cubicBezTo>
                    <a:pt x="0" y="3389"/>
                    <a:pt x="982" y="4371"/>
                    <a:pt x="2217" y="4371"/>
                  </a:cubicBezTo>
                  <a:cubicBezTo>
                    <a:pt x="3421" y="4371"/>
                    <a:pt x="4402" y="3389"/>
                    <a:pt x="4402" y="2186"/>
                  </a:cubicBezTo>
                  <a:cubicBezTo>
                    <a:pt x="4402" y="982"/>
                    <a:pt x="3421"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35ba99c1ba6_1_114"/>
            <p:cNvSpPr/>
            <p:nvPr/>
          </p:nvSpPr>
          <p:spPr>
            <a:xfrm>
              <a:off x="2897525" y="2952875"/>
              <a:ext cx="38825" cy="38825"/>
            </a:xfrm>
            <a:custGeom>
              <a:rect b="b" l="l" r="r" t="t"/>
              <a:pathLst>
                <a:path extrusionOk="0" h="1553" w="1553">
                  <a:moveTo>
                    <a:pt x="792" y="222"/>
                  </a:moveTo>
                  <a:cubicBezTo>
                    <a:pt x="1077" y="222"/>
                    <a:pt x="1331" y="476"/>
                    <a:pt x="1331" y="761"/>
                  </a:cubicBezTo>
                  <a:cubicBezTo>
                    <a:pt x="1331" y="1077"/>
                    <a:pt x="1077" y="1331"/>
                    <a:pt x="792" y="1331"/>
                  </a:cubicBezTo>
                  <a:cubicBezTo>
                    <a:pt x="475" y="1331"/>
                    <a:pt x="222" y="1077"/>
                    <a:pt x="222" y="761"/>
                  </a:cubicBezTo>
                  <a:cubicBezTo>
                    <a:pt x="222" y="476"/>
                    <a:pt x="475" y="222"/>
                    <a:pt x="792" y="222"/>
                  </a:cubicBezTo>
                  <a:close/>
                  <a:moveTo>
                    <a:pt x="792" y="1"/>
                  </a:moveTo>
                  <a:cubicBezTo>
                    <a:pt x="349" y="1"/>
                    <a:pt x="0" y="349"/>
                    <a:pt x="0" y="761"/>
                  </a:cubicBezTo>
                  <a:cubicBezTo>
                    <a:pt x="0" y="1204"/>
                    <a:pt x="349" y="1552"/>
                    <a:pt x="792" y="1552"/>
                  </a:cubicBezTo>
                  <a:cubicBezTo>
                    <a:pt x="1204" y="1552"/>
                    <a:pt x="1552" y="1204"/>
                    <a:pt x="1552" y="761"/>
                  </a:cubicBezTo>
                  <a:cubicBezTo>
                    <a:pt x="1552" y="349"/>
                    <a:pt x="1204" y="1"/>
                    <a:pt x="792"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35ba99c1ba6_1_114"/>
            <p:cNvSpPr/>
            <p:nvPr/>
          </p:nvSpPr>
          <p:spPr>
            <a:xfrm>
              <a:off x="2929975" y="1770825"/>
              <a:ext cx="815500" cy="941400"/>
            </a:xfrm>
            <a:custGeom>
              <a:rect b="b" l="l" r="r" t="t"/>
              <a:pathLst>
                <a:path extrusionOk="0" h="37656" w="32620">
                  <a:moveTo>
                    <a:pt x="1" y="9407"/>
                  </a:moveTo>
                  <a:lnTo>
                    <a:pt x="1" y="28250"/>
                  </a:lnTo>
                  <a:lnTo>
                    <a:pt x="16310" y="37655"/>
                  </a:lnTo>
                  <a:lnTo>
                    <a:pt x="32620" y="28250"/>
                  </a:lnTo>
                  <a:lnTo>
                    <a:pt x="32620" y="9407"/>
                  </a:lnTo>
                  <a:lnTo>
                    <a:pt x="1631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35ba99c1ba6_1_114"/>
            <p:cNvSpPr/>
            <p:nvPr/>
          </p:nvSpPr>
          <p:spPr>
            <a:xfrm>
              <a:off x="2955325" y="1800125"/>
              <a:ext cx="764825" cy="882800"/>
            </a:xfrm>
            <a:custGeom>
              <a:rect b="b" l="l" r="r" t="t"/>
              <a:pathLst>
                <a:path extrusionOk="0" h="35312" w="30593">
                  <a:moveTo>
                    <a:pt x="15296" y="1"/>
                  </a:moveTo>
                  <a:lnTo>
                    <a:pt x="0" y="8836"/>
                  </a:lnTo>
                  <a:lnTo>
                    <a:pt x="0" y="26508"/>
                  </a:lnTo>
                  <a:lnTo>
                    <a:pt x="15296" y="35312"/>
                  </a:lnTo>
                  <a:lnTo>
                    <a:pt x="30593" y="26508"/>
                  </a:lnTo>
                  <a:lnTo>
                    <a:pt x="30593" y="8836"/>
                  </a:lnTo>
                  <a:lnTo>
                    <a:pt x="152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35ba99c1ba6_1_114"/>
            <p:cNvSpPr/>
            <p:nvPr/>
          </p:nvSpPr>
          <p:spPr>
            <a:xfrm>
              <a:off x="3140575" y="2078825"/>
              <a:ext cx="394300" cy="325425"/>
            </a:xfrm>
            <a:custGeom>
              <a:rect b="b" l="l" r="r" t="t"/>
              <a:pathLst>
                <a:path extrusionOk="0" h="13017" w="15772">
                  <a:moveTo>
                    <a:pt x="1046" y="0"/>
                  </a:moveTo>
                  <a:cubicBezTo>
                    <a:pt x="888" y="0"/>
                    <a:pt x="761" y="32"/>
                    <a:pt x="634" y="63"/>
                  </a:cubicBezTo>
                  <a:cubicBezTo>
                    <a:pt x="571" y="95"/>
                    <a:pt x="508" y="127"/>
                    <a:pt x="444" y="190"/>
                  </a:cubicBezTo>
                  <a:cubicBezTo>
                    <a:pt x="349" y="254"/>
                    <a:pt x="254" y="349"/>
                    <a:pt x="191" y="444"/>
                  </a:cubicBezTo>
                  <a:cubicBezTo>
                    <a:pt x="64" y="634"/>
                    <a:pt x="1" y="824"/>
                    <a:pt x="1" y="1045"/>
                  </a:cubicBezTo>
                  <a:lnTo>
                    <a:pt x="1" y="10894"/>
                  </a:lnTo>
                  <a:cubicBezTo>
                    <a:pt x="1" y="11116"/>
                    <a:pt x="64" y="11306"/>
                    <a:pt x="191" y="11496"/>
                  </a:cubicBezTo>
                  <a:cubicBezTo>
                    <a:pt x="254" y="11591"/>
                    <a:pt x="349" y="11686"/>
                    <a:pt x="444" y="11781"/>
                  </a:cubicBezTo>
                  <a:cubicBezTo>
                    <a:pt x="508" y="11813"/>
                    <a:pt x="571" y="11844"/>
                    <a:pt x="634" y="11876"/>
                  </a:cubicBezTo>
                  <a:cubicBezTo>
                    <a:pt x="761" y="11939"/>
                    <a:pt x="888" y="11971"/>
                    <a:pt x="1046" y="11971"/>
                  </a:cubicBezTo>
                  <a:lnTo>
                    <a:pt x="1394" y="11971"/>
                  </a:lnTo>
                  <a:cubicBezTo>
                    <a:pt x="2059" y="11971"/>
                    <a:pt x="2598" y="11559"/>
                    <a:pt x="2819" y="10958"/>
                  </a:cubicBezTo>
                  <a:lnTo>
                    <a:pt x="9882" y="9406"/>
                  </a:lnTo>
                  <a:lnTo>
                    <a:pt x="9882" y="9406"/>
                  </a:lnTo>
                  <a:lnTo>
                    <a:pt x="9312" y="11306"/>
                  </a:lnTo>
                  <a:cubicBezTo>
                    <a:pt x="9185" y="11781"/>
                    <a:pt x="9343" y="12288"/>
                    <a:pt x="9787" y="12541"/>
                  </a:cubicBezTo>
                  <a:lnTo>
                    <a:pt x="10230" y="12826"/>
                  </a:lnTo>
                  <a:cubicBezTo>
                    <a:pt x="10388" y="12953"/>
                    <a:pt x="10547" y="12984"/>
                    <a:pt x="10737" y="13016"/>
                  </a:cubicBezTo>
                  <a:lnTo>
                    <a:pt x="10863" y="13016"/>
                  </a:lnTo>
                  <a:cubicBezTo>
                    <a:pt x="11338" y="13016"/>
                    <a:pt x="11782" y="12731"/>
                    <a:pt x="11972" y="12256"/>
                  </a:cubicBezTo>
                  <a:lnTo>
                    <a:pt x="13397" y="8646"/>
                  </a:lnTo>
                  <a:lnTo>
                    <a:pt x="14347" y="8424"/>
                  </a:lnTo>
                  <a:cubicBezTo>
                    <a:pt x="15170" y="8234"/>
                    <a:pt x="15772" y="7474"/>
                    <a:pt x="15772" y="6651"/>
                  </a:cubicBezTo>
                  <a:lnTo>
                    <a:pt x="15772" y="5162"/>
                  </a:lnTo>
                  <a:cubicBezTo>
                    <a:pt x="15772" y="4307"/>
                    <a:pt x="15170" y="3547"/>
                    <a:pt x="14347" y="3389"/>
                  </a:cubicBezTo>
                  <a:lnTo>
                    <a:pt x="2756" y="824"/>
                  </a:lnTo>
                  <a:cubicBezTo>
                    <a:pt x="2503" y="317"/>
                    <a:pt x="1996" y="0"/>
                    <a:pt x="1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35ba99c1ba6_1_114"/>
            <p:cNvSpPr/>
            <p:nvPr/>
          </p:nvSpPr>
          <p:spPr>
            <a:xfrm>
              <a:off x="3158000" y="2096225"/>
              <a:ext cx="359475" cy="290475"/>
            </a:xfrm>
            <a:custGeom>
              <a:rect b="b" l="l" r="r" t="t"/>
              <a:pathLst>
                <a:path extrusionOk="0" h="11619" w="14379">
                  <a:moveTo>
                    <a:pt x="349" y="1"/>
                  </a:moveTo>
                  <a:cubicBezTo>
                    <a:pt x="159" y="1"/>
                    <a:pt x="1" y="159"/>
                    <a:pt x="1" y="349"/>
                  </a:cubicBezTo>
                  <a:lnTo>
                    <a:pt x="1" y="1774"/>
                  </a:lnTo>
                  <a:lnTo>
                    <a:pt x="1" y="8615"/>
                  </a:lnTo>
                  <a:lnTo>
                    <a:pt x="1" y="10198"/>
                  </a:lnTo>
                  <a:cubicBezTo>
                    <a:pt x="1" y="10388"/>
                    <a:pt x="159" y="10547"/>
                    <a:pt x="349" y="10547"/>
                  </a:cubicBezTo>
                  <a:lnTo>
                    <a:pt x="697" y="10547"/>
                  </a:lnTo>
                  <a:cubicBezTo>
                    <a:pt x="1141" y="10547"/>
                    <a:pt x="1521" y="10167"/>
                    <a:pt x="1521" y="9723"/>
                  </a:cubicBezTo>
                  <a:lnTo>
                    <a:pt x="1521" y="9660"/>
                  </a:lnTo>
                  <a:lnTo>
                    <a:pt x="10198" y="7760"/>
                  </a:lnTo>
                  <a:lnTo>
                    <a:pt x="10198" y="7760"/>
                  </a:lnTo>
                  <a:lnTo>
                    <a:pt x="9280" y="10832"/>
                  </a:lnTo>
                  <a:cubicBezTo>
                    <a:pt x="9248" y="10990"/>
                    <a:pt x="9311" y="11180"/>
                    <a:pt x="9438" y="11243"/>
                  </a:cubicBezTo>
                  <a:lnTo>
                    <a:pt x="9913" y="11528"/>
                  </a:lnTo>
                  <a:cubicBezTo>
                    <a:pt x="9996" y="11590"/>
                    <a:pt x="10089" y="11619"/>
                    <a:pt x="10180" y="11619"/>
                  </a:cubicBezTo>
                  <a:cubicBezTo>
                    <a:pt x="10367" y="11619"/>
                    <a:pt x="10546" y="11499"/>
                    <a:pt x="10610" y="11307"/>
                  </a:cubicBezTo>
                  <a:lnTo>
                    <a:pt x="12193" y="7316"/>
                  </a:lnTo>
                  <a:lnTo>
                    <a:pt x="13492" y="7031"/>
                  </a:lnTo>
                  <a:cubicBezTo>
                    <a:pt x="13998" y="6936"/>
                    <a:pt x="14378" y="6461"/>
                    <a:pt x="14378" y="5955"/>
                  </a:cubicBezTo>
                  <a:lnTo>
                    <a:pt x="14378" y="4466"/>
                  </a:lnTo>
                  <a:cubicBezTo>
                    <a:pt x="14378" y="3928"/>
                    <a:pt x="13998" y="3484"/>
                    <a:pt x="13492" y="3358"/>
                  </a:cubicBezTo>
                  <a:lnTo>
                    <a:pt x="1521" y="729"/>
                  </a:lnTo>
                  <a:cubicBezTo>
                    <a:pt x="1457" y="318"/>
                    <a:pt x="1141" y="1"/>
                    <a:pt x="697"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35ba99c1ba6_1_114"/>
            <p:cNvSpPr/>
            <p:nvPr/>
          </p:nvSpPr>
          <p:spPr>
            <a:xfrm>
              <a:off x="3158000" y="2096225"/>
              <a:ext cx="39600" cy="263675"/>
            </a:xfrm>
            <a:custGeom>
              <a:rect b="b" l="l" r="r" t="t"/>
              <a:pathLst>
                <a:path extrusionOk="0" h="10547" w="1584">
                  <a:moveTo>
                    <a:pt x="349" y="1"/>
                  </a:moveTo>
                  <a:cubicBezTo>
                    <a:pt x="159" y="1"/>
                    <a:pt x="1" y="159"/>
                    <a:pt x="1" y="349"/>
                  </a:cubicBezTo>
                  <a:lnTo>
                    <a:pt x="1" y="10198"/>
                  </a:lnTo>
                  <a:cubicBezTo>
                    <a:pt x="1" y="10388"/>
                    <a:pt x="159" y="10547"/>
                    <a:pt x="349" y="10547"/>
                  </a:cubicBezTo>
                  <a:lnTo>
                    <a:pt x="697" y="10547"/>
                  </a:lnTo>
                  <a:cubicBezTo>
                    <a:pt x="1172" y="10547"/>
                    <a:pt x="1521" y="10167"/>
                    <a:pt x="1521" y="9723"/>
                  </a:cubicBezTo>
                  <a:lnTo>
                    <a:pt x="1521" y="9692"/>
                  </a:lnTo>
                  <a:lnTo>
                    <a:pt x="1584" y="9660"/>
                  </a:lnTo>
                  <a:lnTo>
                    <a:pt x="1584" y="761"/>
                  </a:lnTo>
                  <a:lnTo>
                    <a:pt x="1521" y="729"/>
                  </a:lnTo>
                  <a:cubicBezTo>
                    <a:pt x="1457" y="318"/>
                    <a:pt x="1141" y="1"/>
                    <a:pt x="69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35ba99c1ba6_1_114"/>
            <p:cNvSpPr/>
            <p:nvPr/>
          </p:nvSpPr>
          <p:spPr>
            <a:xfrm>
              <a:off x="3207875" y="2132500"/>
              <a:ext cx="245475" cy="63675"/>
            </a:xfrm>
            <a:custGeom>
              <a:rect b="b" l="l" r="r" t="t"/>
              <a:pathLst>
                <a:path extrusionOk="0" h="2547" w="9819">
                  <a:moveTo>
                    <a:pt x="205" y="1"/>
                  </a:moveTo>
                  <a:cubicBezTo>
                    <a:pt x="97" y="1"/>
                    <a:pt x="1" y="90"/>
                    <a:pt x="1" y="228"/>
                  </a:cubicBezTo>
                  <a:cubicBezTo>
                    <a:pt x="1" y="292"/>
                    <a:pt x="64" y="387"/>
                    <a:pt x="159" y="418"/>
                  </a:cubicBezTo>
                  <a:lnTo>
                    <a:pt x="9565" y="2540"/>
                  </a:lnTo>
                  <a:cubicBezTo>
                    <a:pt x="9581" y="2544"/>
                    <a:pt x="9597" y="2546"/>
                    <a:pt x="9614" y="2546"/>
                  </a:cubicBezTo>
                  <a:cubicBezTo>
                    <a:pt x="9722" y="2546"/>
                    <a:pt x="9818" y="2456"/>
                    <a:pt x="9818" y="2318"/>
                  </a:cubicBezTo>
                  <a:lnTo>
                    <a:pt x="9818" y="2287"/>
                  </a:lnTo>
                  <a:cubicBezTo>
                    <a:pt x="9818" y="2192"/>
                    <a:pt x="9755" y="2097"/>
                    <a:pt x="9660" y="2097"/>
                  </a:cubicBezTo>
                  <a:lnTo>
                    <a:pt x="254" y="7"/>
                  </a:lnTo>
                  <a:cubicBezTo>
                    <a:pt x="238" y="3"/>
                    <a:pt x="221" y="1"/>
                    <a:pt x="2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35ba99c1ba6_1_114"/>
            <p:cNvSpPr/>
            <p:nvPr/>
          </p:nvSpPr>
          <p:spPr>
            <a:xfrm>
              <a:off x="3389175" y="2279125"/>
              <a:ext cx="73675" cy="107575"/>
            </a:xfrm>
            <a:custGeom>
              <a:rect b="b" l="l" r="r" t="t"/>
              <a:pathLst>
                <a:path extrusionOk="0" h="4303" w="2947">
                  <a:moveTo>
                    <a:pt x="2946" y="0"/>
                  </a:moveTo>
                  <a:lnTo>
                    <a:pt x="951" y="444"/>
                  </a:lnTo>
                  <a:lnTo>
                    <a:pt x="64" y="3516"/>
                  </a:lnTo>
                  <a:cubicBezTo>
                    <a:pt x="1" y="3674"/>
                    <a:pt x="64" y="3864"/>
                    <a:pt x="223" y="3927"/>
                  </a:cubicBezTo>
                  <a:lnTo>
                    <a:pt x="666" y="4212"/>
                  </a:lnTo>
                  <a:cubicBezTo>
                    <a:pt x="749" y="4274"/>
                    <a:pt x="842" y="4303"/>
                    <a:pt x="933" y="4303"/>
                  </a:cubicBezTo>
                  <a:cubicBezTo>
                    <a:pt x="1120" y="4303"/>
                    <a:pt x="1299" y="4183"/>
                    <a:pt x="1363" y="3991"/>
                  </a:cubicBezTo>
                  <a:lnTo>
                    <a:pt x="2946"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35ba99c1ba6_1_114"/>
            <p:cNvSpPr/>
            <p:nvPr/>
          </p:nvSpPr>
          <p:spPr>
            <a:xfrm>
              <a:off x="2929975" y="3229200"/>
              <a:ext cx="815500" cy="942175"/>
            </a:xfrm>
            <a:custGeom>
              <a:rect b="b" l="l" r="r" t="t"/>
              <a:pathLst>
                <a:path extrusionOk="0" h="37687" w="32620">
                  <a:moveTo>
                    <a:pt x="1" y="9437"/>
                  </a:moveTo>
                  <a:lnTo>
                    <a:pt x="1" y="28280"/>
                  </a:lnTo>
                  <a:lnTo>
                    <a:pt x="16310" y="37686"/>
                  </a:lnTo>
                  <a:lnTo>
                    <a:pt x="32620" y="28280"/>
                  </a:lnTo>
                  <a:lnTo>
                    <a:pt x="32620" y="9437"/>
                  </a:lnTo>
                  <a:lnTo>
                    <a:pt x="1631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35ba99c1ba6_1_114"/>
            <p:cNvSpPr/>
            <p:nvPr/>
          </p:nvSpPr>
          <p:spPr>
            <a:xfrm>
              <a:off x="2955325" y="3258475"/>
              <a:ext cx="764825" cy="883600"/>
            </a:xfrm>
            <a:custGeom>
              <a:rect b="b" l="l" r="r" t="t"/>
              <a:pathLst>
                <a:path extrusionOk="0" h="35344" w="30593">
                  <a:moveTo>
                    <a:pt x="15296" y="1"/>
                  </a:moveTo>
                  <a:lnTo>
                    <a:pt x="0" y="8836"/>
                  </a:lnTo>
                  <a:lnTo>
                    <a:pt x="0" y="26508"/>
                  </a:lnTo>
                  <a:lnTo>
                    <a:pt x="15296" y="35343"/>
                  </a:lnTo>
                  <a:lnTo>
                    <a:pt x="30593" y="26508"/>
                  </a:lnTo>
                  <a:lnTo>
                    <a:pt x="30593" y="8836"/>
                  </a:lnTo>
                  <a:lnTo>
                    <a:pt x="15296" y="1"/>
                  </a:ln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35ba99c1ba6_1_114"/>
            <p:cNvSpPr/>
            <p:nvPr/>
          </p:nvSpPr>
          <p:spPr>
            <a:xfrm>
              <a:off x="3112875" y="3551425"/>
              <a:ext cx="449725" cy="297700"/>
            </a:xfrm>
            <a:custGeom>
              <a:rect b="b" l="l" r="r" t="t"/>
              <a:pathLst>
                <a:path extrusionOk="0" h="11908" w="17989">
                  <a:moveTo>
                    <a:pt x="3421" y="4276"/>
                  </a:moveTo>
                  <a:lnTo>
                    <a:pt x="4402" y="5986"/>
                  </a:lnTo>
                  <a:lnTo>
                    <a:pt x="2439" y="5986"/>
                  </a:lnTo>
                  <a:lnTo>
                    <a:pt x="3421" y="4276"/>
                  </a:lnTo>
                  <a:close/>
                  <a:moveTo>
                    <a:pt x="14568" y="4276"/>
                  </a:moveTo>
                  <a:lnTo>
                    <a:pt x="15550" y="5986"/>
                  </a:lnTo>
                  <a:lnTo>
                    <a:pt x="13586" y="5986"/>
                  </a:lnTo>
                  <a:lnTo>
                    <a:pt x="14568" y="4276"/>
                  </a:lnTo>
                  <a:close/>
                  <a:moveTo>
                    <a:pt x="13365" y="3041"/>
                  </a:moveTo>
                  <a:lnTo>
                    <a:pt x="11148" y="6872"/>
                  </a:lnTo>
                  <a:lnTo>
                    <a:pt x="11148" y="7062"/>
                  </a:lnTo>
                  <a:cubicBezTo>
                    <a:pt x="11211" y="8044"/>
                    <a:pt x="11718" y="8931"/>
                    <a:pt x="12446" y="9501"/>
                  </a:cubicBezTo>
                  <a:cubicBezTo>
                    <a:pt x="11940" y="9216"/>
                    <a:pt x="11275" y="9026"/>
                    <a:pt x="10515" y="8899"/>
                  </a:cubicBezTo>
                  <a:lnTo>
                    <a:pt x="10515" y="3864"/>
                  </a:lnTo>
                  <a:cubicBezTo>
                    <a:pt x="10926" y="3801"/>
                    <a:pt x="11243" y="3452"/>
                    <a:pt x="11306" y="3041"/>
                  </a:cubicBezTo>
                  <a:close/>
                  <a:moveTo>
                    <a:pt x="7791" y="0"/>
                  </a:moveTo>
                  <a:cubicBezTo>
                    <a:pt x="7316" y="0"/>
                    <a:pt x="6904" y="380"/>
                    <a:pt x="6841" y="855"/>
                  </a:cubicBezTo>
                  <a:lnTo>
                    <a:pt x="3452" y="855"/>
                  </a:lnTo>
                  <a:cubicBezTo>
                    <a:pt x="2851" y="855"/>
                    <a:pt x="2376" y="1330"/>
                    <a:pt x="2376" y="1932"/>
                  </a:cubicBezTo>
                  <a:cubicBezTo>
                    <a:pt x="2376" y="2122"/>
                    <a:pt x="2439" y="2312"/>
                    <a:pt x="2502" y="2470"/>
                  </a:cubicBezTo>
                  <a:lnTo>
                    <a:pt x="0" y="6841"/>
                  </a:lnTo>
                  <a:lnTo>
                    <a:pt x="0" y="7062"/>
                  </a:lnTo>
                  <a:cubicBezTo>
                    <a:pt x="127" y="8836"/>
                    <a:pt x="1616" y="10261"/>
                    <a:pt x="3421" y="10261"/>
                  </a:cubicBezTo>
                  <a:cubicBezTo>
                    <a:pt x="5226" y="10261"/>
                    <a:pt x="6714" y="8836"/>
                    <a:pt x="6841" y="7062"/>
                  </a:cubicBezTo>
                  <a:lnTo>
                    <a:pt x="6841" y="6841"/>
                  </a:lnTo>
                  <a:lnTo>
                    <a:pt x="4624" y="3009"/>
                  </a:lnTo>
                  <a:lnTo>
                    <a:pt x="6841" y="3009"/>
                  </a:lnTo>
                  <a:cubicBezTo>
                    <a:pt x="6904" y="3452"/>
                    <a:pt x="7221" y="3769"/>
                    <a:pt x="7633" y="3864"/>
                  </a:cubicBezTo>
                  <a:lnTo>
                    <a:pt x="7633" y="8899"/>
                  </a:lnTo>
                  <a:cubicBezTo>
                    <a:pt x="5701" y="9216"/>
                    <a:pt x="4434" y="10134"/>
                    <a:pt x="4434" y="11243"/>
                  </a:cubicBezTo>
                  <a:lnTo>
                    <a:pt x="4434" y="11908"/>
                  </a:lnTo>
                  <a:lnTo>
                    <a:pt x="13713" y="11908"/>
                  </a:lnTo>
                  <a:lnTo>
                    <a:pt x="13713" y="11243"/>
                  </a:lnTo>
                  <a:cubicBezTo>
                    <a:pt x="13713" y="10704"/>
                    <a:pt x="13428" y="10229"/>
                    <a:pt x="12953" y="9849"/>
                  </a:cubicBezTo>
                  <a:lnTo>
                    <a:pt x="12953" y="9849"/>
                  </a:lnTo>
                  <a:cubicBezTo>
                    <a:pt x="13428" y="10103"/>
                    <a:pt x="13998" y="10261"/>
                    <a:pt x="14568" y="10261"/>
                  </a:cubicBezTo>
                  <a:cubicBezTo>
                    <a:pt x="16373" y="10261"/>
                    <a:pt x="17862" y="8836"/>
                    <a:pt x="17988" y="7062"/>
                  </a:cubicBezTo>
                  <a:lnTo>
                    <a:pt x="17988" y="6841"/>
                  </a:lnTo>
                  <a:lnTo>
                    <a:pt x="15550" y="2597"/>
                  </a:lnTo>
                  <a:cubicBezTo>
                    <a:pt x="15677" y="2407"/>
                    <a:pt x="15772" y="2185"/>
                    <a:pt x="15772" y="1932"/>
                  </a:cubicBezTo>
                  <a:cubicBezTo>
                    <a:pt x="15772" y="1330"/>
                    <a:pt x="15297" y="855"/>
                    <a:pt x="14695" y="855"/>
                  </a:cubicBezTo>
                  <a:lnTo>
                    <a:pt x="11306" y="855"/>
                  </a:lnTo>
                  <a:cubicBezTo>
                    <a:pt x="11243" y="380"/>
                    <a:pt x="10831" y="0"/>
                    <a:pt x="103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35ba99c1ba6_1_114"/>
            <p:cNvSpPr/>
            <p:nvPr/>
          </p:nvSpPr>
          <p:spPr>
            <a:xfrm>
              <a:off x="3240350" y="3788925"/>
              <a:ext cx="198750" cy="45175"/>
            </a:xfrm>
            <a:custGeom>
              <a:rect b="b" l="l" r="r" t="t"/>
              <a:pathLst>
                <a:path extrusionOk="0" h="1807" w="7950">
                  <a:moveTo>
                    <a:pt x="3959" y="1"/>
                  </a:moveTo>
                  <a:cubicBezTo>
                    <a:pt x="1774" y="1"/>
                    <a:pt x="0" y="793"/>
                    <a:pt x="0" y="1806"/>
                  </a:cubicBezTo>
                  <a:lnTo>
                    <a:pt x="7949" y="1806"/>
                  </a:lnTo>
                  <a:cubicBezTo>
                    <a:pt x="7949" y="793"/>
                    <a:pt x="6176" y="1"/>
                    <a:pt x="3959"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35ba99c1ba6_1_114"/>
            <p:cNvSpPr/>
            <p:nvPr/>
          </p:nvSpPr>
          <p:spPr>
            <a:xfrm>
              <a:off x="3319525" y="3620300"/>
              <a:ext cx="39600" cy="190825"/>
            </a:xfrm>
            <a:custGeom>
              <a:rect b="b" l="l" r="r" t="t"/>
              <a:pathLst>
                <a:path extrusionOk="0" h="7633" w="1584">
                  <a:moveTo>
                    <a:pt x="0" y="0"/>
                  </a:moveTo>
                  <a:lnTo>
                    <a:pt x="0" y="7633"/>
                  </a:lnTo>
                  <a:lnTo>
                    <a:pt x="1583" y="7633"/>
                  </a:lnTo>
                  <a:lnTo>
                    <a:pt x="1583"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35ba99c1ba6_1_114"/>
            <p:cNvSpPr/>
            <p:nvPr/>
          </p:nvSpPr>
          <p:spPr>
            <a:xfrm>
              <a:off x="3188875" y="3591000"/>
              <a:ext cx="301675" cy="20625"/>
            </a:xfrm>
            <a:custGeom>
              <a:rect b="b" l="l" r="r" t="t"/>
              <a:pathLst>
                <a:path extrusionOk="0" h="825" w="12067">
                  <a:moveTo>
                    <a:pt x="412" y="1"/>
                  </a:moveTo>
                  <a:cubicBezTo>
                    <a:pt x="191" y="1"/>
                    <a:pt x="1" y="191"/>
                    <a:pt x="1" y="412"/>
                  </a:cubicBezTo>
                  <a:cubicBezTo>
                    <a:pt x="1" y="634"/>
                    <a:pt x="191" y="824"/>
                    <a:pt x="412" y="824"/>
                  </a:cubicBezTo>
                  <a:lnTo>
                    <a:pt x="11655" y="824"/>
                  </a:lnTo>
                  <a:cubicBezTo>
                    <a:pt x="11877" y="824"/>
                    <a:pt x="12067" y="634"/>
                    <a:pt x="12067" y="412"/>
                  </a:cubicBezTo>
                  <a:cubicBezTo>
                    <a:pt x="12067" y="191"/>
                    <a:pt x="11877" y="1"/>
                    <a:pt x="11655"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35ba99c1ba6_1_114"/>
            <p:cNvSpPr/>
            <p:nvPr/>
          </p:nvSpPr>
          <p:spPr>
            <a:xfrm>
              <a:off x="3300500" y="3569625"/>
              <a:ext cx="78425" cy="63375"/>
            </a:xfrm>
            <a:custGeom>
              <a:rect b="b" l="l" r="r" t="t"/>
              <a:pathLst>
                <a:path extrusionOk="0" h="2535" w="3137">
                  <a:moveTo>
                    <a:pt x="286" y="1"/>
                  </a:moveTo>
                  <a:cubicBezTo>
                    <a:pt x="128" y="1"/>
                    <a:pt x="1" y="127"/>
                    <a:pt x="1" y="286"/>
                  </a:cubicBezTo>
                  <a:lnTo>
                    <a:pt x="1" y="2249"/>
                  </a:lnTo>
                  <a:cubicBezTo>
                    <a:pt x="1" y="2408"/>
                    <a:pt x="128" y="2534"/>
                    <a:pt x="286" y="2534"/>
                  </a:cubicBezTo>
                  <a:lnTo>
                    <a:pt x="2851" y="2534"/>
                  </a:lnTo>
                  <a:cubicBezTo>
                    <a:pt x="3010" y="2534"/>
                    <a:pt x="3136" y="2408"/>
                    <a:pt x="3136" y="2249"/>
                  </a:cubicBezTo>
                  <a:lnTo>
                    <a:pt x="3136" y="286"/>
                  </a:lnTo>
                  <a:cubicBezTo>
                    <a:pt x="3136" y="127"/>
                    <a:pt x="3010" y="1"/>
                    <a:pt x="2851" y="1"/>
                  </a:cubicBez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35ba99c1ba6_1_114"/>
            <p:cNvSpPr/>
            <p:nvPr/>
          </p:nvSpPr>
          <p:spPr>
            <a:xfrm>
              <a:off x="3408175" y="3608425"/>
              <a:ext cx="137800" cy="184500"/>
            </a:xfrm>
            <a:custGeom>
              <a:rect b="b" l="l" r="r" t="t"/>
              <a:pathLst>
                <a:path extrusionOk="0" h="7380" w="5512">
                  <a:moveTo>
                    <a:pt x="2756" y="729"/>
                  </a:moveTo>
                  <a:lnTo>
                    <a:pt x="4878" y="4434"/>
                  </a:lnTo>
                  <a:lnTo>
                    <a:pt x="634" y="4434"/>
                  </a:lnTo>
                  <a:lnTo>
                    <a:pt x="2756" y="729"/>
                  </a:lnTo>
                  <a:close/>
                  <a:moveTo>
                    <a:pt x="2756" y="0"/>
                  </a:moveTo>
                  <a:lnTo>
                    <a:pt x="1363" y="2376"/>
                  </a:lnTo>
                  <a:lnTo>
                    <a:pt x="1" y="4782"/>
                  </a:lnTo>
                  <a:cubicBezTo>
                    <a:pt x="96" y="6239"/>
                    <a:pt x="1299" y="7379"/>
                    <a:pt x="2756" y="7379"/>
                  </a:cubicBezTo>
                  <a:cubicBezTo>
                    <a:pt x="4213" y="7379"/>
                    <a:pt x="5416" y="6239"/>
                    <a:pt x="5511" y="4782"/>
                  </a:cubicBezTo>
                  <a:lnTo>
                    <a:pt x="4150"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35ba99c1ba6_1_114"/>
            <p:cNvSpPr/>
            <p:nvPr/>
          </p:nvSpPr>
          <p:spPr>
            <a:xfrm>
              <a:off x="3129500" y="3608425"/>
              <a:ext cx="137775" cy="184500"/>
            </a:xfrm>
            <a:custGeom>
              <a:rect b="b" l="l" r="r" t="t"/>
              <a:pathLst>
                <a:path extrusionOk="0" h="7380" w="5511">
                  <a:moveTo>
                    <a:pt x="2756" y="729"/>
                  </a:moveTo>
                  <a:lnTo>
                    <a:pt x="4877" y="4434"/>
                  </a:lnTo>
                  <a:lnTo>
                    <a:pt x="634" y="4434"/>
                  </a:lnTo>
                  <a:lnTo>
                    <a:pt x="2756" y="729"/>
                  </a:lnTo>
                  <a:close/>
                  <a:moveTo>
                    <a:pt x="2756" y="0"/>
                  </a:moveTo>
                  <a:lnTo>
                    <a:pt x="1362" y="2376"/>
                  </a:lnTo>
                  <a:lnTo>
                    <a:pt x="0" y="4782"/>
                  </a:lnTo>
                  <a:cubicBezTo>
                    <a:pt x="95" y="6239"/>
                    <a:pt x="1299" y="7379"/>
                    <a:pt x="2756" y="7379"/>
                  </a:cubicBezTo>
                  <a:cubicBezTo>
                    <a:pt x="4212" y="7379"/>
                    <a:pt x="5416" y="6239"/>
                    <a:pt x="5511" y="4782"/>
                  </a:cubicBezTo>
                  <a:lnTo>
                    <a:pt x="4117" y="2376"/>
                  </a:lnTo>
                  <a:lnTo>
                    <a:pt x="2756"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g35ba99c1ba6_1_11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Retention </a:t>
            </a:r>
            <a:r>
              <a:rPr lang="en" sz="2800">
                <a:latin typeface="Fira Sans Medium"/>
                <a:ea typeface="Fira Sans Medium"/>
                <a:cs typeface="Fira Sans Medium"/>
                <a:sym typeface="Fira Sans Medium"/>
              </a:rPr>
              <a:t>Customer Flow</a:t>
            </a:r>
            <a:endParaRPr b="0" i="0" sz="2800" u="none" cap="none" strike="noStrike">
              <a:solidFill>
                <a:srgbClr val="000000"/>
              </a:solidFill>
              <a:latin typeface="Fira Sans Medium"/>
              <a:ea typeface="Fira Sans Medium"/>
              <a:cs typeface="Fira Sans Medium"/>
              <a:sym typeface="Fira Sans Medium"/>
            </a:endParaRPr>
          </a:p>
        </p:txBody>
      </p:sp>
      <p:sp>
        <p:nvSpPr>
          <p:cNvPr id="498" name="Google Shape;498;g35ba99c1ba6_1_114"/>
          <p:cNvSpPr txBox="1"/>
          <p:nvPr/>
        </p:nvSpPr>
        <p:spPr>
          <a:xfrm>
            <a:off x="467376" y="1522775"/>
            <a:ext cx="1765200" cy="2607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Fira Sans Medium"/>
              <a:buAutoNum type="arabicPeriod"/>
            </a:pPr>
            <a:r>
              <a:rPr lang="en">
                <a:latin typeface="Fira Sans Medium"/>
                <a:ea typeface="Fira Sans Medium"/>
                <a:cs typeface="Fira Sans Medium"/>
                <a:sym typeface="Fira Sans Medium"/>
              </a:rPr>
              <a:t>Acquisition</a:t>
            </a:r>
            <a:endParaRPr b="0" i="0" sz="1400" u="none" cap="none" strike="noStrike">
              <a:solidFill>
                <a:srgbClr val="000000"/>
              </a:solidFill>
              <a:latin typeface="Fira Sans Medium"/>
              <a:ea typeface="Fira Sans Medium"/>
              <a:cs typeface="Fira Sans Medium"/>
              <a:sym typeface="Fira Sans Medium"/>
            </a:endParaRPr>
          </a:p>
        </p:txBody>
      </p:sp>
      <p:sp>
        <p:nvSpPr>
          <p:cNvPr id="499" name="Google Shape;499;g35ba99c1ba6_1_114"/>
          <p:cNvSpPr txBox="1"/>
          <p:nvPr/>
        </p:nvSpPr>
        <p:spPr>
          <a:xfrm>
            <a:off x="578676" y="1807824"/>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Attract new customer with many approach</a:t>
            </a:r>
            <a:endParaRPr b="0" i="0" sz="1200" u="none" cap="none" strike="noStrike">
              <a:solidFill>
                <a:srgbClr val="000000"/>
              </a:solidFill>
              <a:latin typeface="Fira Sans"/>
              <a:ea typeface="Fira Sans"/>
              <a:cs typeface="Fira Sans"/>
              <a:sym typeface="Fira Sans"/>
            </a:endParaRPr>
          </a:p>
        </p:txBody>
      </p:sp>
      <p:sp>
        <p:nvSpPr>
          <p:cNvPr id="500" name="Google Shape;500;g35ba99c1ba6_1_114"/>
          <p:cNvSpPr txBox="1"/>
          <p:nvPr/>
        </p:nvSpPr>
        <p:spPr>
          <a:xfrm>
            <a:off x="467375" y="2573009"/>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6. Business Evaluation</a:t>
            </a:r>
            <a:endParaRPr b="0" i="0" sz="1400" u="none" cap="none" strike="noStrike">
              <a:solidFill>
                <a:srgbClr val="000000"/>
              </a:solidFill>
              <a:latin typeface="Fira Sans Medium"/>
              <a:ea typeface="Fira Sans Medium"/>
              <a:cs typeface="Fira Sans Medium"/>
              <a:sym typeface="Fira Sans Medium"/>
            </a:endParaRPr>
          </a:p>
        </p:txBody>
      </p:sp>
      <p:sp>
        <p:nvSpPr>
          <p:cNvPr id="501" name="Google Shape;501;g35ba99c1ba6_1_114"/>
          <p:cNvSpPr txBox="1"/>
          <p:nvPr/>
        </p:nvSpPr>
        <p:spPr>
          <a:xfrm>
            <a:off x="446950" y="2973507"/>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Improve business through data</a:t>
            </a:r>
            <a:endParaRPr b="0" i="0" sz="1200" u="none" cap="none" strike="noStrike">
              <a:solidFill>
                <a:srgbClr val="000000"/>
              </a:solidFill>
              <a:latin typeface="Fira Sans"/>
              <a:ea typeface="Fira Sans"/>
              <a:cs typeface="Fira Sans"/>
              <a:sym typeface="Fira Sans"/>
            </a:endParaRPr>
          </a:p>
        </p:txBody>
      </p:sp>
      <p:sp>
        <p:nvSpPr>
          <p:cNvPr id="502" name="Google Shape;502;g35ba99c1ba6_1_114"/>
          <p:cNvSpPr txBox="1"/>
          <p:nvPr/>
        </p:nvSpPr>
        <p:spPr>
          <a:xfrm>
            <a:off x="467375" y="3598876"/>
            <a:ext cx="17652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5. Retention and Churn Management</a:t>
            </a:r>
            <a:endParaRPr b="0" i="0" sz="1400" u="none" cap="none" strike="noStrike">
              <a:solidFill>
                <a:srgbClr val="000000"/>
              </a:solidFill>
              <a:latin typeface="Fira Sans Medium"/>
              <a:ea typeface="Fira Sans Medium"/>
              <a:cs typeface="Fira Sans Medium"/>
              <a:sym typeface="Fira Sans Medium"/>
            </a:endParaRPr>
          </a:p>
        </p:txBody>
      </p:sp>
      <p:sp>
        <p:nvSpPr>
          <p:cNvPr id="503" name="Google Shape;503;g35ba99c1ba6_1_114"/>
          <p:cNvSpPr txBox="1"/>
          <p:nvPr/>
        </p:nvSpPr>
        <p:spPr>
          <a:xfrm>
            <a:off x="467375" y="4020575"/>
            <a:ext cx="1765200" cy="3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Assessing data customer</a:t>
            </a:r>
            <a:endParaRPr b="0" i="0" sz="1200" u="none" cap="none" strike="noStrike">
              <a:solidFill>
                <a:srgbClr val="000000"/>
              </a:solidFill>
              <a:latin typeface="Fira Sans"/>
              <a:ea typeface="Fira Sans"/>
              <a:cs typeface="Fira Sans"/>
              <a:sym typeface="Fira Sans"/>
            </a:endParaRPr>
          </a:p>
        </p:txBody>
      </p:sp>
      <p:sp>
        <p:nvSpPr>
          <p:cNvPr id="504" name="Google Shape;504;g35ba99c1ba6_1_114"/>
          <p:cNvSpPr txBox="1"/>
          <p:nvPr/>
        </p:nvSpPr>
        <p:spPr>
          <a:xfrm>
            <a:off x="6720025" y="1462400"/>
            <a:ext cx="19320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2. Customer Onboarding</a:t>
            </a:r>
            <a:endParaRPr b="0" i="0" sz="1400" u="none" cap="none" strike="noStrike">
              <a:solidFill>
                <a:srgbClr val="000000"/>
              </a:solidFill>
              <a:latin typeface="Fira Sans Medium"/>
              <a:ea typeface="Fira Sans Medium"/>
              <a:cs typeface="Fira Sans Medium"/>
              <a:sym typeface="Fira Sans Medium"/>
            </a:endParaRPr>
          </a:p>
        </p:txBody>
      </p:sp>
      <p:sp>
        <p:nvSpPr>
          <p:cNvPr id="505" name="Google Shape;505;g35ba99c1ba6_1_114"/>
          <p:cNvSpPr txBox="1"/>
          <p:nvPr/>
        </p:nvSpPr>
        <p:spPr>
          <a:xfrm>
            <a:off x="6833550" y="1807825"/>
            <a:ext cx="19320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 data collection </a:t>
            </a:r>
            <a:endParaRPr b="0" i="0" sz="1200" u="none" cap="none" strike="noStrike">
              <a:solidFill>
                <a:srgbClr val="000000"/>
              </a:solidFill>
              <a:latin typeface="Fira Sans"/>
              <a:ea typeface="Fira Sans"/>
              <a:cs typeface="Fira Sans"/>
              <a:sym typeface="Fira Sans"/>
            </a:endParaRPr>
          </a:p>
        </p:txBody>
      </p:sp>
      <p:sp>
        <p:nvSpPr>
          <p:cNvPr id="506" name="Google Shape;506;g35ba99c1ba6_1_114"/>
          <p:cNvSpPr txBox="1"/>
          <p:nvPr/>
        </p:nvSpPr>
        <p:spPr>
          <a:xfrm>
            <a:off x="6911424" y="2572991"/>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3. Service Delivery</a:t>
            </a:r>
            <a:endParaRPr b="0" i="0" sz="1400" u="none" cap="none" strike="noStrike">
              <a:solidFill>
                <a:srgbClr val="000000"/>
              </a:solidFill>
              <a:latin typeface="Fira Sans Medium"/>
              <a:ea typeface="Fira Sans Medium"/>
              <a:cs typeface="Fira Sans Medium"/>
              <a:sym typeface="Fira Sans Medium"/>
            </a:endParaRPr>
          </a:p>
        </p:txBody>
      </p:sp>
      <p:sp>
        <p:nvSpPr>
          <p:cNvPr id="507" name="Google Shape;507;g35ba99c1ba6_1_114"/>
          <p:cNvSpPr txBox="1"/>
          <p:nvPr/>
        </p:nvSpPr>
        <p:spPr>
          <a:xfrm>
            <a:off x="6911424" y="2833688"/>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Service installment on customer device</a:t>
            </a:r>
            <a:endParaRPr b="0" i="0" sz="1200" u="none" cap="none" strike="noStrike">
              <a:solidFill>
                <a:srgbClr val="000000"/>
              </a:solidFill>
              <a:latin typeface="Fira Sans"/>
              <a:ea typeface="Fira Sans"/>
              <a:cs typeface="Fira Sans"/>
              <a:sym typeface="Fira Sans"/>
            </a:endParaRPr>
          </a:p>
        </p:txBody>
      </p:sp>
      <p:sp>
        <p:nvSpPr>
          <p:cNvPr id="508" name="Google Shape;508;g35ba99c1ba6_1_114"/>
          <p:cNvSpPr txBox="1"/>
          <p:nvPr/>
        </p:nvSpPr>
        <p:spPr>
          <a:xfrm>
            <a:off x="6911424" y="3598879"/>
            <a:ext cx="17652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4. Billing and Payment</a:t>
            </a:r>
            <a:endParaRPr b="0" i="0" sz="1400" u="none" cap="none" strike="noStrike">
              <a:solidFill>
                <a:srgbClr val="000000"/>
              </a:solidFill>
              <a:latin typeface="Fira Sans Medium"/>
              <a:ea typeface="Fira Sans Medium"/>
              <a:cs typeface="Fira Sans Medium"/>
              <a:sym typeface="Fira Sans Medium"/>
            </a:endParaRPr>
          </a:p>
        </p:txBody>
      </p:sp>
      <p:sp>
        <p:nvSpPr>
          <p:cNvPr id="509" name="Google Shape;509;g35ba99c1ba6_1_114"/>
          <p:cNvSpPr txBox="1"/>
          <p:nvPr/>
        </p:nvSpPr>
        <p:spPr>
          <a:xfrm>
            <a:off x="6890999" y="3961252"/>
            <a:ext cx="17652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Fira Sans"/>
                <a:ea typeface="Fira Sans"/>
                <a:cs typeface="Fira Sans"/>
                <a:sym typeface="Fira Sans"/>
              </a:rPr>
              <a:t>Customer Cost Evaluate</a:t>
            </a:r>
            <a:endParaRPr b="0" i="0" sz="1200" u="none" cap="none" strike="noStrike">
              <a:solidFill>
                <a:srgbClr val="000000"/>
              </a:solidFill>
              <a:latin typeface="Fira Sans"/>
              <a:ea typeface="Fira Sans"/>
              <a:cs typeface="Fira Sans"/>
              <a:sym typeface="Fira Sans"/>
            </a:endParaRPr>
          </a:p>
        </p:txBody>
      </p:sp>
      <p:sp>
        <p:nvSpPr>
          <p:cNvPr id="510" name="Google Shape;510;g35ba99c1ba6_1_114"/>
          <p:cNvSpPr/>
          <p:nvPr/>
        </p:nvSpPr>
        <p:spPr>
          <a:xfrm flipH="1">
            <a:off x="1588252" y="355515"/>
            <a:ext cx="623899" cy="593126"/>
          </a:xfrm>
          <a:custGeom>
            <a:rect b="b" l="l" r="r" t="t"/>
            <a:pathLst>
              <a:path extrusionOk="0" h="13207" w="13207">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35ba99c1ba6_1_114"/>
          <p:cNvSpPr/>
          <p:nvPr/>
        </p:nvSpPr>
        <p:spPr>
          <a:xfrm>
            <a:off x="1879999" y="437969"/>
            <a:ext cx="167608" cy="327169"/>
          </a:xfrm>
          <a:custGeom>
            <a:rect b="b" l="l" r="r" t="t"/>
            <a:pathLst>
              <a:path extrusionOk="0" h="7285" w="3548">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5ba99c1ba6_1_199"/>
          <p:cNvSpPr/>
          <p:nvPr/>
        </p:nvSpPr>
        <p:spPr>
          <a:xfrm>
            <a:off x="453154" y="2574646"/>
            <a:ext cx="4432244" cy="76248"/>
          </a:xfrm>
          <a:custGeom>
            <a:rect b="b" l="l" r="r" t="t"/>
            <a:pathLst>
              <a:path extrusionOk="0" h="2377" w="138173">
                <a:moveTo>
                  <a:pt x="1" y="1"/>
                </a:moveTo>
                <a:lnTo>
                  <a:pt x="1" y="2376"/>
                </a:lnTo>
                <a:lnTo>
                  <a:pt x="138173" y="2376"/>
                </a:lnTo>
                <a:lnTo>
                  <a:pt x="138173" y="1"/>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35ba99c1ba6_1_199"/>
          <p:cNvSpPr/>
          <p:nvPr/>
        </p:nvSpPr>
        <p:spPr>
          <a:xfrm>
            <a:off x="4800040" y="2499489"/>
            <a:ext cx="267206" cy="225537"/>
          </a:xfrm>
          <a:custGeom>
            <a:rect b="b" l="l" r="r" t="t"/>
            <a:pathLst>
              <a:path extrusionOk="0" h="7031" w="8330">
                <a:moveTo>
                  <a:pt x="1" y="0"/>
                </a:moveTo>
                <a:lnTo>
                  <a:pt x="1489" y="3516"/>
                </a:lnTo>
                <a:lnTo>
                  <a:pt x="1" y="7031"/>
                </a:lnTo>
                <a:lnTo>
                  <a:pt x="8330" y="3516"/>
                </a:lnTo>
                <a:lnTo>
                  <a:pt x="1"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35ba99c1ba6_1_199"/>
          <p:cNvSpPr/>
          <p:nvPr/>
        </p:nvSpPr>
        <p:spPr>
          <a:xfrm>
            <a:off x="463322" y="891380"/>
            <a:ext cx="4422076" cy="1331826"/>
          </a:xfrm>
          <a:custGeom>
            <a:rect b="b" l="l" r="r" t="t"/>
            <a:pathLst>
              <a:path extrusionOk="0" h="41519" w="137856">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35ba99c1ba6_1_199"/>
          <p:cNvSpPr/>
          <p:nvPr/>
        </p:nvSpPr>
        <p:spPr>
          <a:xfrm>
            <a:off x="4800040" y="816222"/>
            <a:ext cx="267206" cy="225537"/>
          </a:xfrm>
          <a:custGeom>
            <a:rect b="b" l="l" r="r" t="t"/>
            <a:pathLst>
              <a:path extrusionOk="0" h="7031" w="8330">
                <a:moveTo>
                  <a:pt x="1" y="0"/>
                </a:moveTo>
                <a:lnTo>
                  <a:pt x="1489" y="3515"/>
                </a:lnTo>
                <a:lnTo>
                  <a:pt x="1" y="7031"/>
                </a:lnTo>
                <a:lnTo>
                  <a:pt x="8330" y="3515"/>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35ba99c1ba6_1_199"/>
          <p:cNvSpPr/>
          <p:nvPr/>
        </p:nvSpPr>
        <p:spPr>
          <a:xfrm>
            <a:off x="458254" y="1709163"/>
            <a:ext cx="6277054" cy="738552"/>
          </a:xfrm>
          <a:custGeom>
            <a:rect b="b" l="l" r="r" t="t"/>
            <a:pathLst>
              <a:path extrusionOk="0" h="23024" w="195684">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35ba99c1ba6_1_199"/>
          <p:cNvSpPr/>
          <p:nvPr/>
        </p:nvSpPr>
        <p:spPr>
          <a:xfrm>
            <a:off x="6649949" y="1633974"/>
            <a:ext cx="267206" cy="226563"/>
          </a:xfrm>
          <a:custGeom>
            <a:rect b="b" l="l" r="r" t="t"/>
            <a:pathLst>
              <a:path extrusionOk="0" h="7063" w="8330">
                <a:moveTo>
                  <a:pt x="0" y="1"/>
                </a:moveTo>
                <a:lnTo>
                  <a:pt x="1489" y="3516"/>
                </a:lnTo>
                <a:lnTo>
                  <a:pt x="0" y="7063"/>
                </a:lnTo>
                <a:lnTo>
                  <a:pt x="0" y="7063"/>
                </a:lnTo>
                <a:lnTo>
                  <a:pt x="8329" y="3516"/>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35ba99c1ba6_1_199"/>
          <p:cNvSpPr/>
          <p:nvPr/>
        </p:nvSpPr>
        <p:spPr>
          <a:xfrm>
            <a:off x="463322" y="2782926"/>
            <a:ext cx="6277054" cy="738552"/>
          </a:xfrm>
          <a:custGeom>
            <a:rect b="b" l="l" r="r" t="t"/>
            <a:pathLst>
              <a:path extrusionOk="0" h="23024" w="195684">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35ba99c1ba6_1_199"/>
          <p:cNvSpPr/>
          <p:nvPr/>
        </p:nvSpPr>
        <p:spPr>
          <a:xfrm>
            <a:off x="6655018" y="3370072"/>
            <a:ext cx="267206" cy="226563"/>
          </a:xfrm>
          <a:custGeom>
            <a:rect b="b" l="l" r="r" t="t"/>
            <a:pathLst>
              <a:path extrusionOk="0" h="7063" w="8330">
                <a:moveTo>
                  <a:pt x="0" y="1"/>
                </a:moveTo>
                <a:lnTo>
                  <a:pt x="1489" y="3516"/>
                </a:lnTo>
                <a:lnTo>
                  <a:pt x="0" y="7063"/>
                </a:lnTo>
                <a:lnTo>
                  <a:pt x="8329" y="3516"/>
                </a:lnTo>
                <a:lnTo>
                  <a:pt x="0"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35ba99c1ba6_1_199"/>
          <p:cNvSpPr/>
          <p:nvPr/>
        </p:nvSpPr>
        <p:spPr>
          <a:xfrm>
            <a:off x="463322" y="2971862"/>
            <a:ext cx="4422076" cy="1331826"/>
          </a:xfrm>
          <a:custGeom>
            <a:rect b="b" l="l" r="r" t="t"/>
            <a:pathLst>
              <a:path extrusionOk="0" h="41519" w="137856">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35ba99c1ba6_1_199"/>
          <p:cNvSpPr/>
          <p:nvPr/>
        </p:nvSpPr>
        <p:spPr>
          <a:xfrm>
            <a:off x="4800040" y="4153309"/>
            <a:ext cx="267206" cy="225537"/>
          </a:xfrm>
          <a:custGeom>
            <a:rect b="b" l="l" r="r" t="t"/>
            <a:pathLst>
              <a:path extrusionOk="0" h="7031" w="8330">
                <a:moveTo>
                  <a:pt x="1" y="0"/>
                </a:moveTo>
                <a:lnTo>
                  <a:pt x="1489" y="3516"/>
                </a:lnTo>
                <a:lnTo>
                  <a:pt x="1" y="7031"/>
                </a:lnTo>
                <a:lnTo>
                  <a:pt x="8330" y="3516"/>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35ba99c1ba6_1_199"/>
          <p:cNvSpPr/>
          <p:nvPr/>
        </p:nvSpPr>
        <p:spPr>
          <a:xfrm>
            <a:off x="936722" y="1416585"/>
            <a:ext cx="2330430" cy="2330398"/>
          </a:xfrm>
          <a:custGeom>
            <a:rect b="b" l="l" r="r" t="t"/>
            <a:pathLst>
              <a:path extrusionOk="0" h="72649" w="7265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latin typeface="Fira Sans Medium"/>
                <a:ea typeface="Fira Sans Medium"/>
                <a:cs typeface="Fira Sans Medium"/>
                <a:sym typeface="Fira Sans Medium"/>
              </a:rPr>
              <a:t>Churn Implication</a:t>
            </a:r>
            <a:endParaRPr b="0" i="0" sz="2400" u="none" cap="none" strike="noStrike">
              <a:solidFill>
                <a:srgbClr val="000000"/>
              </a:solidFill>
              <a:latin typeface="Fira Sans Medium"/>
              <a:ea typeface="Fira Sans Medium"/>
              <a:cs typeface="Fira Sans Medium"/>
              <a:sym typeface="Fira Sans Medium"/>
            </a:endParaRPr>
          </a:p>
        </p:txBody>
      </p:sp>
      <p:sp>
        <p:nvSpPr>
          <p:cNvPr id="527" name="Google Shape;527;g35ba99c1ba6_1_199"/>
          <p:cNvSpPr/>
          <p:nvPr/>
        </p:nvSpPr>
        <p:spPr>
          <a:xfrm>
            <a:off x="5156613" y="3765235"/>
            <a:ext cx="1673162" cy="971210"/>
          </a:xfrm>
          <a:custGeom>
            <a:rect b="b" l="l" r="r" t="t"/>
            <a:pathLst>
              <a:path extrusionOk="0" h="30277" w="5216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35ba99c1ba6_1_199"/>
          <p:cNvSpPr/>
          <p:nvPr/>
        </p:nvSpPr>
        <p:spPr>
          <a:xfrm>
            <a:off x="5156613" y="3765235"/>
            <a:ext cx="430769" cy="971210"/>
          </a:xfrm>
          <a:custGeom>
            <a:rect b="b" l="l" r="r" t="t"/>
            <a:pathLst>
              <a:path extrusionOk="0" h="30277" w="13429">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Fira Sans SemiBold"/>
                <a:ea typeface="Fira Sans SemiBold"/>
                <a:cs typeface="Fira Sans SemiBold"/>
                <a:sym typeface="Fira Sans SemiBold"/>
              </a:rPr>
              <a:t>3</a:t>
            </a:r>
            <a:endParaRPr b="0" i="0" sz="3000" u="none" cap="none" strike="noStrike">
              <a:solidFill>
                <a:srgbClr val="FFFFFF"/>
              </a:solidFill>
              <a:latin typeface="Fira Sans SemiBold"/>
              <a:ea typeface="Fira Sans SemiBold"/>
              <a:cs typeface="Fira Sans SemiBold"/>
              <a:sym typeface="Fira Sans SemiBold"/>
            </a:endParaRPr>
          </a:p>
        </p:txBody>
      </p:sp>
      <p:sp>
        <p:nvSpPr>
          <p:cNvPr id="529" name="Google Shape;529;g35ba99c1ba6_1_199"/>
          <p:cNvSpPr/>
          <p:nvPr/>
        </p:nvSpPr>
        <p:spPr>
          <a:xfrm>
            <a:off x="5156613" y="411885"/>
            <a:ext cx="1673162" cy="971210"/>
          </a:xfrm>
          <a:custGeom>
            <a:rect b="b" l="l" r="r" t="t"/>
            <a:pathLst>
              <a:path extrusionOk="0" h="30277" w="5216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35ba99c1ba6_1_199"/>
          <p:cNvSpPr/>
          <p:nvPr/>
        </p:nvSpPr>
        <p:spPr>
          <a:xfrm>
            <a:off x="5156613" y="411885"/>
            <a:ext cx="430769" cy="971210"/>
          </a:xfrm>
          <a:custGeom>
            <a:rect b="b" l="l" r="r" t="t"/>
            <a:pathLst>
              <a:path extrusionOk="0" h="30277" w="13429">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Fira Sans SemiBold"/>
                <a:ea typeface="Fira Sans SemiBold"/>
                <a:cs typeface="Fira Sans SemiBold"/>
                <a:sym typeface="Fira Sans SemiBold"/>
              </a:rPr>
              <a:t>1</a:t>
            </a:r>
            <a:endParaRPr b="0" i="0" sz="3000" u="none" cap="none" strike="noStrike">
              <a:solidFill>
                <a:srgbClr val="FFFFFF"/>
              </a:solidFill>
              <a:latin typeface="Fira Sans SemiBold"/>
              <a:ea typeface="Fira Sans SemiBold"/>
              <a:cs typeface="Fira Sans SemiBold"/>
              <a:sym typeface="Fira Sans SemiBold"/>
            </a:endParaRPr>
          </a:p>
        </p:txBody>
      </p:sp>
      <p:sp>
        <p:nvSpPr>
          <p:cNvPr id="531" name="Google Shape;531;g35ba99c1ba6_1_199"/>
          <p:cNvSpPr/>
          <p:nvPr/>
        </p:nvSpPr>
        <p:spPr>
          <a:xfrm>
            <a:off x="5156613" y="2089089"/>
            <a:ext cx="1673162" cy="970184"/>
          </a:xfrm>
          <a:custGeom>
            <a:rect b="b" l="l" r="r" t="t"/>
            <a:pathLst>
              <a:path extrusionOk="0" h="30245" w="5216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35ba99c1ba6_1_199"/>
          <p:cNvSpPr/>
          <p:nvPr/>
        </p:nvSpPr>
        <p:spPr>
          <a:xfrm>
            <a:off x="5156613" y="2089089"/>
            <a:ext cx="430769" cy="970184"/>
          </a:xfrm>
          <a:custGeom>
            <a:rect b="b" l="l" r="r" t="t"/>
            <a:pathLst>
              <a:path extrusionOk="0" h="30245" w="13429">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Fira Sans SemiBold"/>
                <a:ea typeface="Fira Sans SemiBold"/>
                <a:cs typeface="Fira Sans SemiBold"/>
                <a:sym typeface="Fira Sans SemiBold"/>
              </a:rPr>
              <a:t>2</a:t>
            </a:r>
            <a:endParaRPr b="0" i="0" sz="3000" u="none" cap="none" strike="noStrike">
              <a:solidFill>
                <a:srgbClr val="FFFFFF"/>
              </a:solidFill>
              <a:latin typeface="Fira Sans SemiBold"/>
              <a:ea typeface="Fira Sans SemiBold"/>
              <a:cs typeface="Fira Sans SemiBold"/>
              <a:sym typeface="Fira Sans SemiBold"/>
            </a:endParaRPr>
          </a:p>
        </p:txBody>
      </p:sp>
      <p:sp>
        <p:nvSpPr>
          <p:cNvPr id="533" name="Google Shape;533;g35ba99c1ba6_1_199"/>
          <p:cNvSpPr/>
          <p:nvPr/>
        </p:nvSpPr>
        <p:spPr>
          <a:xfrm>
            <a:off x="7018680" y="1249974"/>
            <a:ext cx="1672168" cy="971210"/>
          </a:xfrm>
          <a:custGeom>
            <a:rect b="b" l="l" r="r" t="t"/>
            <a:pathLst>
              <a:path extrusionOk="0" h="30277" w="52129">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35ba99c1ba6_1_199"/>
          <p:cNvSpPr/>
          <p:nvPr/>
        </p:nvSpPr>
        <p:spPr>
          <a:xfrm>
            <a:off x="7018680" y="1249974"/>
            <a:ext cx="430769" cy="971210"/>
          </a:xfrm>
          <a:custGeom>
            <a:rect b="b" l="l" r="r" t="t"/>
            <a:pathLst>
              <a:path extrusionOk="0" h="30277" w="13429">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Fira Sans SemiBold"/>
                <a:ea typeface="Fira Sans SemiBold"/>
                <a:cs typeface="Fira Sans SemiBold"/>
                <a:sym typeface="Fira Sans SemiBold"/>
              </a:rPr>
              <a:t>4</a:t>
            </a:r>
            <a:endParaRPr b="0" i="0" sz="3000" u="none" cap="none" strike="noStrike">
              <a:solidFill>
                <a:srgbClr val="FFFFFF"/>
              </a:solidFill>
              <a:latin typeface="Fira Sans SemiBold"/>
              <a:ea typeface="Fira Sans SemiBold"/>
              <a:cs typeface="Fira Sans SemiBold"/>
              <a:sym typeface="Fira Sans SemiBold"/>
            </a:endParaRPr>
          </a:p>
        </p:txBody>
      </p:sp>
      <p:sp>
        <p:nvSpPr>
          <p:cNvPr id="535" name="Google Shape;535;g35ba99c1ba6_1_199"/>
          <p:cNvSpPr/>
          <p:nvPr/>
        </p:nvSpPr>
        <p:spPr>
          <a:xfrm>
            <a:off x="7018680" y="2927178"/>
            <a:ext cx="1672168" cy="971178"/>
          </a:xfrm>
          <a:custGeom>
            <a:rect b="b" l="l" r="r" t="t"/>
            <a:pathLst>
              <a:path extrusionOk="0" h="30276" w="52129">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35ba99c1ba6_1_199"/>
          <p:cNvSpPr/>
          <p:nvPr/>
        </p:nvSpPr>
        <p:spPr>
          <a:xfrm>
            <a:off x="7018680" y="2927178"/>
            <a:ext cx="430769" cy="971178"/>
          </a:xfrm>
          <a:custGeom>
            <a:rect b="b" l="l" r="r" t="t"/>
            <a:pathLst>
              <a:path extrusionOk="0" h="30276" w="13429">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Fira Sans SemiBold"/>
                <a:ea typeface="Fira Sans SemiBold"/>
                <a:cs typeface="Fira Sans SemiBold"/>
                <a:sym typeface="Fira Sans SemiBold"/>
              </a:rPr>
              <a:t>5</a:t>
            </a:r>
            <a:endParaRPr b="0" i="0" sz="3000" u="none" cap="none" strike="noStrike">
              <a:solidFill>
                <a:srgbClr val="FFFFFF"/>
              </a:solidFill>
              <a:latin typeface="Fira Sans SemiBold"/>
              <a:ea typeface="Fira Sans SemiBold"/>
              <a:cs typeface="Fira Sans SemiBold"/>
              <a:sym typeface="Fira Sans SemiBold"/>
            </a:endParaRPr>
          </a:p>
        </p:txBody>
      </p:sp>
      <p:sp>
        <p:nvSpPr>
          <p:cNvPr id="537" name="Google Shape;537;g35ba99c1ba6_1_199"/>
          <p:cNvSpPr txBox="1"/>
          <p:nvPr/>
        </p:nvSpPr>
        <p:spPr>
          <a:xfrm>
            <a:off x="5587375" y="411875"/>
            <a:ext cx="1242300" cy="97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FF0000"/>
                </a:solidFill>
                <a:latin typeface="Fira Sans Medium"/>
                <a:ea typeface="Fira Sans Medium"/>
                <a:cs typeface="Fira Sans Medium"/>
                <a:sym typeface="Fira Sans Medium"/>
              </a:rPr>
              <a:t>Revenue</a:t>
            </a:r>
            <a:endParaRPr b="0" i="0" sz="1800" u="none" cap="none" strike="noStrike">
              <a:solidFill>
                <a:srgbClr val="FF0000"/>
              </a:solidFill>
              <a:latin typeface="Fira Sans Medium"/>
              <a:ea typeface="Fira Sans Medium"/>
              <a:cs typeface="Fira Sans Medium"/>
              <a:sym typeface="Fira Sans Medium"/>
            </a:endParaRPr>
          </a:p>
        </p:txBody>
      </p:sp>
      <p:sp>
        <p:nvSpPr>
          <p:cNvPr id="538" name="Google Shape;538;g35ba99c1ba6_1_199"/>
          <p:cNvSpPr txBox="1"/>
          <p:nvPr/>
        </p:nvSpPr>
        <p:spPr>
          <a:xfrm>
            <a:off x="5587375" y="2088550"/>
            <a:ext cx="1242300" cy="95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600">
                <a:solidFill>
                  <a:srgbClr val="FF0000"/>
                </a:solidFill>
                <a:latin typeface="Fira Sans Medium"/>
                <a:ea typeface="Fira Sans Medium"/>
                <a:cs typeface="Fira Sans Medium"/>
                <a:sym typeface="Fira Sans Medium"/>
              </a:rPr>
              <a:t>Reputation</a:t>
            </a:r>
            <a:endParaRPr b="0" i="0" sz="1600" u="none" cap="none" strike="noStrike">
              <a:solidFill>
                <a:srgbClr val="FF0000"/>
              </a:solidFill>
              <a:latin typeface="Fira Sans Medium"/>
              <a:ea typeface="Fira Sans Medium"/>
              <a:cs typeface="Fira Sans Medium"/>
              <a:sym typeface="Fira Sans Medium"/>
            </a:endParaRPr>
          </a:p>
        </p:txBody>
      </p:sp>
      <p:sp>
        <p:nvSpPr>
          <p:cNvPr id="539" name="Google Shape;539;g35ba99c1ba6_1_199"/>
          <p:cNvSpPr txBox="1"/>
          <p:nvPr/>
        </p:nvSpPr>
        <p:spPr>
          <a:xfrm>
            <a:off x="5587375" y="3774400"/>
            <a:ext cx="1242300" cy="95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700">
                <a:solidFill>
                  <a:srgbClr val="FF0000"/>
                </a:solidFill>
                <a:latin typeface="Fira Sans Medium"/>
                <a:ea typeface="Fira Sans Medium"/>
                <a:cs typeface="Fira Sans Medium"/>
                <a:sym typeface="Fira Sans Medium"/>
              </a:rPr>
              <a:t>Financial Report</a:t>
            </a:r>
            <a:endParaRPr b="0" i="0" sz="1700" u="none" cap="none" strike="noStrike">
              <a:solidFill>
                <a:srgbClr val="FF0000"/>
              </a:solidFill>
              <a:latin typeface="Fira Sans Medium"/>
              <a:ea typeface="Fira Sans Medium"/>
              <a:cs typeface="Fira Sans Medium"/>
              <a:sym typeface="Fira Sans Medium"/>
            </a:endParaRPr>
          </a:p>
        </p:txBody>
      </p:sp>
      <p:sp>
        <p:nvSpPr>
          <p:cNvPr id="540" name="Google Shape;540;g35ba99c1ba6_1_199"/>
          <p:cNvSpPr txBox="1"/>
          <p:nvPr/>
        </p:nvSpPr>
        <p:spPr>
          <a:xfrm>
            <a:off x="7448550" y="2931725"/>
            <a:ext cx="1242300" cy="95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600">
                <a:solidFill>
                  <a:srgbClr val="FF0000"/>
                </a:solidFill>
                <a:latin typeface="Fira Sans Medium"/>
                <a:ea typeface="Fira Sans Medium"/>
                <a:cs typeface="Fira Sans Medium"/>
                <a:sym typeface="Fira Sans Medium"/>
              </a:rPr>
              <a:t>Investment</a:t>
            </a:r>
            <a:endParaRPr b="0" i="0" sz="1600" u="none" cap="none" strike="noStrike">
              <a:solidFill>
                <a:srgbClr val="FF0000"/>
              </a:solidFill>
              <a:latin typeface="Fira Sans Medium"/>
              <a:ea typeface="Fira Sans Medium"/>
              <a:cs typeface="Fira Sans Medium"/>
              <a:sym typeface="Fira Sans Medium"/>
            </a:endParaRPr>
          </a:p>
        </p:txBody>
      </p:sp>
      <p:sp>
        <p:nvSpPr>
          <p:cNvPr id="541" name="Google Shape;541;g35ba99c1ba6_1_199"/>
          <p:cNvSpPr txBox="1"/>
          <p:nvPr/>
        </p:nvSpPr>
        <p:spPr>
          <a:xfrm>
            <a:off x="7448550" y="1254525"/>
            <a:ext cx="1242300" cy="97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600">
                <a:solidFill>
                  <a:srgbClr val="FF0000"/>
                </a:solidFill>
                <a:latin typeface="Fira Sans Medium"/>
                <a:ea typeface="Fira Sans Medium"/>
                <a:cs typeface="Fira Sans Medium"/>
                <a:sym typeface="Fira Sans Medium"/>
              </a:rPr>
              <a:t>Cost </a:t>
            </a:r>
            <a:r>
              <a:rPr lang="en" sz="1600">
                <a:solidFill>
                  <a:srgbClr val="FF0000"/>
                </a:solidFill>
                <a:latin typeface="Fira Sans Medium"/>
                <a:ea typeface="Fira Sans Medium"/>
                <a:cs typeface="Fira Sans Medium"/>
                <a:sym typeface="Fira Sans Medium"/>
              </a:rPr>
              <a:t>Acquisition</a:t>
            </a:r>
            <a:endParaRPr b="0" i="0" sz="1600" u="none" cap="none" strike="noStrike">
              <a:solidFill>
                <a:srgbClr val="FF0000"/>
              </a:solidFill>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5ba99c1ba6_1_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Scenario 1 : </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The team incorrectly identifies a loyal customer as "at risk," </a:t>
            </a:r>
            <a:r>
              <a:rPr b="1" lang="en" sz="1050">
                <a:solidFill>
                  <a:schemeClr val="dk1"/>
                </a:solidFill>
                <a:latin typeface="Fira Sans"/>
                <a:ea typeface="Fira Sans"/>
                <a:cs typeface="Fira Sans"/>
                <a:sym typeface="Fira Sans"/>
              </a:rPr>
              <a:t>prompting unnecessary retention efforts</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Financial Impact:</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1. Retention Incentives: Costs associated with discounts, free upgrades, or other retention strategies.</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2. Operational Costs: Expenses related to call center outreach or personalized communication efforts.</a:t>
            </a:r>
            <a:endParaRPr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Cost Calculation</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1. Average cost of retention incentives: </a:t>
            </a:r>
            <a:r>
              <a:rPr b="1" lang="en" sz="1050">
                <a:solidFill>
                  <a:schemeClr val="dk1"/>
                </a:solidFill>
                <a:latin typeface="Fira Sans"/>
                <a:ea typeface="Fira Sans"/>
                <a:cs typeface="Fira Sans"/>
                <a:sym typeface="Fira Sans"/>
              </a:rPr>
              <a:t>$50–$150</a:t>
            </a:r>
            <a:r>
              <a:rPr lang="en" sz="1050">
                <a:solidFill>
                  <a:schemeClr val="dk1"/>
                </a:solidFill>
                <a:latin typeface="Fira Sans"/>
                <a:ea typeface="Fira Sans"/>
                <a:cs typeface="Fira Sans"/>
                <a:sym typeface="Fira Sans"/>
              </a:rPr>
              <a:t> (2020 Q2 ISP Company Indonesia) per customer.</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2. Call center costs for retention outreach: </a:t>
            </a:r>
            <a:r>
              <a:rPr b="1" lang="en" sz="1050">
                <a:solidFill>
                  <a:schemeClr val="dk1"/>
                </a:solidFill>
                <a:latin typeface="Fira Sans"/>
                <a:ea typeface="Fira Sans"/>
                <a:cs typeface="Fira Sans"/>
                <a:sym typeface="Fira Sans"/>
              </a:rPr>
              <a:t>$10–$30</a:t>
            </a:r>
            <a:r>
              <a:rPr lang="en" sz="1050">
                <a:solidFill>
                  <a:schemeClr val="dk1"/>
                </a:solidFill>
                <a:latin typeface="Fira Sans"/>
                <a:ea typeface="Fira Sans"/>
                <a:cs typeface="Fira Sans"/>
                <a:sym typeface="Fira Sans"/>
              </a:rPr>
              <a:t> per interaction.</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Example Calculation:</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Assuming 10% of 7043 customers are misclassified as FP (704 customers):</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1. Minimum loss: 704 × $50 = </a:t>
            </a:r>
            <a:r>
              <a:rPr b="1" lang="en" sz="1050">
                <a:solidFill>
                  <a:schemeClr val="dk1"/>
                </a:solidFill>
                <a:latin typeface="Fira Sans"/>
                <a:ea typeface="Fira Sans"/>
                <a:cs typeface="Fira Sans"/>
                <a:sym typeface="Fira Sans"/>
              </a:rPr>
              <a:t>$35,200</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2. Maximum loss: 704 × $150 = </a:t>
            </a:r>
            <a:r>
              <a:rPr b="1" lang="en" sz="1050">
                <a:solidFill>
                  <a:schemeClr val="dk1"/>
                </a:solidFill>
                <a:latin typeface="Fira Sans"/>
                <a:ea typeface="Fira Sans"/>
                <a:cs typeface="Fira Sans"/>
                <a:sym typeface="Fira Sans"/>
              </a:rPr>
              <a:t>$105,600</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Source : </a:t>
            </a:r>
            <a:r>
              <a:rPr lang="en" sz="1050" u="sng">
                <a:solidFill>
                  <a:schemeClr val="hlink"/>
                </a:solidFill>
                <a:latin typeface="Fira Sans"/>
                <a:ea typeface="Fira Sans"/>
                <a:cs typeface="Fira Sans"/>
                <a:sym typeface="Fira Sans"/>
                <a:hlinkClick r:id="rId3"/>
              </a:rPr>
              <a:t>Academia</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500">
              <a:latin typeface="Fira Sans"/>
              <a:ea typeface="Fira Sans"/>
              <a:cs typeface="Fira Sans"/>
              <a:sym typeface="Fira Sans"/>
            </a:endParaRPr>
          </a:p>
        </p:txBody>
      </p:sp>
      <p:sp>
        <p:nvSpPr>
          <p:cNvPr id="547" name="Google Shape;547;g35ba99c1ba6_1_262"/>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Churn Financial Implication</a:t>
            </a:r>
            <a:endParaRPr b="0" i="0" sz="2800" u="none" cap="none" strike="noStrike">
              <a:solidFill>
                <a:srgbClr val="000000"/>
              </a:solidFill>
              <a:latin typeface="Fira Sans Medium"/>
              <a:ea typeface="Fira Sans Medium"/>
              <a:cs typeface="Fira Sans Medium"/>
              <a:sym typeface="Fira Sans Medium"/>
            </a:endParaRPr>
          </a:p>
        </p:txBody>
      </p:sp>
      <p:grpSp>
        <p:nvGrpSpPr>
          <p:cNvPr id="548" name="Google Shape;548;g35ba99c1ba6_1_262"/>
          <p:cNvGrpSpPr/>
          <p:nvPr/>
        </p:nvGrpSpPr>
        <p:grpSpPr>
          <a:xfrm>
            <a:off x="1207205" y="348512"/>
            <a:ext cx="1025176" cy="607132"/>
            <a:chOff x="3842850" y="1897500"/>
            <a:chExt cx="207450" cy="190850"/>
          </a:xfrm>
        </p:grpSpPr>
        <p:sp>
          <p:nvSpPr>
            <p:cNvPr id="549" name="Google Shape;549;g35ba99c1ba6_1_262"/>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35ba99c1ba6_1_262"/>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35ba99c1ba6_1_262"/>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35ba99c1ba6_1_262"/>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35ba99c1ba6_1_262"/>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35ba99c1ba6_1_262"/>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g35ba99c1ba6_1_262"/>
          <p:cNvSpPr txBox="1"/>
          <p:nvPr/>
        </p:nvSpPr>
        <p:spPr>
          <a:xfrm>
            <a:off x="8291025" y="0"/>
            <a:ext cx="914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2"/>
                </a:solidFill>
                <a:latin typeface="Fira Sans"/>
                <a:ea typeface="Fira Sans"/>
                <a:cs typeface="Fira Sans"/>
                <a:sym typeface="Fira Sans"/>
              </a:rPr>
              <a:t>C.1</a:t>
            </a:r>
            <a:endParaRPr b="1" sz="2700">
              <a:solidFill>
                <a:schemeClr val="dk2"/>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35ba99c1ba6_1_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b="1" lang="en" sz="1050">
                <a:solidFill>
                  <a:schemeClr val="dk1"/>
                </a:solidFill>
                <a:latin typeface="Fira Sans"/>
                <a:ea typeface="Fira Sans"/>
                <a:cs typeface="Fira Sans"/>
                <a:sym typeface="Fira Sans"/>
              </a:rPr>
              <a:t>Scenario 2 : </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The model fails to identify a customer who subsequently churns, </a:t>
            </a:r>
            <a:r>
              <a:rPr b="1" lang="en" sz="1050">
                <a:solidFill>
                  <a:schemeClr val="dk1"/>
                </a:solidFill>
                <a:latin typeface="Fira Sans"/>
                <a:ea typeface="Fira Sans"/>
                <a:cs typeface="Fira Sans"/>
                <a:sym typeface="Fira Sans"/>
              </a:rPr>
              <a:t>resulting in lost revenue</a:t>
            </a:r>
            <a:r>
              <a:rPr lang="en" sz="1050">
                <a:solidFill>
                  <a:schemeClr val="dk1"/>
                </a:solidFill>
                <a:latin typeface="Fira Sans"/>
                <a:ea typeface="Fira Sans"/>
                <a:cs typeface="Fira Sans"/>
                <a:sym typeface="Fira Sans"/>
              </a:rPr>
              <a:t>.</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Financial Impact:</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1. Direct Revenue Loss: Calculated as the product of Average Revenue Per User (ARPU) and the customer's expected lifetime.</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 Cost Calculation</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1. Global telecom ARPU: Varies by region; for instance, in the Asia-Pacific region, mobile ARPU reached approximately </a:t>
            </a:r>
            <a:r>
              <a:rPr b="1" lang="en" sz="1050">
                <a:solidFill>
                  <a:schemeClr val="dk1"/>
                </a:solidFill>
                <a:latin typeface="Fira Sans"/>
                <a:ea typeface="Fira Sans"/>
                <a:cs typeface="Fira Sans"/>
                <a:sym typeface="Fira Sans"/>
              </a:rPr>
              <a:t>$12.18</a:t>
            </a:r>
            <a:r>
              <a:rPr lang="en" sz="1050">
                <a:solidFill>
                  <a:schemeClr val="dk1"/>
                </a:solidFill>
                <a:latin typeface="Fira Sans"/>
                <a:ea typeface="Fira Sans"/>
                <a:cs typeface="Fira Sans"/>
                <a:sym typeface="Fira Sans"/>
              </a:rPr>
              <a:t> in 2024.</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2. Average customer lifetime after churn: Estimates suggest an average of </a:t>
            </a:r>
            <a:r>
              <a:rPr b="1" lang="en" sz="1050">
                <a:solidFill>
                  <a:schemeClr val="dk1"/>
                </a:solidFill>
                <a:latin typeface="Fira Sans"/>
                <a:ea typeface="Fira Sans"/>
                <a:cs typeface="Fira Sans"/>
                <a:sym typeface="Fira Sans"/>
              </a:rPr>
              <a:t>12–24 months</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    </a:t>
            </a:r>
            <a:r>
              <a:rPr b="1" lang="en" sz="1050">
                <a:solidFill>
                  <a:schemeClr val="dk1"/>
                </a:solidFill>
                <a:latin typeface="Fira Sans"/>
                <a:ea typeface="Fira Sans"/>
                <a:cs typeface="Fira Sans"/>
                <a:sym typeface="Fira Sans"/>
              </a:rPr>
              <a:t>Example Calculation:</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Assuming 10% of 7043 customers are FN (704 customers):</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1. Conservative loss: 704 × ($10/month × 12 months) = </a:t>
            </a:r>
            <a:r>
              <a:rPr b="1" lang="en" sz="1050">
                <a:solidFill>
                  <a:schemeClr val="dk1"/>
                </a:solidFill>
                <a:latin typeface="Fira Sans"/>
                <a:ea typeface="Fira Sans"/>
                <a:cs typeface="Fira Sans"/>
                <a:sym typeface="Fira Sans"/>
              </a:rPr>
              <a:t>$84,480</a:t>
            </a:r>
            <a:endParaRPr b="1"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None/>
            </a:pPr>
            <a:r>
              <a:rPr lang="en" sz="1050">
                <a:solidFill>
                  <a:schemeClr val="dk1"/>
                </a:solidFill>
                <a:latin typeface="Fira Sans"/>
                <a:ea typeface="Fira Sans"/>
                <a:cs typeface="Fira Sans"/>
                <a:sym typeface="Fira Sans"/>
              </a:rPr>
              <a:t>2. Aggressive loss: 704 × ($10/month × 24 months) = </a:t>
            </a:r>
            <a:r>
              <a:rPr b="1" lang="en" sz="1050">
                <a:solidFill>
                  <a:schemeClr val="dk1"/>
                </a:solidFill>
                <a:latin typeface="Fira Sans"/>
                <a:ea typeface="Fira Sans"/>
                <a:cs typeface="Fira Sans"/>
                <a:sym typeface="Fira Sans"/>
              </a:rPr>
              <a:t>$168,960</a:t>
            </a:r>
            <a:endParaRPr b="1" sz="105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50">
              <a:solidFill>
                <a:schemeClr val="dk1"/>
              </a:solidFill>
              <a:latin typeface="Fira Sans"/>
              <a:ea typeface="Fira Sans"/>
              <a:cs typeface="Fira Sans"/>
              <a:sym typeface="Fira Sans"/>
            </a:endParaRPr>
          </a:p>
          <a:p>
            <a:pPr indent="0" lvl="0" marL="0" rtl="0" algn="ctr">
              <a:lnSpc>
                <a:spcPct val="135714"/>
              </a:lnSpc>
              <a:spcBef>
                <a:spcPts val="0"/>
              </a:spcBef>
              <a:spcAft>
                <a:spcPts val="0"/>
              </a:spcAft>
              <a:buClr>
                <a:schemeClr val="dk1"/>
              </a:buClr>
              <a:buSzPts val="1100"/>
              <a:buFont typeface="Arial"/>
              <a:buNone/>
            </a:pPr>
            <a:r>
              <a:rPr lang="en" sz="1050">
                <a:solidFill>
                  <a:schemeClr val="dk1"/>
                </a:solidFill>
                <a:latin typeface="Fira Sans"/>
                <a:ea typeface="Fira Sans"/>
                <a:cs typeface="Fira Sans"/>
                <a:sym typeface="Fira Sans"/>
              </a:rPr>
              <a:t>Source : </a:t>
            </a:r>
            <a:r>
              <a:rPr lang="en" sz="1050" u="sng">
                <a:solidFill>
                  <a:schemeClr val="accent5"/>
                </a:solidFill>
                <a:latin typeface="Fira Sans"/>
                <a:ea typeface="Fira Sans"/>
                <a:cs typeface="Fira Sans"/>
                <a:sym typeface="Fira Sans"/>
                <a:hlinkClick r:id="rId3">
                  <a:extLst>
                    <a:ext uri="{A12FA001-AC4F-418D-AE19-62706E023703}">
                      <ahyp:hlinkClr val="tx"/>
                    </a:ext>
                  </a:extLst>
                </a:hlinkClick>
              </a:rPr>
              <a:t>Academia</a:t>
            </a:r>
            <a:endParaRPr sz="105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500">
              <a:latin typeface="Fira Sans"/>
              <a:ea typeface="Fira Sans"/>
              <a:cs typeface="Fira Sans"/>
              <a:sym typeface="Fira Sans"/>
            </a:endParaRPr>
          </a:p>
        </p:txBody>
      </p:sp>
      <p:sp>
        <p:nvSpPr>
          <p:cNvPr id="561" name="Google Shape;561;g35ba99c1ba6_1_23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latin typeface="Fira Sans Medium"/>
                <a:ea typeface="Fira Sans Medium"/>
                <a:cs typeface="Fira Sans Medium"/>
                <a:sym typeface="Fira Sans Medium"/>
              </a:rPr>
              <a:t>Churn Financial Implication</a:t>
            </a:r>
            <a:endParaRPr b="0" i="0" sz="2800" u="none" cap="none" strike="noStrike">
              <a:solidFill>
                <a:srgbClr val="000000"/>
              </a:solidFill>
              <a:latin typeface="Fira Sans Medium"/>
              <a:ea typeface="Fira Sans Medium"/>
              <a:cs typeface="Fira Sans Medium"/>
              <a:sym typeface="Fira Sans Medium"/>
            </a:endParaRPr>
          </a:p>
        </p:txBody>
      </p:sp>
      <p:grpSp>
        <p:nvGrpSpPr>
          <p:cNvPr id="562" name="Google Shape;562;g35ba99c1ba6_1_234"/>
          <p:cNvGrpSpPr/>
          <p:nvPr/>
        </p:nvGrpSpPr>
        <p:grpSpPr>
          <a:xfrm>
            <a:off x="1207205" y="348512"/>
            <a:ext cx="1025176" cy="607132"/>
            <a:chOff x="3842850" y="1897500"/>
            <a:chExt cx="207450" cy="190850"/>
          </a:xfrm>
        </p:grpSpPr>
        <p:sp>
          <p:nvSpPr>
            <p:cNvPr id="563" name="Google Shape;563;g35ba99c1ba6_1_234"/>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35ba99c1ba6_1_234"/>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35ba99c1ba6_1_234"/>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35ba99c1ba6_1_234"/>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35ba99c1ba6_1_234"/>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35ba99c1ba6_1_234"/>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g35ba99c1ba6_1_234"/>
          <p:cNvSpPr txBox="1"/>
          <p:nvPr/>
        </p:nvSpPr>
        <p:spPr>
          <a:xfrm>
            <a:off x="8291025" y="0"/>
            <a:ext cx="914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2"/>
                </a:solidFill>
                <a:latin typeface="Fira Sans"/>
                <a:ea typeface="Fira Sans"/>
                <a:cs typeface="Fira Sans"/>
                <a:sym typeface="Fira Sans"/>
              </a:rPr>
              <a:t>C.2</a:t>
            </a:r>
            <a:endParaRPr b="1" sz="2700">
              <a:solidFill>
                <a:schemeClr val="dk2"/>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35ba99c1ba6_1_275"/>
          <p:cNvSpPr txBox="1"/>
          <p:nvPr/>
        </p:nvSpPr>
        <p:spPr>
          <a:xfrm>
            <a:off x="2591100" y="411475"/>
            <a:ext cx="3961800" cy="119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lang="en" sz="3300">
                <a:latin typeface="Fira Sans Medium"/>
                <a:ea typeface="Fira Sans Medium"/>
                <a:cs typeface="Fira Sans Medium"/>
                <a:sym typeface="Fira Sans Medium"/>
              </a:rPr>
              <a:t>Churn Analyzing A</a:t>
            </a:r>
            <a:r>
              <a:rPr lang="en" sz="3300">
                <a:latin typeface="Fira Sans Medium"/>
                <a:ea typeface="Fira Sans Medium"/>
                <a:cs typeface="Fira Sans Medium"/>
                <a:sym typeface="Fira Sans Medium"/>
              </a:rPr>
              <a:t>chievement</a:t>
            </a:r>
            <a:endParaRPr b="0" i="0" sz="3300" u="none" cap="none" strike="noStrike">
              <a:solidFill>
                <a:srgbClr val="000000"/>
              </a:solidFill>
              <a:latin typeface="Fira Sans Medium"/>
              <a:ea typeface="Fira Sans Medium"/>
              <a:cs typeface="Fira Sans Medium"/>
              <a:sym typeface="Fira Sans Medium"/>
            </a:endParaRPr>
          </a:p>
        </p:txBody>
      </p:sp>
      <p:sp>
        <p:nvSpPr>
          <p:cNvPr id="575" name="Google Shape;575;g35ba99c1ba6_1_275"/>
          <p:cNvSpPr txBox="1"/>
          <p:nvPr/>
        </p:nvSpPr>
        <p:spPr>
          <a:xfrm>
            <a:off x="764539" y="3791000"/>
            <a:ext cx="17652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Business Strategies</a:t>
            </a:r>
            <a:endParaRPr b="0" i="0" sz="1400" u="none" cap="none" strike="noStrike">
              <a:solidFill>
                <a:srgbClr val="000000"/>
              </a:solidFill>
              <a:latin typeface="Fira Sans Medium"/>
              <a:ea typeface="Fira Sans Medium"/>
              <a:cs typeface="Fira Sans Medium"/>
              <a:sym typeface="Fira Sans Medium"/>
            </a:endParaRPr>
          </a:p>
        </p:txBody>
      </p:sp>
      <p:sp>
        <p:nvSpPr>
          <p:cNvPr id="576" name="Google Shape;576;g35ba99c1ba6_1_275"/>
          <p:cNvSpPr txBox="1"/>
          <p:nvPr/>
        </p:nvSpPr>
        <p:spPr>
          <a:xfrm>
            <a:off x="764539" y="4380849"/>
            <a:ext cx="1765200" cy="3552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latin typeface="Fira Sans"/>
                <a:ea typeface="Fira Sans"/>
                <a:cs typeface="Fira Sans"/>
                <a:sym typeface="Fira Sans"/>
              </a:rPr>
              <a:t>proactive decisions and strategically allocate resources</a:t>
            </a:r>
            <a:endParaRPr sz="1150">
              <a:solidFill>
                <a:schemeClr val="dk1"/>
              </a:solidFill>
              <a:latin typeface="Fira Sans"/>
              <a:ea typeface="Fira Sans"/>
              <a:cs typeface="Fira Sans"/>
              <a:sym typeface="Fira Sans"/>
            </a:endParaRPr>
          </a:p>
          <a:p>
            <a:pPr indent="0" lvl="0" marL="0" marR="0" rtl="0" algn="ctr">
              <a:lnSpc>
                <a:spcPct val="100000"/>
              </a:lnSpc>
              <a:spcBef>
                <a:spcPts val="0"/>
              </a:spcBef>
              <a:spcAft>
                <a:spcPts val="0"/>
              </a:spcAft>
              <a:buClr>
                <a:srgbClr val="000000"/>
              </a:buClr>
              <a:buSzPts val="1200"/>
              <a:buFont typeface="Arial"/>
              <a:buNone/>
            </a:pPr>
            <a:r>
              <a:t/>
            </a:r>
            <a:endParaRPr sz="1300">
              <a:solidFill>
                <a:schemeClr val="dk1"/>
              </a:solidFill>
              <a:latin typeface="Fira Sans"/>
              <a:ea typeface="Fira Sans"/>
              <a:cs typeface="Fira Sans"/>
              <a:sym typeface="Fira Sans"/>
            </a:endParaRPr>
          </a:p>
        </p:txBody>
      </p:sp>
      <p:sp>
        <p:nvSpPr>
          <p:cNvPr id="577" name="Google Shape;577;g35ba99c1ba6_1_275"/>
          <p:cNvSpPr txBox="1"/>
          <p:nvPr/>
        </p:nvSpPr>
        <p:spPr>
          <a:xfrm>
            <a:off x="6589424" y="3791000"/>
            <a:ext cx="17652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Fira Sans Medium"/>
                <a:ea typeface="Fira Sans Medium"/>
                <a:cs typeface="Fira Sans Medium"/>
                <a:sym typeface="Fira Sans Medium"/>
              </a:rPr>
              <a:t>Data Driven</a:t>
            </a:r>
            <a:endParaRPr b="0" i="0" sz="1400" u="none" cap="none" strike="noStrike">
              <a:solidFill>
                <a:srgbClr val="000000"/>
              </a:solidFill>
              <a:latin typeface="Fira Sans Medium"/>
              <a:ea typeface="Fira Sans Medium"/>
              <a:cs typeface="Fira Sans Medium"/>
              <a:sym typeface="Fira Sans Medium"/>
            </a:endParaRPr>
          </a:p>
        </p:txBody>
      </p:sp>
      <p:sp>
        <p:nvSpPr>
          <p:cNvPr id="578" name="Google Shape;578;g35ba99c1ba6_1_275"/>
          <p:cNvSpPr txBox="1"/>
          <p:nvPr/>
        </p:nvSpPr>
        <p:spPr>
          <a:xfrm>
            <a:off x="6665624" y="4152249"/>
            <a:ext cx="1765200" cy="3552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latin typeface="Fira Sans"/>
                <a:ea typeface="Fira Sans"/>
                <a:cs typeface="Fira Sans"/>
                <a:sym typeface="Fira Sans"/>
              </a:rPr>
              <a:t>management processes</a:t>
            </a:r>
            <a:endParaRPr sz="1150">
              <a:solidFill>
                <a:schemeClr val="dk1"/>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200"/>
              <a:buFont typeface="Arial"/>
              <a:buNone/>
            </a:pPr>
            <a:r>
              <a:t/>
            </a:r>
            <a:endParaRPr sz="1300">
              <a:solidFill>
                <a:schemeClr val="dk1"/>
              </a:solidFill>
              <a:latin typeface="Fira Sans"/>
              <a:ea typeface="Fira Sans"/>
              <a:cs typeface="Fira Sans"/>
              <a:sym typeface="Fira Sans"/>
            </a:endParaRPr>
          </a:p>
        </p:txBody>
      </p:sp>
      <p:grpSp>
        <p:nvGrpSpPr>
          <p:cNvPr id="579" name="Google Shape;579;g35ba99c1ba6_1_275"/>
          <p:cNvGrpSpPr/>
          <p:nvPr/>
        </p:nvGrpSpPr>
        <p:grpSpPr>
          <a:xfrm>
            <a:off x="1234895" y="1191048"/>
            <a:ext cx="6674227" cy="2478421"/>
            <a:chOff x="936425" y="1625150"/>
            <a:chExt cx="5728950" cy="2127400"/>
          </a:xfrm>
        </p:grpSpPr>
        <p:sp>
          <p:nvSpPr>
            <p:cNvPr id="580" name="Google Shape;580;g35ba99c1ba6_1_275"/>
            <p:cNvSpPr/>
            <p:nvPr/>
          </p:nvSpPr>
          <p:spPr>
            <a:xfrm>
              <a:off x="6016125" y="3102525"/>
              <a:ext cx="649250" cy="650025"/>
            </a:xfrm>
            <a:custGeom>
              <a:rect b="b" l="l" r="r" t="t"/>
              <a:pathLst>
                <a:path extrusionOk="0" h="26001" w="25970">
                  <a:moveTo>
                    <a:pt x="12985" y="0"/>
                  </a:moveTo>
                  <a:cubicBezTo>
                    <a:pt x="5828" y="0"/>
                    <a:pt x="1" y="5827"/>
                    <a:pt x="1" y="13016"/>
                  </a:cubicBezTo>
                  <a:cubicBezTo>
                    <a:pt x="1" y="20173"/>
                    <a:pt x="5828" y="26000"/>
                    <a:pt x="12985" y="26000"/>
                  </a:cubicBezTo>
                  <a:cubicBezTo>
                    <a:pt x="20174" y="26000"/>
                    <a:pt x="25970" y="20173"/>
                    <a:pt x="25970" y="13016"/>
                  </a:cubicBezTo>
                  <a:cubicBezTo>
                    <a:pt x="25970" y="5827"/>
                    <a:pt x="20174" y="0"/>
                    <a:pt x="12985"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35ba99c1ba6_1_275"/>
            <p:cNvSpPr/>
            <p:nvPr/>
          </p:nvSpPr>
          <p:spPr>
            <a:xfrm>
              <a:off x="6030375" y="3116775"/>
              <a:ext cx="620750" cy="621525"/>
            </a:xfrm>
            <a:custGeom>
              <a:rect b="b" l="l" r="r" t="t"/>
              <a:pathLst>
                <a:path extrusionOk="0" h="24861" w="24830">
                  <a:moveTo>
                    <a:pt x="12415" y="0"/>
                  </a:moveTo>
                  <a:cubicBezTo>
                    <a:pt x="5575" y="0"/>
                    <a:pt x="1" y="5574"/>
                    <a:pt x="1" y="12446"/>
                  </a:cubicBezTo>
                  <a:cubicBezTo>
                    <a:pt x="1" y="19318"/>
                    <a:pt x="5575" y="24860"/>
                    <a:pt x="12415" y="24860"/>
                  </a:cubicBezTo>
                  <a:cubicBezTo>
                    <a:pt x="19287" y="24860"/>
                    <a:pt x="24829" y="19318"/>
                    <a:pt x="24829" y="12446"/>
                  </a:cubicBezTo>
                  <a:cubicBezTo>
                    <a:pt x="24829" y="5574"/>
                    <a:pt x="19287" y="0"/>
                    <a:pt x="124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35ba99c1ba6_1_275"/>
            <p:cNvSpPr/>
            <p:nvPr/>
          </p:nvSpPr>
          <p:spPr>
            <a:xfrm>
              <a:off x="5762000" y="1625150"/>
              <a:ext cx="598550" cy="1452050"/>
            </a:xfrm>
            <a:custGeom>
              <a:rect b="b" l="l" r="r" t="t"/>
              <a:pathLst>
                <a:path extrusionOk="0" h="58082" w="23942">
                  <a:moveTo>
                    <a:pt x="887" y="1"/>
                  </a:moveTo>
                  <a:cubicBezTo>
                    <a:pt x="380" y="1"/>
                    <a:pt x="0" y="381"/>
                    <a:pt x="0" y="888"/>
                  </a:cubicBezTo>
                  <a:cubicBezTo>
                    <a:pt x="0" y="1394"/>
                    <a:pt x="380" y="1774"/>
                    <a:pt x="887" y="1774"/>
                  </a:cubicBezTo>
                  <a:cubicBezTo>
                    <a:pt x="1140" y="1774"/>
                    <a:pt x="1362" y="1679"/>
                    <a:pt x="1520" y="1489"/>
                  </a:cubicBezTo>
                  <a:lnTo>
                    <a:pt x="22865" y="15265"/>
                  </a:lnTo>
                  <a:lnTo>
                    <a:pt x="22865" y="56308"/>
                  </a:lnTo>
                  <a:cubicBezTo>
                    <a:pt x="22485" y="56403"/>
                    <a:pt x="22168" y="56752"/>
                    <a:pt x="22168" y="57195"/>
                  </a:cubicBezTo>
                  <a:cubicBezTo>
                    <a:pt x="22168" y="57702"/>
                    <a:pt x="22580" y="58082"/>
                    <a:pt x="23055" y="58082"/>
                  </a:cubicBezTo>
                  <a:cubicBezTo>
                    <a:pt x="23562" y="58082"/>
                    <a:pt x="23942" y="57702"/>
                    <a:pt x="23942" y="57195"/>
                  </a:cubicBezTo>
                  <a:cubicBezTo>
                    <a:pt x="23942" y="56752"/>
                    <a:pt x="23657" y="56403"/>
                    <a:pt x="23245" y="56308"/>
                  </a:cubicBezTo>
                  <a:lnTo>
                    <a:pt x="23245" y="15170"/>
                  </a:lnTo>
                  <a:cubicBezTo>
                    <a:pt x="23245" y="15107"/>
                    <a:pt x="23214" y="15044"/>
                    <a:pt x="23150" y="15012"/>
                  </a:cubicBezTo>
                  <a:lnTo>
                    <a:pt x="1710" y="1173"/>
                  </a:lnTo>
                  <a:cubicBezTo>
                    <a:pt x="1742" y="1078"/>
                    <a:pt x="1774" y="983"/>
                    <a:pt x="1774" y="888"/>
                  </a:cubicBezTo>
                  <a:cubicBezTo>
                    <a:pt x="1774" y="381"/>
                    <a:pt x="1394"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35ba99c1ba6_1_275"/>
            <p:cNvSpPr/>
            <p:nvPr/>
          </p:nvSpPr>
          <p:spPr>
            <a:xfrm>
              <a:off x="1236475" y="1625150"/>
              <a:ext cx="598575" cy="1454425"/>
            </a:xfrm>
            <a:custGeom>
              <a:rect b="b" l="l" r="r" t="t"/>
              <a:pathLst>
                <a:path extrusionOk="0" h="58177" w="23943">
                  <a:moveTo>
                    <a:pt x="23056" y="1"/>
                  </a:moveTo>
                  <a:cubicBezTo>
                    <a:pt x="22549" y="1"/>
                    <a:pt x="22137" y="381"/>
                    <a:pt x="22137" y="888"/>
                  </a:cubicBezTo>
                  <a:cubicBezTo>
                    <a:pt x="22137" y="1014"/>
                    <a:pt x="22169" y="1109"/>
                    <a:pt x="22201" y="1204"/>
                  </a:cubicBezTo>
                  <a:lnTo>
                    <a:pt x="792" y="15012"/>
                  </a:lnTo>
                  <a:cubicBezTo>
                    <a:pt x="761" y="15044"/>
                    <a:pt x="697" y="15107"/>
                    <a:pt x="697" y="15170"/>
                  </a:cubicBezTo>
                  <a:lnTo>
                    <a:pt x="697" y="56403"/>
                  </a:lnTo>
                  <a:cubicBezTo>
                    <a:pt x="317" y="56467"/>
                    <a:pt x="1" y="56847"/>
                    <a:pt x="1" y="57258"/>
                  </a:cubicBezTo>
                  <a:cubicBezTo>
                    <a:pt x="1" y="57765"/>
                    <a:pt x="412" y="58177"/>
                    <a:pt x="887" y="58177"/>
                  </a:cubicBezTo>
                  <a:cubicBezTo>
                    <a:pt x="1394" y="58177"/>
                    <a:pt x="1806" y="57765"/>
                    <a:pt x="1806" y="57258"/>
                  </a:cubicBezTo>
                  <a:cubicBezTo>
                    <a:pt x="1806" y="56847"/>
                    <a:pt x="1489" y="56467"/>
                    <a:pt x="1077" y="56403"/>
                  </a:cubicBezTo>
                  <a:lnTo>
                    <a:pt x="1077" y="15265"/>
                  </a:lnTo>
                  <a:lnTo>
                    <a:pt x="22391" y="1521"/>
                  </a:lnTo>
                  <a:cubicBezTo>
                    <a:pt x="22581" y="1679"/>
                    <a:pt x="22802" y="1774"/>
                    <a:pt x="23024" y="1774"/>
                  </a:cubicBezTo>
                  <a:cubicBezTo>
                    <a:pt x="23531" y="1774"/>
                    <a:pt x="23943" y="1394"/>
                    <a:pt x="23943" y="888"/>
                  </a:cubicBezTo>
                  <a:cubicBezTo>
                    <a:pt x="23943" y="381"/>
                    <a:pt x="23531" y="1"/>
                    <a:pt x="23056" y="1"/>
                  </a:cubicBezTo>
                  <a:close/>
                </a:path>
              </a:pathLst>
            </a:custGeom>
            <a:solidFill>
              <a:srgbClr val="C4C4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35ba99c1ba6_1_275"/>
            <p:cNvSpPr/>
            <p:nvPr/>
          </p:nvSpPr>
          <p:spPr>
            <a:xfrm>
              <a:off x="936425" y="3102525"/>
              <a:ext cx="649225" cy="650025"/>
            </a:xfrm>
            <a:custGeom>
              <a:rect b="b" l="l" r="r" t="t"/>
              <a:pathLst>
                <a:path extrusionOk="0" h="26001" w="25969">
                  <a:moveTo>
                    <a:pt x="12984" y="0"/>
                  </a:moveTo>
                  <a:cubicBezTo>
                    <a:pt x="5796" y="0"/>
                    <a:pt x="0" y="5827"/>
                    <a:pt x="0" y="13016"/>
                  </a:cubicBezTo>
                  <a:cubicBezTo>
                    <a:pt x="0" y="20173"/>
                    <a:pt x="5796" y="26000"/>
                    <a:pt x="12984" y="26000"/>
                  </a:cubicBezTo>
                  <a:cubicBezTo>
                    <a:pt x="20142" y="26000"/>
                    <a:pt x="25969" y="20173"/>
                    <a:pt x="25969" y="13016"/>
                  </a:cubicBezTo>
                  <a:cubicBezTo>
                    <a:pt x="25969" y="5827"/>
                    <a:pt x="20142" y="0"/>
                    <a:pt x="12984" y="0"/>
                  </a:cubicBezTo>
                  <a:close/>
                </a:path>
              </a:pathLst>
            </a:custGeom>
            <a:solidFill>
              <a:srgbClr val="CECE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35ba99c1ba6_1_275"/>
            <p:cNvSpPr/>
            <p:nvPr/>
          </p:nvSpPr>
          <p:spPr>
            <a:xfrm>
              <a:off x="950675" y="3116775"/>
              <a:ext cx="620725" cy="621525"/>
            </a:xfrm>
            <a:custGeom>
              <a:rect b="b" l="l" r="r" t="t"/>
              <a:pathLst>
                <a:path extrusionOk="0" h="24861" w="24829">
                  <a:moveTo>
                    <a:pt x="12414" y="0"/>
                  </a:moveTo>
                  <a:cubicBezTo>
                    <a:pt x="5542" y="0"/>
                    <a:pt x="0" y="5574"/>
                    <a:pt x="0" y="12446"/>
                  </a:cubicBezTo>
                  <a:cubicBezTo>
                    <a:pt x="0" y="19318"/>
                    <a:pt x="5542" y="24860"/>
                    <a:pt x="12414" y="24860"/>
                  </a:cubicBezTo>
                  <a:cubicBezTo>
                    <a:pt x="19255" y="24860"/>
                    <a:pt x="24829" y="19318"/>
                    <a:pt x="24829" y="12446"/>
                  </a:cubicBezTo>
                  <a:cubicBezTo>
                    <a:pt x="24829" y="5574"/>
                    <a:pt x="19255" y="0"/>
                    <a:pt x="124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35ba99c1ba6_1_275"/>
            <p:cNvSpPr/>
            <p:nvPr/>
          </p:nvSpPr>
          <p:spPr>
            <a:xfrm>
              <a:off x="1124850" y="3277325"/>
              <a:ext cx="273175" cy="301500"/>
            </a:xfrm>
            <a:custGeom>
              <a:rect b="b" l="l" r="r" t="t"/>
              <a:pathLst>
                <a:path extrusionOk="0" h="12060" w="10927">
                  <a:moveTo>
                    <a:pt x="5587" y="1"/>
                  </a:moveTo>
                  <a:cubicBezTo>
                    <a:pt x="5562" y="1"/>
                    <a:pt x="5536" y="3"/>
                    <a:pt x="5511" y="7"/>
                  </a:cubicBezTo>
                  <a:cubicBezTo>
                    <a:pt x="5289" y="7"/>
                    <a:pt x="5162" y="39"/>
                    <a:pt x="5099" y="102"/>
                  </a:cubicBezTo>
                  <a:lnTo>
                    <a:pt x="5162" y="7"/>
                  </a:lnTo>
                  <a:lnTo>
                    <a:pt x="5162" y="7"/>
                  </a:lnTo>
                  <a:cubicBezTo>
                    <a:pt x="5131" y="39"/>
                    <a:pt x="5036" y="70"/>
                    <a:pt x="4972" y="102"/>
                  </a:cubicBezTo>
                  <a:cubicBezTo>
                    <a:pt x="4941" y="102"/>
                    <a:pt x="4877" y="102"/>
                    <a:pt x="4846" y="134"/>
                  </a:cubicBezTo>
                  <a:cubicBezTo>
                    <a:pt x="4276" y="229"/>
                    <a:pt x="3927" y="767"/>
                    <a:pt x="3801" y="957"/>
                  </a:cubicBezTo>
                  <a:cubicBezTo>
                    <a:pt x="3769" y="925"/>
                    <a:pt x="3769" y="862"/>
                    <a:pt x="3769" y="862"/>
                  </a:cubicBezTo>
                  <a:cubicBezTo>
                    <a:pt x="3737" y="925"/>
                    <a:pt x="3737" y="989"/>
                    <a:pt x="3769" y="1020"/>
                  </a:cubicBezTo>
                  <a:cubicBezTo>
                    <a:pt x="3702" y="998"/>
                    <a:pt x="3635" y="975"/>
                    <a:pt x="3579" y="975"/>
                  </a:cubicBezTo>
                  <a:cubicBezTo>
                    <a:pt x="3555" y="975"/>
                    <a:pt x="3534" y="979"/>
                    <a:pt x="3516" y="989"/>
                  </a:cubicBezTo>
                  <a:cubicBezTo>
                    <a:pt x="3516" y="989"/>
                    <a:pt x="3611" y="1020"/>
                    <a:pt x="3706" y="1084"/>
                  </a:cubicBezTo>
                  <a:cubicBezTo>
                    <a:pt x="2946" y="1559"/>
                    <a:pt x="3389" y="3237"/>
                    <a:pt x="3389" y="3237"/>
                  </a:cubicBezTo>
                  <a:cubicBezTo>
                    <a:pt x="2946" y="3997"/>
                    <a:pt x="3706" y="4599"/>
                    <a:pt x="3706" y="4599"/>
                  </a:cubicBezTo>
                  <a:cubicBezTo>
                    <a:pt x="3737" y="4979"/>
                    <a:pt x="3896" y="5391"/>
                    <a:pt x="4022" y="5612"/>
                  </a:cubicBezTo>
                  <a:cubicBezTo>
                    <a:pt x="4054" y="5676"/>
                    <a:pt x="4054" y="5802"/>
                    <a:pt x="4022" y="5897"/>
                  </a:cubicBezTo>
                  <a:cubicBezTo>
                    <a:pt x="4022" y="6056"/>
                    <a:pt x="4022" y="6246"/>
                    <a:pt x="3991" y="6309"/>
                  </a:cubicBezTo>
                  <a:cubicBezTo>
                    <a:pt x="3864" y="6309"/>
                    <a:pt x="3706" y="6277"/>
                    <a:pt x="3642" y="6246"/>
                  </a:cubicBezTo>
                  <a:cubicBezTo>
                    <a:pt x="3484" y="6151"/>
                    <a:pt x="3294" y="6119"/>
                    <a:pt x="3104" y="6119"/>
                  </a:cubicBezTo>
                  <a:lnTo>
                    <a:pt x="3041" y="6119"/>
                  </a:lnTo>
                  <a:cubicBezTo>
                    <a:pt x="1077" y="6119"/>
                    <a:pt x="349" y="8621"/>
                    <a:pt x="64" y="9951"/>
                  </a:cubicBezTo>
                  <a:cubicBezTo>
                    <a:pt x="0" y="10426"/>
                    <a:pt x="159" y="10901"/>
                    <a:pt x="507" y="11028"/>
                  </a:cubicBezTo>
                  <a:cubicBezTo>
                    <a:pt x="1365" y="11418"/>
                    <a:pt x="3171" y="12059"/>
                    <a:pt x="5474" y="12059"/>
                  </a:cubicBezTo>
                  <a:cubicBezTo>
                    <a:pt x="6912" y="12059"/>
                    <a:pt x="8545" y="11809"/>
                    <a:pt x="10261" y="11091"/>
                  </a:cubicBezTo>
                  <a:cubicBezTo>
                    <a:pt x="10673" y="10901"/>
                    <a:pt x="10926" y="10268"/>
                    <a:pt x="10800" y="9666"/>
                  </a:cubicBezTo>
                  <a:cubicBezTo>
                    <a:pt x="10514" y="8304"/>
                    <a:pt x="9723" y="6119"/>
                    <a:pt x="7886" y="6119"/>
                  </a:cubicBezTo>
                  <a:lnTo>
                    <a:pt x="7854" y="6119"/>
                  </a:lnTo>
                  <a:cubicBezTo>
                    <a:pt x="7664" y="6119"/>
                    <a:pt x="7506" y="6151"/>
                    <a:pt x="7379" y="6214"/>
                  </a:cubicBezTo>
                  <a:cubicBezTo>
                    <a:pt x="7284" y="6246"/>
                    <a:pt x="7063" y="6277"/>
                    <a:pt x="6841" y="6309"/>
                  </a:cubicBezTo>
                  <a:lnTo>
                    <a:pt x="6809" y="5929"/>
                  </a:lnTo>
                  <a:cubicBezTo>
                    <a:pt x="6778" y="5834"/>
                    <a:pt x="6778" y="5739"/>
                    <a:pt x="6841" y="5676"/>
                  </a:cubicBezTo>
                  <a:cubicBezTo>
                    <a:pt x="7031" y="5296"/>
                    <a:pt x="7189" y="4631"/>
                    <a:pt x="7189" y="4631"/>
                  </a:cubicBezTo>
                  <a:cubicBezTo>
                    <a:pt x="7854" y="3997"/>
                    <a:pt x="7506" y="3269"/>
                    <a:pt x="7506" y="3269"/>
                  </a:cubicBezTo>
                  <a:cubicBezTo>
                    <a:pt x="7664" y="2509"/>
                    <a:pt x="7664" y="2065"/>
                    <a:pt x="7633" y="1844"/>
                  </a:cubicBezTo>
                  <a:lnTo>
                    <a:pt x="7633" y="1844"/>
                  </a:lnTo>
                  <a:cubicBezTo>
                    <a:pt x="7696" y="1939"/>
                    <a:pt x="7759" y="2002"/>
                    <a:pt x="7759" y="2002"/>
                  </a:cubicBezTo>
                  <a:cubicBezTo>
                    <a:pt x="7664" y="1685"/>
                    <a:pt x="7506" y="1464"/>
                    <a:pt x="7379" y="1305"/>
                  </a:cubicBezTo>
                  <a:cubicBezTo>
                    <a:pt x="7348" y="1274"/>
                    <a:pt x="7316" y="1210"/>
                    <a:pt x="7284" y="1179"/>
                  </a:cubicBezTo>
                  <a:lnTo>
                    <a:pt x="7284" y="1179"/>
                  </a:lnTo>
                  <a:cubicBezTo>
                    <a:pt x="7411" y="1210"/>
                    <a:pt x="7538" y="1274"/>
                    <a:pt x="7538" y="1274"/>
                  </a:cubicBezTo>
                  <a:cubicBezTo>
                    <a:pt x="7411" y="1115"/>
                    <a:pt x="7189" y="957"/>
                    <a:pt x="7063" y="830"/>
                  </a:cubicBezTo>
                  <a:lnTo>
                    <a:pt x="7063" y="830"/>
                  </a:lnTo>
                  <a:cubicBezTo>
                    <a:pt x="7189" y="925"/>
                    <a:pt x="7284" y="957"/>
                    <a:pt x="7284" y="957"/>
                  </a:cubicBezTo>
                  <a:cubicBezTo>
                    <a:pt x="7126" y="799"/>
                    <a:pt x="6936" y="704"/>
                    <a:pt x="6809" y="640"/>
                  </a:cubicBezTo>
                  <a:lnTo>
                    <a:pt x="6841" y="640"/>
                  </a:lnTo>
                  <a:lnTo>
                    <a:pt x="6556" y="482"/>
                  </a:lnTo>
                  <a:lnTo>
                    <a:pt x="6556" y="482"/>
                  </a:lnTo>
                  <a:cubicBezTo>
                    <a:pt x="6746" y="545"/>
                    <a:pt x="6904" y="640"/>
                    <a:pt x="6904" y="640"/>
                  </a:cubicBezTo>
                  <a:cubicBezTo>
                    <a:pt x="6841" y="450"/>
                    <a:pt x="6556" y="260"/>
                    <a:pt x="6556" y="260"/>
                  </a:cubicBezTo>
                  <a:cubicBezTo>
                    <a:pt x="6413" y="189"/>
                    <a:pt x="6289" y="153"/>
                    <a:pt x="6168" y="153"/>
                  </a:cubicBezTo>
                  <a:cubicBezTo>
                    <a:pt x="6128" y="153"/>
                    <a:pt x="6089" y="157"/>
                    <a:pt x="6049" y="165"/>
                  </a:cubicBezTo>
                  <a:cubicBezTo>
                    <a:pt x="5912" y="83"/>
                    <a:pt x="5751" y="1"/>
                    <a:pt x="5587"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35ba99c1ba6_1_275"/>
            <p:cNvSpPr/>
            <p:nvPr/>
          </p:nvSpPr>
          <p:spPr>
            <a:xfrm>
              <a:off x="1223025" y="3435025"/>
              <a:ext cx="34850" cy="114825"/>
            </a:xfrm>
            <a:custGeom>
              <a:rect b="b" l="l" r="r" t="t"/>
              <a:pathLst>
                <a:path extrusionOk="0" h="4593" w="1394">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35ba99c1ba6_1_275"/>
            <p:cNvSpPr/>
            <p:nvPr/>
          </p:nvSpPr>
          <p:spPr>
            <a:xfrm>
              <a:off x="1223025" y="3435025"/>
              <a:ext cx="19025" cy="114825"/>
            </a:xfrm>
            <a:custGeom>
              <a:rect b="b" l="l" r="r" t="t"/>
              <a:pathLst>
                <a:path extrusionOk="0" h="4593" w="761">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35ba99c1ba6_1_275"/>
            <p:cNvSpPr/>
            <p:nvPr/>
          </p:nvSpPr>
          <p:spPr>
            <a:xfrm>
              <a:off x="1242025" y="3492050"/>
              <a:ext cx="15850" cy="57800"/>
            </a:xfrm>
            <a:custGeom>
              <a:rect b="b" l="l" r="r" t="t"/>
              <a:pathLst>
                <a:path extrusionOk="0" h="2312" w="634">
                  <a:moveTo>
                    <a:pt x="634" y="0"/>
                  </a:moveTo>
                  <a:cubicBezTo>
                    <a:pt x="95" y="317"/>
                    <a:pt x="0" y="2312"/>
                    <a:pt x="0" y="2312"/>
                  </a:cubicBezTo>
                  <a:cubicBezTo>
                    <a:pt x="0" y="2312"/>
                    <a:pt x="222" y="348"/>
                    <a:pt x="634" y="0"/>
                  </a:cubicBezTo>
                  <a:close/>
                </a:path>
              </a:pathLst>
            </a:custGeom>
            <a:solidFill>
              <a:srgbClr val="434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35ba99c1ba6_1_275"/>
            <p:cNvSpPr/>
            <p:nvPr/>
          </p:nvSpPr>
          <p:spPr>
            <a:xfrm>
              <a:off x="1263400" y="3434250"/>
              <a:ext cx="34850" cy="115600"/>
            </a:xfrm>
            <a:custGeom>
              <a:rect b="b" l="l" r="r" t="t"/>
              <a:pathLst>
                <a:path extrusionOk="0" h="4624" w="1394">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35ba99c1ba6_1_275"/>
            <p:cNvSpPr/>
            <p:nvPr/>
          </p:nvSpPr>
          <p:spPr>
            <a:xfrm>
              <a:off x="1264200" y="3492050"/>
              <a:ext cx="15850" cy="57800"/>
            </a:xfrm>
            <a:custGeom>
              <a:rect b="b" l="l" r="r" t="t"/>
              <a:pathLst>
                <a:path extrusionOk="0" h="2312" w="634">
                  <a:moveTo>
                    <a:pt x="0" y="0"/>
                  </a:moveTo>
                  <a:cubicBezTo>
                    <a:pt x="412" y="348"/>
                    <a:pt x="633" y="2312"/>
                    <a:pt x="633" y="2312"/>
                  </a:cubicBezTo>
                  <a:cubicBezTo>
                    <a:pt x="633" y="2312"/>
                    <a:pt x="538" y="317"/>
                    <a:pt x="0" y="0"/>
                  </a:cubicBezTo>
                  <a:close/>
                </a:path>
              </a:pathLst>
            </a:custGeom>
            <a:solidFill>
              <a:srgbClr val="434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35ba99c1ba6_1_275"/>
            <p:cNvSpPr/>
            <p:nvPr/>
          </p:nvSpPr>
          <p:spPr>
            <a:xfrm>
              <a:off x="1280025" y="3435025"/>
              <a:ext cx="18225" cy="114825"/>
            </a:xfrm>
            <a:custGeom>
              <a:rect b="b" l="l" r="r" t="t"/>
              <a:pathLst>
                <a:path extrusionOk="0" h="4593" w="729">
                  <a:moveTo>
                    <a:pt x="666" y="1"/>
                  </a:moveTo>
                  <a:cubicBezTo>
                    <a:pt x="666" y="1"/>
                    <a:pt x="539" y="2915"/>
                    <a:pt x="0" y="4593"/>
                  </a:cubicBezTo>
                  <a:cubicBezTo>
                    <a:pt x="729" y="2598"/>
                    <a:pt x="697" y="286"/>
                    <a:pt x="666" y="1"/>
                  </a:cubicBezTo>
                  <a:close/>
                </a:path>
              </a:pathLst>
            </a:custGeom>
            <a:solidFill>
              <a:srgbClr val="434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35ba99c1ba6_1_275"/>
            <p:cNvSpPr/>
            <p:nvPr/>
          </p:nvSpPr>
          <p:spPr>
            <a:xfrm>
              <a:off x="1242025" y="3461950"/>
              <a:ext cx="38025" cy="116425"/>
            </a:xfrm>
            <a:custGeom>
              <a:rect b="b" l="l" r="r" t="t"/>
              <a:pathLst>
                <a:path extrusionOk="0" h="4657" w="1521">
                  <a:moveTo>
                    <a:pt x="634" y="1"/>
                  </a:moveTo>
                  <a:lnTo>
                    <a:pt x="634" y="32"/>
                  </a:lnTo>
                  <a:cubicBezTo>
                    <a:pt x="634" y="64"/>
                    <a:pt x="634" y="96"/>
                    <a:pt x="602" y="96"/>
                  </a:cubicBezTo>
                  <a:cubicBezTo>
                    <a:pt x="444" y="222"/>
                    <a:pt x="285" y="539"/>
                    <a:pt x="285" y="634"/>
                  </a:cubicBezTo>
                  <a:cubicBezTo>
                    <a:pt x="254" y="729"/>
                    <a:pt x="634" y="1204"/>
                    <a:pt x="634" y="1204"/>
                  </a:cubicBezTo>
                  <a:cubicBezTo>
                    <a:pt x="222" y="1552"/>
                    <a:pt x="0" y="3516"/>
                    <a:pt x="0" y="3516"/>
                  </a:cubicBezTo>
                  <a:lnTo>
                    <a:pt x="729" y="4656"/>
                  </a:lnTo>
                  <a:lnTo>
                    <a:pt x="1520" y="3516"/>
                  </a:lnTo>
                  <a:cubicBezTo>
                    <a:pt x="1489" y="3389"/>
                    <a:pt x="1299" y="1521"/>
                    <a:pt x="887" y="1204"/>
                  </a:cubicBezTo>
                  <a:cubicBezTo>
                    <a:pt x="887" y="1204"/>
                    <a:pt x="1235" y="697"/>
                    <a:pt x="1235" y="634"/>
                  </a:cubicBezTo>
                  <a:cubicBezTo>
                    <a:pt x="1235" y="539"/>
                    <a:pt x="1077" y="222"/>
                    <a:pt x="887" y="96"/>
                  </a:cubicBezTo>
                  <a:cubicBezTo>
                    <a:pt x="887" y="64"/>
                    <a:pt x="855" y="32"/>
                    <a:pt x="887" y="1"/>
                  </a:cubicBezTo>
                  <a:close/>
                </a:path>
              </a:pathLst>
            </a:custGeom>
            <a:solidFill>
              <a:srgbClr val="F2A3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g35ba99c1ba6_1_275"/>
          <p:cNvGrpSpPr/>
          <p:nvPr/>
        </p:nvGrpSpPr>
        <p:grpSpPr>
          <a:xfrm>
            <a:off x="7303583" y="3142127"/>
            <a:ext cx="436622" cy="355191"/>
            <a:chOff x="3298125" y="2488125"/>
            <a:chExt cx="659550" cy="456075"/>
          </a:xfrm>
        </p:grpSpPr>
        <p:sp>
          <p:nvSpPr>
            <p:cNvPr id="595" name="Google Shape;595;g35ba99c1ba6_1_275"/>
            <p:cNvSpPr/>
            <p:nvPr/>
          </p:nvSpPr>
          <p:spPr>
            <a:xfrm>
              <a:off x="3298125" y="2488125"/>
              <a:ext cx="659550" cy="393525"/>
            </a:xfrm>
            <a:custGeom>
              <a:rect b="b" l="l" r="r" t="t"/>
              <a:pathLst>
                <a:path extrusionOk="0" h="15741" w="26382">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35ba99c1ba6_1_275"/>
            <p:cNvSpPr/>
            <p:nvPr/>
          </p:nvSpPr>
          <p:spPr>
            <a:xfrm>
              <a:off x="3313975" y="2815125"/>
              <a:ext cx="631825" cy="54650"/>
            </a:xfrm>
            <a:custGeom>
              <a:rect b="b" l="l" r="r" t="t"/>
              <a:pathLst>
                <a:path extrusionOk="0" h="2186" w="25273">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35ba99c1ba6_1_275"/>
            <p:cNvSpPr/>
            <p:nvPr/>
          </p:nvSpPr>
          <p:spPr>
            <a:xfrm>
              <a:off x="3583950" y="2820650"/>
              <a:ext cx="111650" cy="111675"/>
            </a:xfrm>
            <a:custGeom>
              <a:rect b="b" l="l" r="r" t="t"/>
              <a:pathLst>
                <a:path extrusionOk="0" h="4467" w="4466">
                  <a:moveTo>
                    <a:pt x="0" y="1"/>
                  </a:moveTo>
                  <a:lnTo>
                    <a:pt x="0" y="4466"/>
                  </a:lnTo>
                  <a:lnTo>
                    <a:pt x="4466" y="4466"/>
                  </a:ln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35ba99c1ba6_1_275"/>
            <p:cNvSpPr/>
            <p:nvPr/>
          </p:nvSpPr>
          <p:spPr>
            <a:xfrm>
              <a:off x="3487350" y="2915675"/>
              <a:ext cx="311175" cy="28525"/>
            </a:xfrm>
            <a:custGeom>
              <a:rect b="b" l="l" r="r" t="t"/>
              <a:pathLst>
                <a:path extrusionOk="0" h="1141" w="12447">
                  <a:moveTo>
                    <a:pt x="1" y="0"/>
                  </a:moveTo>
                  <a:lnTo>
                    <a:pt x="1" y="1140"/>
                  </a:lnTo>
                  <a:lnTo>
                    <a:pt x="12447" y="1140"/>
                  </a:lnTo>
                  <a:lnTo>
                    <a:pt x="12447" y="0"/>
                  </a:lnTo>
                  <a:close/>
                </a:path>
              </a:pathLst>
            </a:custGeom>
            <a:solidFill>
              <a:srgbClr val="304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g35ba99c1ba6_1_275"/>
          <p:cNvSpPr txBox="1"/>
          <p:nvPr>
            <p:ph idx="4294967295" type="body"/>
          </p:nvPr>
        </p:nvSpPr>
        <p:spPr>
          <a:xfrm>
            <a:off x="2529750" y="1606075"/>
            <a:ext cx="1765200" cy="3341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000">
                <a:solidFill>
                  <a:schemeClr val="dk1"/>
                </a:solidFill>
                <a:latin typeface="Fira Sans"/>
                <a:ea typeface="Fira Sans"/>
                <a:cs typeface="Fira Sans"/>
                <a:sym typeface="Fira Sans"/>
              </a:rPr>
              <a:t>Deliver Strategic Business</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Executive</a:t>
            </a:r>
            <a:endParaRPr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Marketing</a:t>
            </a:r>
            <a:endParaRPr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Data Analyst</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b="1" lang="en" sz="1000">
                <a:solidFill>
                  <a:schemeClr val="dk1"/>
                </a:solidFill>
                <a:latin typeface="Fira Sans"/>
                <a:ea typeface="Fira Sans"/>
                <a:cs typeface="Fira Sans"/>
                <a:sym typeface="Fira Sans"/>
              </a:rPr>
              <a:t>Identify Potential Churn</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Based on data history</a:t>
            </a:r>
            <a:endParaRPr sz="1000">
              <a:solidFill>
                <a:schemeClr val="dk1"/>
              </a:solidFill>
              <a:latin typeface="Fira Sans"/>
              <a:ea typeface="Fira Sans"/>
              <a:cs typeface="Fira Sans"/>
              <a:sym typeface="Fira Sans"/>
            </a:endParaRPr>
          </a:p>
          <a:p>
            <a:pPr indent="0" lvl="0" marL="457200" rtl="0" algn="l">
              <a:lnSpc>
                <a:spcPct val="135714"/>
              </a:lnSpc>
              <a:spcBef>
                <a:spcPts val="0"/>
              </a:spcBef>
              <a:spcAft>
                <a:spcPts val="0"/>
              </a:spcAft>
              <a:buNone/>
            </a:pPr>
            <a:r>
              <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rPr b="1" lang="en" sz="1000">
                <a:solidFill>
                  <a:schemeClr val="dk1"/>
                </a:solidFill>
                <a:latin typeface="Fira Sans"/>
                <a:ea typeface="Fira Sans"/>
                <a:cs typeface="Fira Sans"/>
                <a:sym typeface="Fira Sans"/>
              </a:rPr>
              <a:t>Well Designed Business Proposal Strategies</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Recommendation</a:t>
            </a:r>
            <a:r>
              <a:rPr lang="en" sz="1000">
                <a:solidFill>
                  <a:schemeClr val="dk1"/>
                </a:solidFill>
                <a:latin typeface="Fira Sans"/>
                <a:ea typeface="Fira Sans"/>
                <a:cs typeface="Fira Sans"/>
                <a:sym typeface="Fira Sans"/>
              </a:rPr>
              <a:t> action</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b="1"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
        <p:nvSpPr>
          <p:cNvPr id="600" name="Google Shape;600;g35ba99c1ba6_1_275"/>
          <p:cNvSpPr txBox="1"/>
          <p:nvPr>
            <p:ph idx="4294967295" type="body"/>
          </p:nvPr>
        </p:nvSpPr>
        <p:spPr>
          <a:xfrm>
            <a:off x="4824225" y="1589125"/>
            <a:ext cx="1765200" cy="3341700"/>
          </a:xfrm>
          <a:prstGeom prst="rect">
            <a:avLst/>
          </a:prstGeom>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b="1" lang="en" sz="1000">
                <a:solidFill>
                  <a:schemeClr val="dk1"/>
                </a:solidFill>
                <a:latin typeface="Fira Sans"/>
                <a:ea typeface="Fira Sans"/>
                <a:cs typeface="Fira Sans"/>
                <a:sym typeface="Fira Sans"/>
              </a:rPr>
              <a:t>Model Machine Learning Prediction Churn</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Accurate Prediction using ML</a:t>
            </a:r>
            <a:endParaRPr sz="1000">
              <a:solidFill>
                <a:schemeClr val="dk1"/>
              </a:solidFill>
              <a:latin typeface="Fira Sans"/>
              <a:ea typeface="Fira Sans"/>
              <a:cs typeface="Fira Sans"/>
              <a:sym typeface="Fira Sans"/>
            </a:endParaRPr>
          </a:p>
          <a:p>
            <a:pPr indent="0" lvl="0" marL="0" rtl="0" algn="r">
              <a:lnSpc>
                <a:spcPct val="135714"/>
              </a:lnSpc>
              <a:spcBef>
                <a:spcPts val="0"/>
              </a:spcBef>
              <a:spcAft>
                <a:spcPts val="0"/>
              </a:spcAft>
              <a:buNone/>
            </a:pPr>
            <a:r>
              <a:t/>
            </a:r>
            <a:endParaRPr b="1" sz="1000">
              <a:solidFill>
                <a:schemeClr val="dk1"/>
              </a:solidFill>
              <a:latin typeface="Fira Sans"/>
              <a:ea typeface="Fira Sans"/>
              <a:cs typeface="Fira Sans"/>
              <a:sym typeface="Fira Sans"/>
            </a:endParaRPr>
          </a:p>
          <a:p>
            <a:pPr indent="0" lvl="0" marL="0" rtl="0" algn="r">
              <a:lnSpc>
                <a:spcPct val="135714"/>
              </a:lnSpc>
              <a:spcBef>
                <a:spcPts val="0"/>
              </a:spcBef>
              <a:spcAft>
                <a:spcPts val="0"/>
              </a:spcAft>
              <a:buNone/>
            </a:pPr>
            <a:r>
              <a:rPr b="1" lang="en" sz="1000">
                <a:solidFill>
                  <a:schemeClr val="dk1"/>
                </a:solidFill>
                <a:latin typeface="Fira Sans"/>
                <a:ea typeface="Fira Sans"/>
                <a:cs typeface="Fira Sans"/>
                <a:sym typeface="Fira Sans"/>
              </a:rPr>
              <a:t>Data Driven awareness</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Digitization</a:t>
            </a:r>
            <a:r>
              <a:rPr lang="en" sz="1000">
                <a:solidFill>
                  <a:schemeClr val="dk1"/>
                </a:solidFill>
                <a:latin typeface="Fira Sans"/>
                <a:ea typeface="Fira Sans"/>
                <a:cs typeface="Fira Sans"/>
                <a:sym typeface="Fira Sans"/>
              </a:rPr>
              <a:t> Process Business</a:t>
            </a:r>
            <a:endParaRPr sz="1000">
              <a:solidFill>
                <a:schemeClr val="dk1"/>
              </a:solidFill>
              <a:latin typeface="Fira Sans"/>
              <a:ea typeface="Fira Sans"/>
              <a:cs typeface="Fira Sans"/>
              <a:sym typeface="Fira Sans"/>
            </a:endParaRPr>
          </a:p>
          <a:p>
            <a:pPr indent="0" lvl="0" marL="0" rtl="0" algn="l">
              <a:lnSpc>
                <a:spcPct val="135714"/>
              </a:lnSpc>
              <a:spcBef>
                <a:spcPts val="0"/>
              </a:spcBef>
              <a:spcAft>
                <a:spcPts val="0"/>
              </a:spcAft>
              <a:buNone/>
            </a:pPr>
            <a:r>
              <a:t/>
            </a:r>
            <a:endParaRPr sz="1000">
              <a:solidFill>
                <a:schemeClr val="dk1"/>
              </a:solidFill>
              <a:latin typeface="Fira Sans"/>
              <a:ea typeface="Fira Sans"/>
              <a:cs typeface="Fira Sans"/>
              <a:sym typeface="Fira Sans"/>
            </a:endParaRPr>
          </a:p>
          <a:p>
            <a:pPr indent="0" lvl="0" marL="0" rtl="0" algn="r">
              <a:lnSpc>
                <a:spcPct val="135714"/>
              </a:lnSpc>
              <a:spcBef>
                <a:spcPts val="0"/>
              </a:spcBef>
              <a:spcAft>
                <a:spcPts val="0"/>
              </a:spcAft>
              <a:buNone/>
            </a:pPr>
            <a:r>
              <a:rPr b="1" lang="en" sz="1000">
                <a:solidFill>
                  <a:schemeClr val="dk1"/>
                </a:solidFill>
                <a:latin typeface="Fira Sans"/>
                <a:ea typeface="Fira Sans"/>
                <a:cs typeface="Fira Sans"/>
                <a:sym typeface="Fira Sans"/>
              </a:rPr>
              <a:t>Automation Process</a:t>
            </a:r>
            <a:endParaRPr b="1" sz="1000">
              <a:solidFill>
                <a:schemeClr val="dk1"/>
              </a:solidFill>
              <a:latin typeface="Fira Sans"/>
              <a:ea typeface="Fira Sans"/>
              <a:cs typeface="Fira Sans"/>
              <a:sym typeface="Fira Sans"/>
            </a:endParaRPr>
          </a:p>
          <a:p>
            <a:pPr indent="-292100" lvl="0" marL="457200" rtl="0" algn="l">
              <a:lnSpc>
                <a:spcPct val="135714"/>
              </a:lnSpc>
              <a:spcBef>
                <a:spcPts val="0"/>
              </a:spcBef>
              <a:spcAft>
                <a:spcPts val="0"/>
              </a:spcAft>
              <a:buClr>
                <a:schemeClr val="dk1"/>
              </a:buClr>
              <a:buSzPts val="1000"/>
              <a:buFont typeface="Fira Sans"/>
              <a:buChar char="-"/>
            </a:pPr>
            <a:r>
              <a:rPr lang="en" sz="1000">
                <a:solidFill>
                  <a:schemeClr val="dk1"/>
                </a:solidFill>
                <a:latin typeface="Fira Sans"/>
                <a:ea typeface="Fira Sans"/>
                <a:cs typeface="Fira Sans"/>
                <a:sym typeface="Fira Sans"/>
              </a:rPr>
              <a:t>Offer Faster process</a:t>
            </a:r>
            <a:endParaRPr sz="1000">
              <a:solidFill>
                <a:schemeClr val="dk1"/>
              </a:solidFill>
              <a:latin typeface="Fira Sans"/>
              <a:ea typeface="Fira Sans"/>
              <a:cs typeface="Fira Sans"/>
              <a:sym typeface="Fira Sans"/>
            </a:endParaRPr>
          </a:p>
          <a:p>
            <a:pPr indent="0" lvl="0" marL="0" rtl="0" algn="r">
              <a:lnSpc>
                <a:spcPct val="135714"/>
              </a:lnSpc>
              <a:spcBef>
                <a:spcPts val="0"/>
              </a:spcBef>
              <a:spcAft>
                <a:spcPts val="0"/>
              </a:spcAft>
              <a:buNone/>
            </a:pPr>
            <a:r>
              <a:t/>
            </a:r>
            <a:endParaRPr b="1" sz="1000">
              <a:solidFill>
                <a:schemeClr val="dk1"/>
              </a:solidFill>
              <a:latin typeface="Fira Sans"/>
              <a:ea typeface="Fira Sans"/>
              <a:cs typeface="Fira Sans"/>
              <a:sym typeface="Fira Sans"/>
            </a:endParaRPr>
          </a:p>
          <a:p>
            <a:pPr indent="0" lvl="0" marL="0" rtl="0" algn="r">
              <a:lnSpc>
                <a:spcPct val="135714"/>
              </a:lnSpc>
              <a:spcBef>
                <a:spcPts val="0"/>
              </a:spcBef>
              <a:spcAft>
                <a:spcPts val="0"/>
              </a:spcAft>
              <a:buNone/>
            </a:pPr>
            <a:r>
              <a:t/>
            </a:r>
            <a:endParaRPr b="1"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